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265" r:id="rId2"/>
    <p:sldId id="478" r:id="rId3"/>
    <p:sldId id="479" r:id="rId4"/>
    <p:sldId id="480" r:id="rId5"/>
    <p:sldId id="481" r:id="rId6"/>
    <p:sldId id="482" r:id="rId7"/>
    <p:sldId id="483" r:id="rId8"/>
    <p:sldId id="484" r:id="rId9"/>
    <p:sldId id="485" r:id="rId10"/>
    <p:sldId id="486" r:id="rId11"/>
    <p:sldId id="538" r:id="rId12"/>
    <p:sldId id="564" r:id="rId13"/>
    <p:sldId id="565" r:id="rId14"/>
    <p:sldId id="566" r:id="rId15"/>
    <p:sldId id="567" r:id="rId16"/>
    <p:sldId id="569" r:id="rId17"/>
    <p:sldId id="570" r:id="rId18"/>
    <p:sldId id="571" r:id="rId19"/>
    <p:sldId id="572"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1" r:id="rId43"/>
    <p:sldId id="562" r:id="rId44"/>
    <p:sldId id="563" r:id="rId45"/>
    <p:sldId id="573"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94" r:id="rId66"/>
    <p:sldId id="595" r:id="rId67"/>
    <p:sldId id="596" r:id="rId68"/>
    <p:sldId id="599" r:id="rId69"/>
    <p:sldId id="600" r:id="rId70"/>
    <p:sldId id="601" r:id="rId71"/>
    <p:sldId id="602" r:id="rId72"/>
    <p:sldId id="603" r:id="rId73"/>
    <p:sldId id="604" r:id="rId74"/>
    <p:sldId id="605" r:id="rId75"/>
    <p:sldId id="606" r:id="rId76"/>
    <p:sldId id="607" r:id="rId77"/>
    <p:sldId id="608" r:id="rId78"/>
    <p:sldId id="609" r:id="rId79"/>
    <p:sldId id="610" r:id="rId80"/>
    <p:sldId id="611" r:id="rId81"/>
    <p:sldId id="612" r:id="rId82"/>
    <p:sldId id="613" r:id="rId83"/>
    <p:sldId id="616" r:id="rId84"/>
    <p:sldId id="617" r:id="rId85"/>
    <p:sldId id="618" r:id="rId86"/>
    <p:sldId id="619" r:id="rId87"/>
    <p:sldId id="620" r:id="rId88"/>
    <p:sldId id="624" r:id="rId89"/>
    <p:sldId id="625" r:id="rId90"/>
    <p:sldId id="626" r:id="rId91"/>
    <p:sldId id="627" r:id="rId92"/>
    <p:sldId id="628" r:id="rId93"/>
    <p:sldId id="629" r:id="rId94"/>
    <p:sldId id="630" r:id="rId95"/>
    <p:sldId id="631" r:id="rId96"/>
    <p:sldId id="632" r:id="rId97"/>
    <p:sldId id="633" r:id="rId98"/>
    <p:sldId id="634" r:id="rId99"/>
    <p:sldId id="635" r:id="rId100"/>
    <p:sldId id="636" r:id="rId101"/>
    <p:sldId id="637" r:id="rId102"/>
    <p:sldId id="638" r:id="rId103"/>
    <p:sldId id="639" r:id="rId104"/>
    <p:sldId id="640" r:id="rId105"/>
    <p:sldId id="641" r:id="rId106"/>
    <p:sldId id="644" r:id="rId107"/>
    <p:sldId id="645" r:id="rId108"/>
    <p:sldId id="646" r:id="rId109"/>
    <p:sldId id="647" r:id="rId110"/>
    <p:sldId id="648" r:id="rId111"/>
    <p:sldId id="649" r:id="rId112"/>
    <p:sldId id="650" r:id="rId113"/>
    <p:sldId id="651" r:id="rId114"/>
    <p:sldId id="652" r:id="rId115"/>
    <p:sldId id="653" r:id="rId116"/>
    <p:sldId id="654" r:id="rId117"/>
    <p:sldId id="655" r:id="rId118"/>
    <p:sldId id="656" r:id="rId119"/>
    <p:sldId id="657" r:id="rId120"/>
    <p:sldId id="658" r:id="rId121"/>
    <p:sldId id="659" r:id="rId122"/>
    <p:sldId id="662" r:id="rId123"/>
    <p:sldId id="664" r:id="rId124"/>
    <p:sldId id="476" r:id="rId12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autoAdjust="0"/>
    <p:restoredTop sz="94886" autoAdjust="0"/>
  </p:normalViewPr>
  <p:slideViewPr>
    <p:cSldViewPr>
      <p:cViewPr varScale="1">
        <p:scale>
          <a:sx n="83" d="100"/>
          <a:sy n="83" d="100"/>
        </p:scale>
        <p:origin x="634" y="7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8/30/2019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11.71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87 45,'0'0,"0"0,0 0,0 0,0 0,0 0,0 0,0 9,-2-1,-4 12,0 9,-3 16,3 9,-3 6,-2 11,2-3,0-2,0-4,3-5,6-11,-6-4,12-5</inkml:trace>
  <inkml:trace contextRef="#ctx0" brushRef="#br0" timeOffset="370">407 97,'0'0,"0"0,0 0,0 8,0 9,3 12,0 10,9 10,-4 8,1-1,3 1,-6-8,-3-7,0-8,-3-11,0-3,-3-11,-3-9,-3-26,0-14,-2-11,-1-3,6 6,3 5,3 3,0 9,0 8,6 0,0 6,0 0,11 3,4-6,11 3,-3 0,4-6,2 3,3-2,-3 2,-6 8,-2 4</inkml:trace>
  <inkml:trace contextRef="#ctx0" brushRef="#br0" timeOffset="781">507 341,'0'0,"0"0,0 0,3 0,0 0,8 0,10 6,8 8</inkml:trace>
</inkml:ink>
</file>

<file path=ppt/ink/ink10.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5.50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150 0,'0'0,"3"0,0 3,3 5,-1 9,1 12,-3 8,6 23,-6 14,3 14,3 25,0 24,2 16,1 27,0 30,3 15,2 28,1 25,-1 18,1 20,-3 16,-4 18,-5 25,-6 15,-3 11,-5 25,-7 7,-9 7,7-2,-10 17,10-3,-4-5,1-7,2-13,-3-15,4-14,-7-19,7-27,-7-25,-2-31,-4-23,-5-37</inkml:trace>
</inkml:ink>
</file>

<file path=ppt/ink/ink1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3.576"/>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3 825,'0'0,"0"3,-3 0,3 0,0-3,0 0,0-3,3-8,3-15,0-8,11-17,-2-15,2-5,1-6,-1-5,1 2,-4 0,-2 18,2 13,-11 12,6 14,0 12,-3 14,5 28,4 9,-6 17,2 6,4-9,-3-6,-1-8,4-14,-1-15,4-11,8-17,3-20,0-11,4-12,4-17,-2 11,-5 9,-4 18,-12 10,-2 15,-6 22,-6 27,0 16,0 9,0 5,0 15,0-12,6 0,3-11</inkml:trace>
  <inkml:trace contextRef="#ctx0" brushRef="#br0" timeOffset="460">816 270,'3'-11,"6"-12,-3 0,0 1,0 2,-1 8,1 12,0 9,0 14,-3 17,6 16,-6 7,2 5,-5-5,3-12,0-11,3-11,-6-10,0-16,0-17,0-14,0-18,0-8,0-6,0 6,-3 0,6 6,3 2,3 6,-1 9,7 8,2 3,13 6,-1 3,12 2,2 1,1 2,-3 6,-3 0,-3 3,-6 5</inkml:trace>
  <inkml:trace contextRef="#ctx0" brushRef="#br0" timeOffset="841">828 356,'-9'0,"9"0,0 0,9 0,6-3,20 0,3 0,11-2,4 2,-1 3,-2 0,-4 5</inkml:trace>
  <inkml:trace contextRef="#ctx0" brushRef="#br0" timeOffset="1001">980 549,'0'0,"0"3,0 0,6 3,8-1,12 1,6 3,12 2,6-5,-6-1</inkml:trace>
  <inkml:trace contextRef="#ctx0" brushRef="#br0" timeOffset="1191">1528 663,'0'0,"-3"0,3 0,0 0,3-3,6-8,8-9,9-6,4-8,2-3,-3-5,-3 2,-6-3,1-3,-9 1,-4 8,-2 8,0 7,0 10,3 12,-4 12,-2 16,3 12,6-3,-1 0,7-11,5-4,6-19,12-8,-3-15,3-6,-6-8,3 0,-9 2,-6 10,-2 5,-7 14,-5 17,-3 17,-6 23,0 6,6 3</inkml:trace>
</inkml:ink>
</file>

<file path=ppt/ink/ink1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16.0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1327,'0'0,"0"0,3 0,3-5,3 2,3 0,2 3,7 0,2 0,3 3,7 0,2 5,0-5,0 3,3-4,-3 1,-6 0,-2 3,-7-6,-2 0,-4 0,4-9,-7-2,1-6,0 0,-3-12,-1 1,4-9,-3-6,0 1,-1-4,-5-2,-3 0,0-1,0 1,0-3,6-6,-3-3,6 3,0 0,-1-2,1-1,-3 6,0 6,-6 8,0 3,0 9,3 8,-3 3,9 0,2 5,7 4,11 2,9 3,0 3,6 3,3 3,11-4,4 10,5-6,-3 2,-8-2,-4 2,-11-2,-6 2,-11-2,-4-3,-2-3,-7 0,-5 0,3 0,-3 0,3-3</inkml:trace>
  <inkml:trace contextRef="#ctx0" brushRef="#br0" timeOffset="991">1144 20,'-3'-3,"-3"0,-3-3,-3 3,4 0,-1 1,0 2,9 0,12 5,11 7,24-9,12 2,11-2,-3 0,-3 0,-11 2,-18 7,0-4,-20 4,-12 5,-9 11,-26 3,-6 4,5 4,-2-2</inkml:trace>
</inkml:ink>
</file>

<file path=ppt/ink/ink1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1.77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186 62,'-3'-6,"0"-5,-3 0,3-4,-3 7,4-4,-1 7,-3-1,6 6,-3 3,0 11,3 17,-6 15,3 17,3 25,0 14,0 24,0 7,0 18,0 11,3 23,-3 6,0 26,3 22,0 11,-3 15,0 22,0 15,-9 20,6 8,-3 14,0 18,3 5,0 20,3 6,3 2,-6 10,-3-4,1 6,-1 6,3-9,-9 6,-3-3,0-11,4-4,-7-16,6-17,0-21,9-25</inkml:trace>
</inkml:ink>
</file>

<file path=ppt/ink/ink1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02.5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910 0,'0'0,"0"0,-6 5,-12 15,-5 14,-6 23,0 14,-15 35,9 16,-6 17,6 32,5 22,-2 20,6 21,5 24,1 24,-1 14,7 19,-1 12,1 23,-4 11,-5 14,-1 12,1 17,-3 2,-1-2,4 0,-9-3,8 3,-8-3,3 5,3-8,-1 0,4-8,5-12,-2-8,5-26,6-20,-2-11,2-26,3-23,-6-28</inkml:trace>
</inkml:ink>
</file>

<file path=ppt/ink/ink15.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30.5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53 0,'0'0,"0"-3,0-3,0 0,0 4,0-4,0 6,0 0,0 0,0 6,3 2,0 9,6 3,-6 9,3-1,-4 9,4 3,0 3,-3 8,3 12,0 0,-3 8,3 3,-1 1,-2 2,0-6,-3 9,0 2,3 7,-9 2,-2 3,-1 0,-3 9,3-6,3 3,-2 0,8 2,-3-2,0 0,0 0,0 2,-3 1,-3 3,4 2,-1 12,-3 0,0 2,0 1,1 2,-1-8,3 9,0-1,6 9,0 0,9 6,-6-6,-3 0,3 3,3 8,-6 4,0 2,0 6,2-3,4 5,3-2,-3 3,3 0,-6-3,8 11,-8 0,3 0,-6-2,0-9,0 0,0-3,0 2,-3 7,0-6,3-6,0-6,0-11,3-11,6-12,-3-11,0-14,0-21,-4-8</inkml:trace>
  <inkml:trace contextRef="#ctx0" brushRef="#br0" timeOffset="15513">2400 4737,'0'0,"0"0,9 0,-3 3,12 2,5 4</inkml:trace>
  <inkml:trace contextRef="#ctx0" brushRef="#br0" timeOffset="15643">3214 4831,'0'0,"0"0,0 6,6 2,-3 7</inkml:trace>
  <inkml:trace contextRef="#ctx0" brushRef="#br0" timeOffset="15753">3556 4842,'-5'0,"-1"0,6 9</inkml:trace>
</inkml:ink>
</file>

<file path=ppt/ink/ink16.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37.10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131 264,'0'-5,"-8"-4,5-5,-3-6,3-3,3 0,3 6,-3 3,0-3,0 6,0 5,-6 6,0 9,-8 28,-10 34,1 11,0 12,11-9,6-5,12-15,9-20,5-13,12-18,3-17,3-23,3-16,-9-21,-9 12,-5 6,-7 16,-2 7,-6 13,-3 26,0 14,0 20,12 1,11-1,0-6,9-5,6-14,6-9,-3-20,-4-14,1-6,-11-14,-1-11,-6-18,-5 4</inkml:trace>
  <inkml:trace contextRef="#ctx0" brushRef="#br0" timeOffset="440">839 0,'0'0,"0"0,0 0,0 6,0 5,0 17,-5 18,-4 11,-3 11,6 9,0-6,4-3,2-3</inkml:trace>
  <inkml:trace contextRef="#ctx0" brushRef="#br0" timeOffset="601">854 111,'0'-9,"3"-2,3-3,2-3,4 5,6 7,8-1,6 9,6 2,2 10,1 7,-9 4,-3 8,-14 3,-3 6,-18-4,-9 4,-8 0,-6-4,0-7,5-12,7-1,8-13,9-6,9-3,11-2,9-1,6 6,3 11,0 9,-6 6,-9 5,-14 9,-9 5,-17 4,-15-1,-6-3,-3-5,-3-6,4-5,2-4,6-11</inkml:trace>
</inkml:ink>
</file>

<file path=ppt/ink/ink17.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4.29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 19,'0'0,"0"0,0 0,0 0,0-3,0 1,0-4,0 3,3-3,-3 6,0 0,0 0,-3 6,3 14,0 14,0 17,3 2,0 12,9 9,8-9,6-20,3-16,12-21,-6-11,-1-17,1-19,-3-9,-14-3,-7 6,-5 2,-6 12,-9 8,1 18,-4 10,6 18,3 20,6 7,9 10,8-1,6-11,6-20,3-8,6-20,-7-17,-2-8,0-15,-8-2,-7-3,0-3,-11 8,0 3,-6 9</inkml:trace>
</inkml:ink>
</file>

<file path=ppt/ink/ink18.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4.96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36 177,'-3'-6,"-3"-8,0-6,-3 6,3 0,0 2,3 1,3 2,0 9,3 12,6 19,3 17,0 3,-1 14,-2-2,3-4,-3-5,0-12,-1-8,-2-8,-3-15,-3-11,0-22,0-7,-3-16,0 0,6-12,-3-5,0 2,3 1,-3 2,0 17,0 3,3 9,9 8,-3 9,14 11,-2 0,8 5,-3 7,-2-1,-4 6,-2 6,-6 5,-9-2,-6 11,-15-1,0 7,-8-9,8-6,1-8,2-9,9-5,6-6,9-6,12 1,11-4,3 6,12 6,-9 9,-6 10,-5 7,-10 10,-11 7,-12 2,-8 0,-7 0,-5-5,-9-7,-4 1,4-5</inkml:trace>
</inkml:ink>
</file>

<file path=ppt/ink/ink19.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9:40.97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240 7141,'0'0,"0"-5,0-1,3-8,-3-6,3-14,-3-5,3-18,-6-3,-3-12,0-16,-5-2,-1-4,-3-9,-2 0,-4-4,-2-10,4-8,2 3,-4-1,1-2,8 0,1-3,-1 0,6-17,3 0,-3 2,3 5,1-2,-1-6,3 5,3 7,-1 1,4 7,3 4,-3 2,6 1,-1-3,4-10,2 5,-2 4,0-2,2 15,2 1,-8 1,10 1,-10 4,4 3,6 6,-1-2,0 8,4 2,-1-2,-2-2,2-2,-3-5,1 9,0 5,0-1,-7 1,10 9,-1-3,3 10,1-2,5 9,0 3,9 0,-2 3,2-3,8 9,-2 6,12-1,0 6,-1 5,12 10,3-1,4 3,-6-3,4 9,-2 2,10 1,2-3,6 5,6 1,2-4,4 4,-9-4,-1 4,2 0,-2 0,4-10,0 10,2-3,4 2,0 0,-10 1,5 2,1-2,3 5,-1-3,1 0,0 1,1-7,-9 4,-6 2,-6 0,0 1,0 2,-2 0,-1 3,-6-3,3-3,0 3,-5-5,2 2,-2 3,-4-2,-9 2,7 0,-3 3,-4-3,4 3,-1 0,1 0,-3 0,5 3,0 3,10 2,-4 4,0 2,1-3,-3-2,-10-1,4 1,-7-1,-2 1,3 0,-6-1,-6 1,-4-1,-4 1,-4-1,-2-2,-7 0,-2-1,-4 1,-2 0,-1-3,-2 0,-6-3,3 0,-6 0,2 0,-2 0,-3 2,0-2,0 0,0 0,0 0,0 0,0 0,0 0,0 0,0 0,0 0,0 0,0 0,0 0,0 0,0 0,0 0,0 0,0 0,0 0,0 6,0-6,0 2,0 1,3 3,-3-4,6 1,-6 0,0 3,0 0,0 8,0 6,0 11,0 6,0 6,6 5,-3 7,3-1,-3 2,2 9,1 4,0-1,0 9,0-5,3 15,-6 1,5 4,-2-1,3-1,-3 10,0 3,5 8,-2 5,0 3,3-4,0 0,0 17,-3-7,-1 5,-2 10,0-3,3-4,0 9,-1 6,1 3,0 14,0 2,2 16,-2 10,0 4,3 1,-7 16,-8-4,3 10,-5 1,-4-5,-3 6,0-3,4-2,-7-7,1-8,2-9,-3-5,1-15,5-8,-3-12,9-13,3-14,0-13,-3-11</inkml:trace>
</inkml:ink>
</file>

<file path=ppt/ink/ink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09.682"/>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392 0,'-3'0,"-3"-3,-4 3,4 0,-3 0,2 9,1 5,3 9,0 14,3 14,-4 14,-2 18,6 25,-9 14,-4 23,0 17,-6 20,0 29,-3 16,0 23,6 24,-10 13,1 20,0 14,-1 9,1 26,0 11,6 11,-4 6,7 3,7 5,3 4,2-10,8 1,5 0,1-9,5-16,1-13,3-2,-6-25,-7-18,-6-19,-6-15,6-11,-6-21</inkml:trace>
</inkml:ink>
</file>

<file path=ppt/ink/ink20.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1:09.256"/>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3084 627,'0'0,"0"-3,0-5,0-1,0-5,0-3,0 3,0-3,-8-6,2 0,0-2,-3-4,1 7,-7-7,-2 6,2 1,-3-1,-2 3,-12 0,0 3,-6 0,0 6,0 0,-2-1,2-2,-6 3,9-1,-3-5,6 6,-6 2,0 1,0-1,-2 1,-1 5,3 3,-3 0,0 0,-8 0,-7 6,4-1,-3 7,-3 2,3-3,3 1,-1 5,4 2,2-1,0 1,4 10,-4-4,0 12,1 0,2 3,0 0,-2 2,2 1,-6 5,4 0,-1 1,4-4,-1 0,6 1,0 5,0 0,3 3,-6 9,4 2,-4 8,3 6,3 1,-3-1,3 1,-3-4,9-2,3 6,-6-1,3 3,-3 6,2 0,-5 6,12-3,-9 0,3-3,3 6,0-1,2 4,1 2,0-2,2 11,1-6,-4-9,10 1,-6 3,-4-1,10 3,-1 0,1 6,8 6,-6-6,6 3,3 2,3 1,3 11,-3 0,9 3,-3-3,5-8,10-6,2 0,12-6,0 3,9 0,-1 0,7-3,0-3,5-5,3-4,3-2,3 0,-2 6,8-9,2 0,7-5,0-1,5-5,4-9,5-2,0-12,3-6,1-5,7-6,-2-3,3-5,-3-6,-4-6,1 0,-5-11,-7-3,-2-3,-4-5,-2-7,0-5,-4-5,-8-9,3-9,-9-5,1-9,-4-2,-6-4,4-5,2-9,-3 6,1-2,-7 2,4-6,-4-14,-2-3,-3-11,-1-2,-2 2,0 0,-3-3,0 1,-3-16,2-7,-2-1,-5 1,2-1,-3 6,-6-3,-3-11,-5 3,-6 3,-6 5,-6 9,3-1,-6-7,0-9,-3 3,4-1,-7 9,0 9,-5 0,2-9,-8 6,-6-4,-3 10,-3 2,3-2,0 8,0-9,2-5,7 2,-3 1,-3 2,3 6,-1 9,-5 6,-3 0,3-12,-3-9,0 3,6 1,-6-1,3 3,3 9,-6 5,-3 6,-6 17,-11 23,-29 34</inkml:trace>
</inkml:ink>
</file>

<file path=ppt/ink/ink2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1:18.890"/>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104 1,'0'0,"0"0,-6 0,3 0,1 0,-1 6,3 5,0 9,3 6,-3 5,0 3,0 9,0 2,0 9,0 3,2 5,1 6,0 6,-3-3,0-2,-3-4,0-11,3-6,-2-5</inkml:trace>
  <inkml:trace contextRef="#ctx0" brushRef="#br0" timeOffset="281">18 694,'0'0,"-6"0,0 0,4 0,-1 12,3 13,0 12,8 9,7 5,-1-3,3-5,3-7,-5-10,-1-6,-2-12,2-8,0-14,1-11,-4-9,1-3,2-3</inkml:trace>
</inkml:ink>
</file>

<file path=ppt/ink/ink2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8.7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6 14,'0'0,"0"-3,0 0,0 1,0-1,0 3,0-3,-3 3,0 3</inkml:trace>
  <inkml:trace contextRef="#ctx0" brushRef="#br0" timeOffset="90">70 79,'15'0,"16"6</inkml:trace>
</inkml:ink>
</file>

<file path=ppt/ink/ink2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9.05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30,'0'-8,"3"-3,0 1,3 10,-3 0,4 0,-1 5,0 0</inkml:trace>
</inkml:ink>
</file>

<file path=ppt/ink/ink2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57:09.3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69,'0'-6,"0"-11,0 2,4 4,-4-1,3 6,5 4</inkml:trace>
</inkml:ink>
</file>

<file path=ppt/ink/ink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7:10.4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280 0,'0'0,"-6"0,1 8,-4 12,-3 14,-2 20,2 17,-3 18,-5 22,-71 2778,91-2482,-3-4,0 21,6-6,0 0,0-8,0 5,0-17,3 3,-6-20,-3-5,-3-7,-14-19,-7-20,1-14,-3-20</inkml:trace>
</inkml:ink>
</file>

<file path=ppt/ink/ink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11.381"/>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58 565,'0'0,"0"0,-6-3,3 3,-3 6,0-1,3 1,1 0,-1 2,0 4,0 2,3 0,0 0,0 9,3-3,3 0,-1 5,4-5,3 3,-1-4,-5 1,3-3,3 0,-1 3,4-6,5 3,-5 3,11 0,-3 0,4-6,8 3,-9 0,0 0,3-3,0 6,1-6,-1-2,0-1,9 1,-3-4,3 1,2-4,1 1,3 0,6-1,-1 4,4-6,8-3,-2 0,2-3,-2 0,-4-3,3-2,-2-1,-1-2,1 0,-4-4,3-5,1 1,-4-7,1 1,-10 2,-5-6,3 4,-9-6,-6 2,-5-2,-1-6,-8 9,-3-6,-3 6,-6-4,-6 7,-3-4,-6 7,4-7,-10 1,4 2,-1-2,-2 0,-6-6,-1 5,4-2,0 6,-6-4,-3 6,5 1,1-1,-3 3,-3 0,0-2,-3 2,3-3,-6 6,6 0,-6 0,3 3,-6 3,3-1,-6 1,-2-1,-7 4,7-3,-5 8,2-3,2 3,-6 3,1 0,0 6,2 0,3 2,-2 3,5 4,3 5,-5-3,-4 2,9 7,-2-3,-1 11,6-3,3 9,-3 5,12 0,2 1,7-4,8-8,3 0,3-5,3-9</inkml:trace>
  <inkml:trace contextRef="#ctx0" brushRef="#br0" timeOffset="3725">1207 1424,'0'0,"0"0,-3-2,-2-4,2 0,-6 1,0-1,0 0,-2-2,-1 2,-5 3,-7-2,-2 2,-6 0,-9 0,3 0,-1 0,4-2,-5 2,2-3,3 3,-3 6,3-3,0 0,3 3,-6 3,3-1,-3 1,-6 5,3 1,1-4,-1 4,0 2,-3-6,6 4,3-4,6 6,0-2,9-1,2 3,1 0,-1 3,1 3,2 6,-2-1,8 4,0 2,3 0,6 3,3-3,0 3,12 0,-1 1,16-1,2 2,8-2,-2 1,3-1,0 0,-3-6,3 3,2-2,-2-4,6-11,-3 3,5-3,4-2,-1-1,1-5,-1 2,3-5,7 0,-7-3,7 0,-1 0,4-3,-4 0,0-11,0 0,-5-9,2 1,-3-10,-5-4,-1-1,-8 0,-9 0,-5 0,-7-3,-5-8,-10 8,-2-8,-3 6,-3-1,-5 0,-7 1,-8 2,-4 6,-8 0,-8 0,-10 6,-8 2,-9 6,-9 6,-8 6</inkml:trace>
</inkml:ink>
</file>

<file path=ppt/ink/ink5.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24.05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86,'0'0,"0"-3,0-3,0 0,3 3,-3 3,9 0,-6 6,2 11,4 17,-3 4,0 16,-6 9,0 14,3 8,2 6,-2-11,3-6,3-14,0-14</inkml:trace>
  <inkml:trace contextRef="#ctx0" brushRef="#br0" timeOffset="440">649 9,'-5'0,"-1"2,3 7,-9 11,3 6,7 14,-1 14,3 17,3 6,2 0,1-3,3-5,3-15</inkml:trace>
  <inkml:trace contextRef="#ctx0" brushRef="#br0" timeOffset="641">446 0,'0'0,"2"0,7 0,9 0,31 0,12 0,15 9,17 13,3 13,-11 7,-15 10,-21 2,-17 6,-29 5,-26 12,-21 6,-23 6,-3-1,-5-5</inkml:trace>
</inkml:ink>
</file>

<file path=ppt/ink/ink6.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19.86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185 79,'0'-5,"-6"-4,0-5,1 3,-1-1,1 1,2 2,0 4,3 2,0 3,0 8,0 15,0 14,0 11,0 21,0 22,0 25,0 12,-3 14,-8 20,5 26,-8 2,8 29,-8 20,3 14,2 11,4 24,-4 4,4 15,2 20,-6 3,6 20,-5 2,8 4,-8 5,2-12,3 4,-3-15,4 3,-1-5,8-12,-2-3,6-23,-1-8,3-22,1-18,-1-20,-5-28,-1-12,1-28</inkml:trace>
</inkml:ink>
</file>

<file path=ppt/ink/ink7.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22.747"/>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0,'-3'-3,"3"3,-3-6,-1-2,4 2,-3 3,3-2,0 2,0 0,0 3,0 0,0 0,3 6,1 5,2 6,0 9,0 8,4 3,-4 14,6 1,-2 11,2-1,-6 7,-6 8,7 3,-4 5,6 12,-6 3,7 6,-1 8,0-3,4 0,-1 6,4 6,-4 2,4 9,-3-2,-4 5,0 8,-2 12,-4 11,-3 3,3 6,-3 0,3 3,-12 0,12-6,-6-3,6 0,-3 6,0-3,0-3,0 6,0-6,3 14,-3-2,-3-3,-4 11,1 3,0 3,0-3,3-3,-4 0,4 0,3 3,0-17,0 5,3 1,7 2,-7 1,3-1,-3 1,3 8,-2 0,-1 5,0 4,0 2,-6 3,6-8,-3-3,6-3,-6-3,0 3,9-17,-5 5,-1 10,0-16,-3-2,3-8,-3-15,6-5,-9-12,3-15,0-2,0-14,-3-15,3-22</inkml:trace>
</inkml:ink>
</file>

<file path=ppt/ink/ink8.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7.949"/>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58 231,'-6'0,"0"-3,1 0,-1 0,-6 0,9 3,0 12,3 16,0 12,3 23,-3 8,3 3,0-3,0-6,3-8,0-14,-4-12,-2-8,0-20,0-20,0-20,-2-23,-1-31,-6-20,9 14,0 6,9 17,2 14,4 15,5 11,-2 11,5 9,7 2,2 7,6 2,0 3,9-6,-3 0,3-2,-1 2</inkml:trace>
  <inkml:trace contextRef="#ctx0" brushRef="#br0" timeOffset="420">99 347,'0'0,"6"3,14 3,4 0,11-4,9-2,3-2,0-1,-9 3</inkml:trace>
  <inkml:trace contextRef="#ctx0" brushRef="#br0" timeOffset="571">0 774,'0'9,"0"-6,5 5,7 1,14-6,15-3,6-15,9 1,-1 0,1 0,-6-3</inkml:trace>
  <inkml:trace contextRef="#ctx0" brushRef="#br0" timeOffset="991">869 882,'0'0,"0"-5,0-10,6-4,14-18,18-12,9-16,17-9,7-15,8 1,6 9,-9-1,0 14,-18 4,-11 19</inkml:trace>
  <inkml:trace contextRef="#ctx0" brushRef="#br0" timeOffset="1171">1132 77,'-3'0,"3"3,0 5,9 7,-3 13,11 3,4 15,8 14,0 5,1 6,2-8,-3-6</inkml:trace>
</inkml:ink>
</file>

<file path=ppt/ink/ink9.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7T17:48:34.644"/>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224 0,'-5'0,"-1"-3,0 3,-3 0,6 0,-3 5,6 4,-3 17,-5 5,8 12,-3 5,0 14,-3 18,0 20,3 13,0 21,3 8,3 20,-3 18,3 16,-3 9,3 31,-3 23,-6 11,1 14,-10 6,3 20,1 9,-10 19,4 18,2-3,1 5,-1 9,9-3,-5 11,2-2,3 8,3-5,0 5,3-6,3-8,3 3,-3-6,-3-14,3-9,-6-14,0-23,0-19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8/30/2019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E4332F-EE96-499F-A2B1-06575B4509D0}" type="slidenum">
              <a:rPr lang="ar-SA" altLang="en-US"/>
              <a:pPr eaLnBrk="1" hangingPunct="1"/>
              <a:t>2</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0848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A7DB796-275C-4F7F-B285-1DB096A83F6A}" type="slidenum">
              <a:rPr lang="en-US" smtClean="0"/>
              <a:t>21</a:t>
            </a:fld>
            <a:endParaRPr lang="en-US"/>
          </a:p>
        </p:txBody>
      </p:sp>
    </p:spTree>
    <p:extLst>
      <p:ext uri="{BB962C8B-B14F-4D97-AF65-F5344CB8AC3E}">
        <p14:creationId xmlns:p14="http://schemas.microsoft.com/office/powerpoint/2010/main" val="1240766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ln/>
        </p:spPr>
        <p:txBody>
          <a:bodyPr/>
          <a:lstStyle/>
          <a:p>
            <a:endParaRPr lang="en-US" altLang="zh-CN">
              <a:ea typeface="SimSun" panose="02010600030101010101" pitchFamily="2" charset="-122"/>
            </a:endParaRPr>
          </a:p>
        </p:txBody>
      </p:sp>
      <p:sp>
        <p:nvSpPr>
          <p:cNvPr id="512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41901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Rot="1" noChangeAspect="1" noChangeArrowheads="1" noTextEdit="1"/>
          </p:cNvSpPr>
          <p:nvPr>
            <p:ph type="sldImg"/>
          </p:nvPr>
        </p:nvSpPr>
        <p:spPr>
          <a:ln/>
        </p:spPr>
      </p:sp>
      <p:sp>
        <p:nvSpPr>
          <p:cNvPr id="7700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64036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Rot="1" noChangeAspect="1" noChangeArrowheads="1" noTextEdit="1"/>
          </p:cNvSpPr>
          <p:nvPr>
            <p:ph type="sldImg"/>
          </p:nvPr>
        </p:nvSpPr>
        <p:spPr>
          <a:ln/>
        </p:spPr>
      </p:sp>
      <p:sp>
        <p:nvSpPr>
          <p:cNvPr id="8151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88581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Rot="1" noChangeAspect="1" noChangeArrowheads="1" noTextEdit="1"/>
          </p:cNvSpPr>
          <p:nvPr>
            <p:ph type="sldImg"/>
          </p:nvPr>
        </p:nvSpPr>
        <p:spPr>
          <a:ln/>
        </p:spPr>
      </p:sp>
      <p:sp>
        <p:nvSpPr>
          <p:cNvPr id="79462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1266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Rot="1" noChangeAspect="1" noChangeArrowheads="1" noTextEdit="1"/>
          </p:cNvSpPr>
          <p:nvPr>
            <p:ph type="sldImg"/>
          </p:nvPr>
        </p:nvSpPr>
        <p:spPr>
          <a:ln/>
        </p:spPr>
      </p:sp>
      <p:sp>
        <p:nvSpPr>
          <p:cNvPr id="79667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436168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4540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Rot="1" noChangeAspect="1" noChangeArrowheads="1" noTextEdit="1"/>
          </p:cNvSpPr>
          <p:nvPr>
            <p:ph type="sldImg"/>
          </p:nvPr>
        </p:nvSpPr>
        <p:spPr>
          <a:ln/>
        </p:spPr>
      </p:sp>
      <p:sp>
        <p:nvSpPr>
          <p:cNvPr id="80077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7988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7406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Rot="1" noChangeAspect="1" noChangeArrowheads="1" noTextEdit="1"/>
          </p:cNvSpPr>
          <p:nvPr>
            <p:ph type="sldImg"/>
          </p:nvPr>
        </p:nvSpPr>
        <p:spPr>
          <a:ln/>
        </p:spPr>
      </p:sp>
      <p:sp>
        <p:nvSpPr>
          <p:cNvPr id="80486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62024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DFEFED-2414-412F-A88D-37803E6038D2}" type="slidenum">
              <a:rPr lang="ar-SA" altLang="en-US"/>
              <a:pPr eaLnBrk="1" hangingPunct="1"/>
              <a:t>3</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08985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Rot="1" noChangeAspect="1" noChangeArrowheads="1" noTextEdit="1"/>
          </p:cNvSpPr>
          <p:nvPr>
            <p:ph type="sldImg"/>
          </p:nvPr>
        </p:nvSpPr>
        <p:spPr>
          <a:ln/>
        </p:spPr>
      </p:sp>
      <p:sp>
        <p:nvSpPr>
          <p:cNvPr id="80691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3131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05081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Rot="1" noChangeAspect="1" noChangeArrowheads="1" noTextEdit="1"/>
          </p:cNvSpPr>
          <p:nvPr>
            <p:ph type="sldImg"/>
          </p:nvPr>
        </p:nvSpPr>
        <p:spPr>
          <a:ln/>
        </p:spPr>
      </p:sp>
      <p:sp>
        <p:nvSpPr>
          <p:cNvPr id="8110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7229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Rot="1" noChangeAspect="1" noChangeArrowheads="1" noTextEdit="1"/>
          </p:cNvSpPr>
          <p:nvPr>
            <p:ph type="sldImg"/>
          </p:nvPr>
        </p:nvSpPr>
        <p:spPr>
          <a:ln/>
        </p:spPr>
      </p:sp>
      <p:sp>
        <p:nvSpPr>
          <p:cNvPr id="8130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25869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Rot="1" noChangeAspect="1" noChangeArrowheads="1" noTextEdit="1"/>
          </p:cNvSpPr>
          <p:nvPr>
            <p:ph type="sldImg"/>
          </p:nvPr>
        </p:nvSpPr>
        <p:spPr>
          <a:ln/>
        </p:spPr>
      </p:sp>
      <p:sp>
        <p:nvSpPr>
          <p:cNvPr id="82739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05410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Rot="1" noChangeAspect="1" noChangeArrowheads="1" noTextEdit="1"/>
          </p:cNvSpPr>
          <p:nvPr>
            <p:ph type="sldImg"/>
          </p:nvPr>
        </p:nvSpPr>
        <p:spPr>
          <a:xfrm>
            <a:off x="473075" y="727075"/>
            <a:ext cx="6370638" cy="3584575"/>
          </a:xfrm>
          <a:ln cap="flat">
            <a:prstDash val="sysDot"/>
          </a:ln>
        </p:spPr>
      </p:sp>
      <p:sp>
        <p:nvSpPr>
          <p:cNvPr id="833539" name="Rectangle 3"/>
          <p:cNvSpPr>
            <a:spLocks noGrp="1" noChangeArrowheads="1"/>
          </p:cNvSpPr>
          <p:nvPr>
            <p:ph type="body" idx="1"/>
          </p:nvPr>
        </p:nvSpPr>
        <p:spPr>
          <a:xfrm>
            <a:off x="976313" y="4559300"/>
            <a:ext cx="5362575" cy="4321175"/>
          </a:xfrm>
          <a:ln/>
        </p:spPr>
        <p:txBody>
          <a:bodyPr lIns="97486" tIns="48743" rIns="97486" bIns="48743"/>
          <a:lstStyle/>
          <a:p>
            <a:endParaRPr lang="zh-CN" altLang="en-US">
              <a:ea typeface="SimSun" panose="02010600030101010101" pitchFamily="2" charset="-122"/>
            </a:endParaRPr>
          </a:p>
        </p:txBody>
      </p:sp>
    </p:spTree>
    <p:extLst>
      <p:ext uri="{BB962C8B-B14F-4D97-AF65-F5344CB8AC3E}">
        <p14:creationId xmlns:p14="http://schemas.microsoft.com/office/powerpoint/2010/main" val="279483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Rot="1" noChangeAspect="1" noChangeArrowheads="1" noTextEdit="1"/>
          </p:cNvSpPr>
          <p:nvPr>
            <p:ph type="sldImg"/>
          </p:nvPr>
        </p:nvSpPr>
        <p:spPr>
          <a:ln/>
        </p:spPr>
      </p:sp>
      <p:sp>
        <p:nvSpPr>
          <p:cNvPr id="8232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32377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Rot="1" noChangeAspect="1" noChangeArrowheads="1" noTextEdit="1"/>
          </p:cNvSpPr>
          <p:nvPr>
            <p:ph type="sldImg"/>
          </p:nvPr>
        </p:nvSpPr>
        <p:spPr>
          <a:ln/>
        </p:spPr>
      </p:sp>
      <p:sp>
        <p:nvSpPr>
          <p:cNvPr id="81715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17666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Rot="1" noChangeAspect="1" noChangeArrowheads="1" noTextEdit="1"/>
          </p:cNvSpPr>
          <p:nvPr>
            <p:ph type="sldImg"/>
          </p:nvPr>
        </p:nvSpPr>
        <p:spPr>
          <a:ln/>
        </p:spPr>
      </p:sp>
      <p:sp>
        <p:nvSpPr>
          <p:cNvPr id="81920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22696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Rot="1" noChangeAspect="1" noChangeArrowheads="1" noTextEdit="1"/>
          </p:cNvSpPr>
          <p:nvPr>
            <p:ph type="sldImg"/>
          </p:nvPr>
        </p:nvSpPr>
        <p:spPr>
          <a:ln cap="flat"/>
        </p:spPr>
      </p:sp>
      <p:sp>
        <p:nvSpPr>
          <p:cNvPr id="829443"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81723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0F0BB9-D279-49D1-B868-2210AF68FCEA}" type="slidenum">
              <a:rPr lang="ar-SA" altLang="en-US"/>
              <a:pPr eaLnBrk="1" hangingPunct="1"/>
              <a:t>4</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58523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body" idx="1"/>
          </p:nvPr>
        </p:nvSpPr>
        <p:spPr>
          <a:xfrm>
            <a:off x="976313" y="4559300"/>
            <a:ext cx="5362575" cy="4321175"/>
          </a:xfrm>
          <a:ln/>
        </p:spPr>
        <p:txBody>
          <a:bodyPr lIns="97486" tIns="48743" rIns="97486" bIns="48743"/>
          <a:lstStyle/>
          <a:p>
            <a:endParaRPr lang="zh-CN" altLang="en-US">
              <a:ea typeface="SimSun" panose="02010600030101010101" pitchFamily="2" charset="-122"/>
            </a:endParaRPr>
          </a:p>
        </p:txBody>
      </p:sp>
      <p:sp>
        <p:nvSpPr>
          <p:cNvPr id="831491" name="Rectangle 3"/>
          <p:cNvSpPr>
            <a:spLocks noGrp="1" noRot="1" noChangeAspect="1" noChangeArrowheads="1" noTextEdit="1"/>
          </p:cNvSpPr>
          <p:nvPr>
            <p:ph type="sldImg"/>
          </p:nvPr>
        </p:nvSpPr>
        <p:spPr>
          <a:xfrm>
            <a:off x="473075" y="727075"/>
            <a:ext cx="6370638" cy="3584575"/>
          </a:xfrm>
          <a:ln cap="flat">
            <a:prstDash val="sysDot"/>
          </a:ln>
        </p:spPr>
      </p:sp>
    </p:spTree>
    <p:extLst>
      <p:ext uri="{BB962C8B-B14F-4D97-AF65-F5344CB8AC3E}">
        <p14:creationId xmlns:p14="http://schemas.microsoft.com/office/powerpoint/2010/main" val="1911450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Rot="1" noChangeAspect="1" noChangeArrowheads="1" noTextEdit="1"/>
          </p:cNvSpPr>
          <p:nvPr>
            <p:ph type="sldImg"/>
          </p:nvPr>
        </p:nvSpPr>
        <p:spPr>
          <a:ln cap="flat"/>
        </p:spPr>
      </p:sp>
      <p:sp>
        <p:nvSpPr>
          <p:cNvPr id="788483"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37737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Rot="1" noChangeAspect="1" noChangeArrowheads="1" noTextEdit="1"/>
          </p:cNvSpPr>
          <p:nvPr>
            <p:ph type="sldImg"/>
          </p:nvPr>
        </p:nvSpPr>
        <p:spPr>
          <a:xfrm>
            <a:off x="460375" y="720725"/>
            <a:ext cx="6396038" cy="3598863"/>
          </a:xfrm>
          <a:ln/>
        </p:spPr>
      </p:sp>
      <p:sp>
        <p:nvSpPr>
          <p:cNvPr id="835587" name="Rectangle 3"/>
          <p:cNvSpPr>
            <a:spLocks noGrp="1" noChangeArrowheads="1"/>
          </p:cNvSpPr>
          <p:nvPr>
            <p:ph type="body" idx="1"/>
          </p:nvPr>
        </p:nvSpPr>
        <p:spPr>
          <a:xfrm>
            <a:off x="976313" y="4559300"/>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127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23500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872681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69345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4120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661782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948916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8724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E36A22-6EFF-4C4A-B1AB-5038D070C160}" type="slidenum">
              <a:rPr lang="ar-SA" altLang="en-US"/>
              <a:pPr eaLnBrk="1" hangingPunct="1"/>
              <a:t>5</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70047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Rot="1" noChangeAspect="1" noChangeArrowheads="1" noTextEdit="1"/>
          </p:cNvSpPr>
          <p:nvPr>
            <p:ph type="sldImg"/>
          </p:nvPr>
        </p:nvSpPr>
        <p:spPr>
          <a:ln/>
        </p:spPr>
      </p:sp>
      <p:sp>
        <p:nvSpPr>
          <p:cNvPr id="85913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453834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Rot="1" noChangeAspect="1" noChangeArrowheads="1" noTextEdit="1"/>
          </p:cNvSpPr>
          <p:nvPr>
            <p:ph type="sldImg"/>
          </p:nvPr>
        </p:nvSpPr>
        <p:spPr>
          <a:ln cap="flat"/>
        </p:spPr>
      </p:sp>
      <p:sp>
        <p:nvSpPr>
          <p:cNvPr id="861187"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2972461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Rot="1" noChangeAspect="1" noChangeArrowheads="1" noTextEdit="1"/>
          </p:cNvSpPr>
          <p:nvPr>
            <p:ph type="sldImg"/>
          </p:nvPr>
        </p:nvSpPr>
        <p:spPr>
          <a:ln/>
        </p:spPr>
      </p:sp>
      <p:sp>
        <p:nvSpPr>
          <p:cNvPr id="86323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51186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37744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ln cap="flat"/>
        </p:spPr>
      </p:sp>
      <p:sp>
        <p:nvSpPr>
          <p:cNvPr id="867331"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1885047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Rot="1" noChangeAspect="1" noChangeArrowheads="1" noTextEdit="1"/>
          </p:cNvSpPr>
          <p:nvPr>
            <p:ph type="sldImg"/>
          </p:nvPr>
        </p:nvSpPr>
        <p:spPr>
          <a:ln/>
        </p:spPr>
      </p:sp>
      <p:sp>
        <p:nvSpPr>
          <p:cNvPr id="8693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282556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Rot="1" noChangeAspect="1" noChangeArrowheads="1" noTextEdit="1"/>
          </p:cNvSpPr>
          <p:nvPr>
            <p:ph type="sldImg"/>
          </p:nvPr>
        </p:nvSpPr>
        <p:spPr>
          <a:ln/>
        </p:spPr>
      </p:sp>
      <p:sp>
        <p:nvSpPr>
          <p:cNvPr id="87142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809232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6784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150239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8823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8AF12E-1793-481D-A3DC-DED8C765FF79}" type="slidenum">
              <a:rPr lang="ar-SA" altLang="en-US"/>
              <a:pPr eaLnBrk="1" hangingPunct="1"/>
              <a:t>6</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29057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Rot="1" noChangeAspect="1" noChangeArrowheads="1" noTextEdit="1"/>
          </p:cNvSpPr>
          <p:nvPr>
            <p:ph type="sldImg"/>
          </p:nvPr>
        </p:nvSpPr>
        <p:spPr>
          <a:xfrm>
            <a:off x="461963" y="720725"/>
            <a:ext cx="6399212" cy="3602038"/>
          </a:xfrm>
          <a:ln/>
        </p:spPr>
      </p:sp>
      <p:sp>
        <p:nvSpPr>
          <p:cNvPr id="922627"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8272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Rot="1" noChangeAspect="1" noChangeArrowheads="1" noTextEdit="1"/>
          </p:cNvSpPr>
          <p:nvPr>
            <p:ph type="sldImg"/>
          </p:nvPr>
        </p:nvSpPr>
        <p:spPr>
          <a:xfrm>
            <a:off x="461963" y="720725"/>
            <a:ext cx="6399212" cy="3602038"/>
          </a:xfrm>
          <a:ln/>
        </p:spPr>
      </p:sp>
      <p:sp>
        <p:nvSpPr>
          <p:cNvPr id="924675"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86037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Rot="1" noChangeAspect="1" noChangeArrowheads="1" noTextEdit="1"/>
          </p:cNvSpPr>
          <p:nvPr>
            <p:ph type="sldImg"/>
          </p:nvPr>
        </p:nvSpPr>
        <p:spPr>
          <a:xfrm>
            <a:off x="461963" y="720725"/>
            <a:ext cx="6399212" cy="3602038"/>
          </a:xfrm>
          <a:ln/>
        </p:spPr>
      </p:sp>
      <p:sp>
        <p:nvSpPr>
          <p:cNvPr id="926723"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66627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a:xfrm>
            <a:off x="461963" y="720725"/>
            <a:ext cx="6399212" cy="3602038"/>
          </a:xfrm>
          <a:ln/>
        </p:spPr>
      </p:sp>
      <p:sp>
        <p:nvSpPr>
          <p:cNvPr id="928771"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785218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67435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82334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42299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3725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9158470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Rot="1" noChangeAspect="1" noChangeArrowheads="1" noTextEdit="1"/>
          </p:cNvSpPr>
          <p:nvPr>
            <p:ph type="sldImg"/>
          </p:nvPr>
        </p:nvSpPr>
        <p:spPr>
          <a:xfrm>
            <a:off x="461963" y="722313"/>
            <a:ext cx="6399212" cy="3602037"/>
          </a:xfrm>
          <a:ln/>
        </p:spPr>
      </p:sp>
      <p:sp>
        <p:nvSpPr>
          <p:cNvPr id="947203"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39814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677E94-B266-43AB-95EF-CC075ECC8EB1}" type="slidenum">
              <a:rPr lang="ar-SA" altLang="en-US"/>
              <a:pPr eaLnBrk="1" hangingPunct="1"/>
              <a:t>7</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2286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Rot="1" noChangeAspect="1" noChangeArrowheads="1" noTextEdit="1"/>
          </p:cNvSpPr>
          <p:nvPr>
            <p:ph type="sldImg"/>
          </p:nvPr>
        </p:nvSpPr>
        <p:spPr>
          <a:xfrm>
            <a:off x="461963" y="722313"/>
            <a:ext cx="6399212" cy="3602037"/>
          </a:xfrm>
          <a:ln/>
        </p:spPr>
      </p:sp>
      <p:sp>
        <p:nvSpPr>
          <p:cNvPr id="949251"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913862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461963" y="722313"/>
            <a:ext cx="6399212" cy="3602037"/>
          </a:xfrm>
          <a:ln/>
        </p:spPr>
      </p:sp>
      <p:sp>
        <p:nvSpPr>
          <p:cNvPr id="951299"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881643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Rot="1" noChangeAspect="1" noChangeArrowheads="1" noTextEdit="1"/>
          </p:cNvSpPr>
          <p:nvPr>
            <p:ph type="sldImg"/>
          </p:nvPr>
        </p:nvSpPr>
        <p:spPr>
          <a:xfrm>
            <a:off x="461963" y="722313"/>
            <a:ext cx="6399212" cy="3602037"/>
          </a:xfrm>
          <a:ln/>
        </p:spPr>
      </p:sp>
      <p:sp>
        <p:nvSpPr>
          <p:cNvPr id="953347"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97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Rot="1" noChangeAspect="1" noChangeArrowheads="1" noTextEdit="1"/>
          </p:cNvSpPr>
          <p:nvPr>
            <p:ph type="sldImg"/>
          </p:nvPr>
        </p:nvSpPr>
        <p:spPr>
          <a:xfrm>
            <a:off x="461963" y="722313"/>
            <a:ext cx="6399212" cy="3602037"/>
          </a:xfrm>
          <a:ln/>
        </p:spPr>
      </p:sp>
      <p:sp>
        <p:nvSpPr>
          <p:cNvPr id="955395"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273927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Rot="1" noChangeAspect="1" noChangeArrowheads="1" noTextEdit="1"/>
          </p:cNvSpPr>
          <p:nvPr>
            <p:ph type="sldImg"/>
          </p:nvPr>
        </p:nvSpPr>
        <p:spPr>
          <a:xfrm>
            <a:off x="461963" y="722313"/>
            <a:ext cx="6399212" cy="3602037"/>
          </a:xfrm>
          <a:ln/>
        </p:spPr>
      </p:sp>
      <p:sp>
        <p:nvSpPr>
          <p:cNvPr id="957443"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0731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Rot="1" noChangeAspect="1" noChangeArrowheads="1" noTextEdit="1"/>
          </p:cNvSpPr>
          <p:nvPr>
            <p:ph type="sldImg"/>
          </p:nvPr>
        </p:nvSpPr>
        <p:spPr>
          <a:xfrm>
            <a:off x="461963" y="722313"/>
            <a:ext cx="6399212" cy="3602037"/>
          </a:xfrm>
          <a:ln/>
        </p:spPr>
      </p:sp>
      <p:sp>
        <p:nvSpPr>
          <p:cNvPr id="959491"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4009967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Rot="1" noChangeAspect="1" noChangeArrowheads="1" noTextEdit="1"/>
          </p:cNvSpPr>
          <p:nvPr>
            <p:ph type="sldImg"/>
          </p:nvPr>
        </p:nvSpPr>
        <p:spPr>
          <a:xfrm>
            <a:off x="461963" y="722313"/>
            <a:ext cx="6399212" cy="3602037"/>
          </a:xfrm>
          <a:ln/>
        </p:spPr>
      </p:sp>
      <p:sp>
        <p:nvSpPr>
          <p:cNvPr id="961539"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15425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Rot="1" noChangeAspect="1" noChangeArrowheads="1" noTextEdit="1"/>
          </p:cNvSpPr>
          <p:nvPr>
            <p:ph type="sldImg"/>
          </p:nvPr>
        </p:nvSpPr>
        <p:spPr>
          <a:xfrm>
            <a:off x="461963" y="722313"/>
            <a:ext cx="6399212" cy="3602037"/>
          </a:xfrm>
          <a:ln/>
        </p:spPr>
      </p:sp>
      <p:sp>
        <p:nvSpPr>
          <p:cNvPr id="963587"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601471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xfrm>
            <a:off x="461963" y="722313"/>
            <a:ext cx="6399212" cy="3602037"/>
          </a:xfrm>
          <a:ln/>
        </p:spPr>
      </p:sp>
      <p:sp>
        <p:nvSpPr>
          <p:cNvPr id="965635" name="Rectangle 3"/>
          <p:cNvSpPr>
            <a:spLocks noGrp="1" noChangeArrowheads="1"/>
          </p:cNvSpPr>
          <p:nvPr>
            <p:ph type="body" idx="1"/>
          </p:nvPr>
        </p:nvSpPr>
        <p:spPr>
          <a:xfrm>
            <a:off x="730250" y="4560888"/>
            <a:ext cx="5854700" cy="4318000"/>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081814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xfrm>
            <a:off x="1260475" y="720725"/>
            <a:ext cx="4802188" cy="3602038"/>
          </a:xfrm>
          <a:ln/>
        </p:spPr>
      </p:sp>
      <p:sp>
        <p:nvSpPr>
          <p:cNvPr id="967683" name="Rectangle 3"/>
          <p:cNvSpPr>
            <a:spLocks noGrp="1" noChangeArrowheads="1"/>
          </p:cNvSpPr>
          <p:nvPr>
            <p:ph type="body" idx="1"/>
          </p:nvPr>
        </p:nvSpPr>
        <p:spPr>
          <a:xfrm>
            <a:off x="730250" y="4559300"/>
            <a:ext cx="5854700"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35704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85B7C0-A55A-4087-906A-B85DACBA8BA9}" type="slidenum">
              <a:rPr lang="ar-SA" altLang="en-US"/>
              <a:pPr eaLnBrk="1" hangingPunct="1"/>
              <a:t>8</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47363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5745359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46487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272203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Rot="1" noChangeAspect="1" noChangeArrowheads="1" noTextEdit="1"/>
          </p:cNvSpPr>
          <p:nvPr>
            <p:ph type="sldImg"/>
          </p:nvPr>
        </p:nvSpPr>
        <p:spPr>
          <a:xfrm>
            <a:off x="1265238" y="727075"/>
            <a:ext cx="4781550" cy="3586163"/>
          </a:xfrm>
          <a:ln cap="flat"/>
        </p:spPr>
      </p:sp>
      <p:sp>
        <p:nvSpPr>
          <p:cNvPr id="984067" name="Rectangle 3"/>
          <p:cNvSpPr>
            <a:spLocks noGrp="1" noChangeArrowheads="1"/>
          </p:cNvSpPr>
          <p:nvPr>
            <p:ph type="body" idx="1"/>
          </p:nvPr>
        </p:nvSpPr>
        <p:spPr>
          <a:ln/>
        </p:spPr>
        <p:txBody>
          <a:bodyPr lIns="95646" tIns="46983" rIns="95646" bIns="46983"/>
          <a:lstStyle/>
          <a:p>
            <a:endParaRPr lang="zh-CN" altLang="en-US">
              <a:ea typeface="SimSun" panose="02010600030101010101" pitchFamily="2" charset="-122"/>
            </a:endParaRPr>
          </a:p>
        </p:txBody>
      </p:sp>
    </p:spTree>
    <p:extLst>
      <p:ext uri="{BB962C8B-B14F-4D97-AF65-F5344CB8AC3E}">
        <p14:creationId xmlns:p14="http://schemas.microsoft.com/office/powerpoint/2010/main" val="6759984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0802634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5881062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696335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8433696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08316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Rot="1" noChangeAspect="1" noChangeArrowheads="1" noTextEdit="1"/>
          </p:cNvSpPr>
          <p:nvPr>
            <p:ph type="sldImg"/>
          </p:nvPr>
        </p:nvSpPr>
        <p:spPr>
          <a:xfrm>
            <a:off x="1268413" y="727075"/>
            <a:ext cx="4779962" cy="3584575"/>
          </a:xfrm>
          <a:ln/>
        </p:spPr>
      </p:sp>
      <p:sp>
        <p:nvSpPr>
          <p:cNvPr id="996355" name="Rectangle 3"/>
          <p:cNvSpPr>
            <a:spLocks noGrp="1" noChangeArrowheads="1"/>
          </p:cNvSpPr>
          <p:nvPr>
            <p:ph type="body" idx="1"/>
          </p:nvPr>
        </p:nvSpPr>
        <p:spPr>
          <a:xfrm>
            <a:off x="976313" y="4559300"/>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15768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9461DF-6FA5-4FA0-BA7D-31BA339A7808}" type="slidenum">
              <a:rPr lang="ar-SA" altLang="en-US"/>
              <a:pPr eaLnBrk="1" hangingPunct="1"/>
              <a:t>9</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03013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7275984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772275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341358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441924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Rot="1" noChangeAspect="1" noChangeArrowheads="1" noTextEdit="1"/>
          </p:cNvSpPr>
          <p:nvPr>
            <p:ph type="sldImg"/>
          </p:nvPr>
        </p:nvSpPr>
        <p:spPr>
          <a:xfrm>
            <a:off x="473075" y="725488"/>
            <a:ext cx="6373813" cy="3587750"/>
          </a:xfrm>
          <a:ln/>
        </p:spPr>
      </p:sp>
      <p:sp>
        <p:nvSpPr>
          <p:cNvPr id="1006595" name="Rectangle 3"/>
          <p:cNvSpPr>
            <a:spLocks noGrp="1" noChangeArrowheads="1"/>
          </p:cNvSpPr>
          <p:nvPr>
            <p:ph type="body" idx="1"/>
          </p:nvPr>
        </p:nvSpPr>
        <p:spPr>
          <a:xfrm>
            <a:off x="976313" y="4559300"/>
            <a:ext cx="5362575" cy="4322763"/>
          </a:xfrm>
        </p:spPr>
        <p:txBody>
          <a:bodyPr lIns="95027" tIns="47514" rIns="95027" bIns="47514"/>
          <a:lstStyle/>
          <a:p>
            <a:endParaRPr lang="en-US" altLang="en-US"/>
          </a:p>
        </p:txBody>
      </p:sp>
    </p:spTree>
    <p:extLst>
      <p:ext uri="{BB962C8B-B14F-4D97-AF65-F5344CB8AC3E}">
        <p14:creationId xmlns:p14="http://schemas.microsoft.com/office/powerpoint/2010/main" val="2595227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Rot="1" noChangeAspect="1" noChangeArrowheads="1" noTextEdit="1"/>
          </p:cNvSpPr>
          <p:nvPr>
            <p:ph type="sldImg"/>
          </p:nvPr>
        </p:nvSpPr>
        <p:spPr>
          <a:xfrm>
            <a:off x="473075" y="725488"/>
            <a:ext cx="6373813" cy="3587750"/>
          </a:xfrm>
          <a:ln/>
        </p:spPr>
      </p:sp>
      <p:sp>
        <p:nvSpPr>
          <p:cNvPr id="1008643" name="Rectangle 3"/>
          <p:cNvSpPr>
            <a:spLocks noGrp="1" noChangeArrowheads="1"/>
          </p:cNvSpPr>
          <p:nvPr>
            <p:ph type="body" idx="1"/>
          </p:nvPr>
        </p:nvSpPr>
        <p:spPr>
          <a:xfrm>
            <a:off x="976313" y="4559300"/>
            <a:ext cx="5362575" cy="4322763"/>
          </a:xfrm>
        </p:spPr>
        <p:txBody>
          <a:bodyPr lIns="95027" tIns="47514" rIns="95027" bIns="47514"/>
          <a:lstStyle/>
          <a:p>
            <a:endParaRPr lang="en-US" altLang="en-US"/>
          </a:p>
        </p:txBody>
      </p:sp>
    </p:spTree>
    <p:extLst>
      <p:ext uri="{BB962C8B-B14F-4D97-AF65-F5344CB8AC3E}">
        <p14:creationId xmlns:p14="http://schemas.microsoft.com/office/powerpoint/2010/main" val="2944408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Rot="1" noChangeAspect="1" noChangeArrowheads="1" noTextEdit="1"/>
          </p:cNvSpPr>
          <p:nvPr>
            <p:ph type="sldImg"/>
          </p:nvPr>
        </p:nvSpPr>
        <p:spPr>
          <a:xfrm>
            <a:off x="463550" y="719138"/>
            <a:ext cx="6397625" cy="3600450"/>
          </a:xfrm>
          <a:ln/>
        </p:spPr>
      </p:sp>
      <p:sp>
        <p:nvSpPr>
          <p:cNvPr id="1010691" name="Rectangle 3"/>
          <p:cNvSpPr>
            <a:spLocks noGrp="1" noChangeArrowheads="1"/>
          </p:cNvSpPr>
          <p:nvPr>
            <p:ph type="body" idx="1"/>
          </p:nvPr>
        </p:nvSpPr>
        <p:spPr>
          <a:xfrm>
            <a:off x="976313" y="4560888"/>
            <a:ext cx="5362575" cy="4321175"/>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379866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a:xfrm>
            <a:off x="731838" y="4560888"/>
            <a:ext cx="5851525" cy="4319587"/>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978500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Rot="1" noChangeAspect="1" noChangeArrowheads="1" noTextEdit="1"/>
          </p:cNvSpPr>
          <p:nvPr>
            <p:ph type="sldImg"/>
          </p:nvPr>
        </p:nvSpPr>
        <p:spPr>
          <a:ln/>
        </p:spPr>
      </p:sp>
      <p:sp>
        <p:nvSpPr>
          <p:cNvPr id="1018883" name="Rectangle 3"/>
          <p:cNvSpPr>
            <a:spLocks noGrp="1" noChangeArrowheads="1"/>
          </p:cNvSpPr>
          <p:nvPr>
            <p:ph type="body" idx="1"/>
          </p:nvPr>
        </p:nvSpPr>
        <p:spPr>
          <a:xfrm>
            <a:off x="731838" y="4560888"/>
            <a:ext cx="5851525" cy="4319587"/>
          </a:xfrm>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14603968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p:txBody>
          <a:bodyPr/>
          <a:lstStyle/>
          <a:p>
            <a:endParaRPr lang="zh-CN" altLang="en-US">
              <a:ea typeface="SimSun" panose="02010600030101010101" pitchFamily="2" charset="-122"/>
            </a:endParaRPr>
          </a:p>
        </p:txBody>
      </p:sp>
    </p:spTree>
    <p:extLst>
      <p:ext uri="{BB962C8B-B14F-4D97-AF65-F5344CB8AC3E}">
        <p14:creationId xmlns:p14="http://schemas.microsoft.com/office/powerpoint/2010/main" val="238896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4AD62B-8CE8-41B0-BBF4-D7ED86132552}" type="slidenum">
              <a:rPr lang="ar-SA" altLang="en-US"/>
              <a:pPr eaLnBrk="1" hangingPunct="1"/>
              <a:t>10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66595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Tree>
    <p:extLst>
      <p:ext uri="{BB962C8B-B14F-4D97-AF65-F5344CB8AC3E}">
        <p14:creationId xmlns:p14="http://schemas.microsoft.com/office/powerpoint/2010/main" val="13818759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456" y="0"/>
            <a:ext cx="9547913"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32045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9598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1911545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456" y="0"/>
            <a:ext cx="9547913"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1320456" y="1524000"/>
            <a:ext cx="4672383"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6195986" y="1524000"/>
            <a:ext cx="4672383"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6195986" y="3657600"/>
            <a:ext cx="4672383"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Tree>
    <p:extLst>
      <p:ext uri="{BB962C8B-B14F-4D97-AF65-F5344CB8AC3E}">
        <p14:creationId xmlns:p14="http://schemas.microsoft.com/office/powerpoint/2010/main" val="25363184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66" r:id="rId18"/>
    <p:sldLayoutId id="2147483667" r:id="rId19"/>
    <p:sldLayoutId id="2147483668"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gatevidyalay.com/pipelining-practice-problem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emf"/><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emf"/><Relationship Id="rId4" Type="http://schemas.openxmlformats.org/officeDocument/2006/relationships/customXml" Target="../ink/ink5.xml"/><Relationship Id="rId9"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19.emf"/><Relationship Id="rId4" Type="http://schemas.openxmlformats.org/officeDocument/2006/relationships/customXml" Target="../ink/ink9.xml"/></Relationships>
</file>

<file path=ppt/slides/_rels/slide2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2.emf"/><Relationship Id="rId4" Type="http://schemas.openxmlformats.org/officeDocument/2006/relationships/customXml" Target="../ink/ink12.xml"/><Relationship Id="rId9" Type="http://schemas.openxmlformats.org/officeDocument/2006/relationships/image" Target="../media/image24.emf"/></Relationships>
</file>

<file path=ppt/slides/_rels/slide29.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33.emf"/><Relationship Id="rId4" Type="http://schemas.openxmlformats.org/officeDocument/2006/relationships/customXml" Target="../ink/ink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0.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smtClean="0"/>
              <a:t>Pipelining</a:t>
            </a:r>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6</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Use the Idea of Pipelining in a Computer</a:t>
            </a:r>
          </a:p>
        </p:txBody>
      </p:sp>
      <p:pic>
        <p:nvPicPr>
          <p:cNvPr id="13315" name="Picture 4" descr="figure8"/>
          <p:cNvPicPr>
            <a:picLocks noChangeAspect="1" noChangeArrowheads="1"/>
          </p:cNvPicPr>
          <p:nvPr/>
        </p:nvPicPr>
        <p:blipFill rotWithShape="1">
          <a:blip r:embed="rId3">
            <a:extLst>
              <a:ext uri="{28A0092B-C50C-407E-A947-70E740481C1C}">
                <a14:useLocalDpi xmlns:a14="http://schemas.microsoft.com/office/drawing/2010/main" val="0"/>
              </a:ext>
            </a:extLst>
          </a:blip>
          <a:srcRect b="4111"/>
          <a:stretch/>
        </p:blipFill>
        <p:spPr bwMode="auto">
          <a:xfrm>
            <a:off x="4646612" y="1066801"/>
            <a:ext cx="4351338"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5"/>
          <p:cNvSpPr txBox="1">
            <a:spLocks noChangeArrowheads="1"/>
          </p:cNvSpPr>
          <p:nvPr/>
        </p:nvSpPr>
        <p:spPr bwMode="auto">
          <a:xfrm>
            <a:off x="2116137" y="1712913"/>
            <a:ext cx="2178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SimSun" panose="02010600030101010101" pitchFamily="2" charset="-122"/>
              </a:rPr>
              <a:t>Fetch + Decode</a:t>
            </a:r>
          </a:p>
          <a:p>
            <a:pPr eaLnBrk="1" hangingPunct="1"/>
            <a:r>
              <a:rPr lang="en-US" altLang="zh-CN">
                <a:ea typeface="SimSun" panose="02010600030101010101" pitchFamily="2" charset="-122"/>
              </a:rPr>
              <a:t>+ Execution + Write</a:t>
            </a:r>
          </a:p>
        </p:txBody>
      </p:sp>
    </p:spTree>
    <p:extLst>
      <p:ext uri="{BB962C8B-B14F-4D97-AF65-F5344CB8AC3E}">
        <p14:creationId xmlns:p14="http://schemas.microsoft.com/office/powerpoint/2010/main" val="29980469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0515" name="Rectangle 3"/>
          <p:cNvSpPr>
            <a:spLocks noGrp="1" noChangeArrowheads="1"/>
          </p:cNvSpPr>
          <p:nvPr>
            <p:ph type="body" sz="half" idx="1"/>
          </p:nvPr>
        </p:nvSpPr>
        <p:spPr>
          <a:xfrm>
            <a:off x="1522412" y="990600"/>
            <a:ext cx="9144000" cy="2667000"/>
          </a:xfrm>
        </p:spPr>
        <p:txBody>
          <a:bodyPr/>
          <a:lstStyle/>
          <a:p>
            <a:r>
              <a:rPr lang="en-US" altLang="zh-CN" sz="2300">
                <a:solidFill>
                  <a:srgbClr val="0000CC"/>
                </a:solidFill>
                <a:ea typeface="SimSun" panose="02010600030101010101" pitchFamily="2" charset="-122"/>
              </a:rPr>
              <a:t>Stall Implementation #1: </a:t>
            </a:r>
            <a:r>
              <a:rPr lang="en-US" altLang="zh-CN" sz="2300">
                <a:ea typeface="SimSun" panose="02010600030101010101" pitchFamily="2" charset="-122"/>
              </a:rPr>
              <a:t>Compiler detects hazard and inserts a NOP (no reg changes (SLL $0, $0, 0))</a:t>
            </a:r>
            <a:endParaRPr lang="en-US" altLang="zh-CN" sz="2300">
              <a:solidFill>
                <a:srgbClr val="0000CC"/>
              </a:solidFill>
              <a:ea typeface="SimSun" panose="02010600030101010101" pitchFamily="2" charset="-122"/>
            </a:endParaRPr>
          </a:p>
          <a:p>
            <a:pPr>
              <a:buFontTx/>
              <a:buNone/>
            </a:pPr>
            <a:endParaRPr lang="en-US" altLang="zh-CN" sz="1600">
              <a:ea typeface="SimSun" panose="02010600030101010101" pitchFamily="2" charset="-122"/>
            </a:endParaRPr>
          </a:p>
          <a:p>
            <a:pPr>
              <a:buFontTx/>
              <a:buNone/>
            </a:pPr>
            <a:r>
              <a:rPr lang="en-US" altLang="zh-CN" sz="2200">
                <a:ea typeface="SimSun" panose="02010600030101010101" pitchFamily="2" charset="-122"/>
              </a:rPr>
              <a:t>		LW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100($t0)        ;$s0 = memory value</a:t>
            </a:r>
          </a:p>
          <a:p>
            <a:pPr>
              <a:buFontTx/>
              <a:buNone/>
            </a:pPr>
            <a:r>
              <a:rPr lang="en-US" altLang="zh-CN" sz="2200">
                <a:ea typeface="SimSun" panose="02010600030101010101" pitchFamily="2" charset="-122"/>
              </a:rPr>
              <a:t>		</a:t>
            </a:r>
            <a:r>
              <a:rPr lang="en-US" altLang="zh-CN" sz="2200">
                <a:solidFill>
                  <a:srgbClr val="0000CC"/>
                </a:solidFill>
                <a:ea typeface="SimSun" panose="02010600030101010101" pitchFamily="2" charset="-122"/>
              </a:rPr>
              <a:t>NOP	   ;dummy instruction</a:t>
            </a:r>
          </a:p>
          <a:p>
            <a:pPr>
              <a:buFontTx/>
              <a:buNone/>
            </a:pPr>
            <a:r>
              <a:rPr lang="en-US" altLang="zh-CN" sz="2200">
                <a:ea typeface="SimSun" panose="02010600030101010101" pitchFamily="2" charset="-122"/>
              </a:rPr>
              <a:t>		ADD   $t2,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$t3        ;$t2 = $s0 + $t3</a:t>
            </a:r>
          </a:p>
        </p:txBody>
      </p:sp>
      <p:sp>
        <p:nvSpPr>
          <p:cNvPr id="960516" name="Text Box 4"/>
          <p:cNvSpPr txBox="1">
            <a:spLocks noChangeArrowheads="1"/>
          </p:cNvSpPr>
          <p:nvPr/>
        </p:nvSpPr>
        <p:spPr bwMode="auto">
          <a:xfrm>
            <a:off x="1979612" y="3886200"/>
            <a:ext cx="9144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NOP</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60517" name="Group 5"/>
          <p:cNvGraphicFramePr>
            <a:graphicFrameLocks noGrp="1"/>
          </p:cNvGraphicFramePr>
          <p:nvPr>
            <p:ph sz="half" idx="2"/>
          </p:nvPr>
        </p:nvGraphicFramePr>
        <p:xfrm>
          <a:off x="3122613" y="3810000"/>
          <a:ext cx="7134225" cy="2209800"/>
        </p:xfrm>
        <a:graphic>
          <a:graphicData uri="http://schemas.openxmlformats.org/drawingml/2006/table">
            <a:tbl>
              <a:tblPr/>
              <a:tblGrid>
                <a:gridCol w="1019175">
                  <a:extLst>
                    <a:ext uri="{9D8B030D-6E8A-4147-A177-3AD203B41FA5}">
                      <a16:colId xmlns:a16="http://schemas.microsoft.com/office/drawing/2014/main" val="3379364084"/>
                    </a:ext>
                  </a:extLst>
                </a:gridCol>
                <a:gridCol w="1016000">
                  <a:extLst>
                    <a:ext uri="{9D8B030D-6E8A-4147-A177-3AD203B41FA5}">
                      <a16:colId xmlns:a16="http://schemas.microsoft.com/office/drawing/2014/main" val="2160804615"/>
                    </a:ext>
                  </a:extLst>
                </a:gridCol>
                <a:gridCol w="1022350">
                  <a:extLst>
                    <a:ext uri="{9D8B030D-6E8A-4147-A177-3AD203B41FA5}">
                      <a16:colId xmlns:a16="http://schemas.microsoft.com/office/drawing/2014/main" val="834822668"/>
                    </a:ext>
                  </a:extLst>
                </a:gridCol>
                <a:gridCol w="1017588">
                  <a:extLst>
                    <a:ext uri="{9D8B030D-6E8A-4147-A177-3AD203B41FA5}">
                      <a16:colId xmlns:a16="http://schemas.microsoft.com/office/drawing/2014/main" val="3531214509"/>
                    </a:ext>
                  </a:extLst>
                </a:gridCol>
                <a:gridCol w="1017587">
                  <a:extLst>
                    <a:ext uri="{9D8B030D-6E8A-4147-A177-3AD203B41FA5}">
                      <a16:colId xmlns:a16="http://schemas.microsoft.com/office/drawing/2014/main" val="3994057818"/>
                    </a:ext>
                  </a:extLst>
                </a:gridCol>
                <a:gridCol w="1020763">
                  <a:extLst>
                    <a:ext uri="{9D8B030D-6E8A-4147-A177-3AD203B41FA5}">
                      <a16:colId xmlns:a16="http://schemas.microsoft.com/office/drawing/2014/main" val="340613235"/>
                    </a:ext>
                  </a:extLst>
                </a:gridCol>
                <a:gridCol w="1020762">
                  <a:extLst>
                    <a:ext uri="{9D8B030D-6E8A-4147-A177-3AD203B41FA5}">
                      <a16:colId xmlns:a16="http://schemas.microsoft.com/office/drawing/2014/main" val="1411058883"/>
                    </a:ext>
                  </a:extLst>
                </a:gridCol>
              </a:tblGrid>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057178"/>
                  </a:ext>
                </a:extLst>
              </a:tr>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7170293"/>
                  </a:ext>
                </a:extLst>
              </a:tr>
              <a:tr h="7366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59411646"/>
                  </a:ext>
                </a:extLst>
              </a:tr>
            </a:tbl>
          </a:graphicData>
        </a:graphic>
      </p:graphicFrame>
      <p:sp>
        <p:nvSpPr>
          <p:cNvPr id="960557" name="AutoShape 45"/>
          <p:cNvSpPr>
            <a:spLocks noChangeArrowheads="1"/>
          </p:cNvSpPr>
          <p:nvPr/>
        </p:nvSpPr>
        <p:spPr bwMode="auto">
          <a:xfrm>
            <a:off x="1827212" y="5943600"/>
            <a:ext cx="8610600" cy="9144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endParaRPr lang="zh-CN" altLang="en-US" sz="2300">
              <a:solidFill>
                <a:srgbClr val="0000CC"/>
              </a:solidFill>
              <a:ea typeface="SimSun" panose="02010600030101010101" pitchFamily="2" charset="-122"/>
            </a:endParaRPr>
          </a:p>
        </p:txBody>
      </p:sp>
      <p:sp>
        <p:nvSpPr>
          <p:cNvPr id="960558" name="AutoShape 46"/>
          <p:cNvSpPr>
            <a:spLocks noChangeArrowheads="1"/>
          </p:cNvSpPr>
          <p:nvPr/>
        </p:nvSpPr>
        <p:spPr bwMode="auto">
          <a:xfrm>
            <a:off x="4037012" y="4648200"/>
            <a:ext cx="1066800" cy="609600"/>
          </a:xfrm>
          <a:prstGeom prst="cloudCallout">
            <a:avLst>
              <a:gd name="adj1" fmla="val -9523"/>
              <a:gd name="adj2" fmla="val 15106"/>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59" name="AutoShape 47"/>
          <p:cNvSpPr>
            <a:spLocks noChangeArrowheads="1"/>
          </p:cNvSpPr>
          <p:nvPr/>
        </p:nvSpPr>
        <p:spPr bwMode="auto">
          <a:xfrm>
            <a:off x="5027612" y="4648200"/>
            <a:ext cx="1066800" cy="609600"/>
          </a:xfrm>
          <a:prstGeom prst="cloudCallout">
            <a:avLst>
              <a:gd name="adj1" fmla="val -17856"/>
              <a:gd name="adj2" fmla="val 7551"/>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0" name="AutoShape 48"/>
          <p:cNvSpPr>
            <a:spLocks noChangeArrowheads="1"/>
          </p:cNvSpPr>
          <p:nvPr/>
        </p:nvSpPr>
        <p:spPr bwMode="auto">
          <a:xfrm>
            <a:off x="6170612" y="4648200"/>
            <a:ext cx="1066800" cy="609600"/>
          </a:xfrm>
          <a:prstGeom prst="cloudCallout">
            <a:avLst>
              <a:gd name="adj1" fmla="val -2977"/>
              <a:gd name="adj2" fmla="val 10940"/>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1" name="AutoShape 49"/>
          <p:cNvSpPr>
            <a:spLocks noChangeArrowheads="1"/>
          </p:cNvSpPr>
          <p:nvPr/>
        </p:nvSpPr>
        <p:spPr bwMode="auto">
          <a:xfrm>
            <a:off x="7237412" y="4648200"/>
            <a:ext cx="1066800" cy="609600"/>
          </a:xfrm>
          <a:prstGeom prst="cloudCallout">
            <a:avLst>
              <a:gd name="adj1" fmla="val -123514"/>
              <a:gd name="adj2" fmla="val 20574"/>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2" name="AutoShape 50"/>
          <p:cNvSpPr>
            <a:spLocks noChangeArrowheads="1"/>
          </p:cNvSpPr>
          <p:nvPr/>
        </p:nvSpPr>
        <p:spPr bwMode="auto">
          <a:xfrm>
            <a:off x="8228012" y="4648200"/>
            <a:ext cx="1066800" cy="609600"/>
          </a:xfrm>
          <a:prstGeom prst="cloudCallout">
            <a:avLst>
              <a:gd name="adj1" fmla="val -29315"/>
              <a:gd name="adj2" fmla="val 2083"/>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60563" name="Text Box 51"/>
          <p:cNvSpPr txBox="1">
            <a:spLocks noChangeArrowheads="1"/>
          </p:cNvSpPr>
          <p:nvPr/>
        </p:nvSpPr>
        <p:spPr bwMode="auto">
          <a:xfrm>
            <a:off x="2360612" y="6019800"/>
            <a:ext cx="80010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Char char="•"/>
            </a:pPr>
            <a:r>
              <a:rPr lang="zh-CN" altLang="en-US" sz="2400">
                <a:solidFill>
                  <a:srgbClr val="CC0000"/>
                </a:solidFill>
                <a:latin typeface="Times New Roman" panose="02020603050405020304" pitchFamily="18" charset="0"/>
                <a:ea typeface="SimSun" panose="02010600030101010101" pitchFamily="2" charset="-122"/>
              </a:rPr>
              <a:t> </a:t>
            </a:r>
            <a:r>
              <a:rPr lang="en-US" altLang="zh-CN" sz="2700">
                <a:solidFill>
                  <a:srgbClr val="CC0000"/>
                </a:solidFill>
                <a:latin typeface="Arial" panose="020B0604020202020204" pitchFamily="34" charset="0"/>
                <a:ea typeface="SimSun" panose="02010600030101010101" pitchFamily="2" charset="-122"/>
              </a:rPr>
              <a:t>Problem: we have to rely on the compiler</a:t>
            </a:r>
          </a:p>
        </p:txBody>
      </p:sp>
      <p:sp>
        <p:nvSpPr>
          <p:cNvPr id="960564" name="Line 52"/>
          <p:cNvSpPr>
            <a:spLocks noChangeShapeType="1"/>
          </p:cNvSpPr>
          <p:nvPr/>
        </p:nvSpPr>
        <p:spPr bwMode="auto">
          <a:xfrm flipV="1">
            <a:off x="7237412" y="5410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5" name="Line 53"/>
          <p:cNvSpPr>
            <a:spLocks noChangeShapeType="1"/>
          </p:cNvSpPr>
          <p:nvPr/>
        </p:nvSpPr>
        <p:spPr bwMode="auto">
          <a:xfrm flipV="1">
            <a:off x="7237412" y="58674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6" name="Line 54"/>
          <p:cNvSpPr>
            <a:spLocks noChangeShapeType="1"/>
          </p:cNvSpPr>
          <p:nvPr/>
        </p:nvSpPr>
        <p:spPr bwMode="auto">
          <a:xfrm>
            <a:off x="7389812" y="4419600"/>
            <a:ext cx="0" cy="990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7" name="Line 55"/>
          <p:cNvSpPr>
            <a:spLocks noChangeShapeType="1"/>
          </p:cNvSpPr>
          <p:nvPr/>
        </p:nvSpPr>
        <p:spPr bwMode="auto">
          <a:xfrm>
            <a:off x="7237412" y="44196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0568" name="Text Box 56"/>
          <p:cNvSpPr txBox="1">
            <a:spLocks noChangeArrowheads="1"/>
          </p:cNvSpPr>
          <p:nvPr/>
        </p:nvSpPr>
        <p:spPr bwMode="auto">
          <a:xfrm>
            <a:off x="3046412" y="3443288"/>
            <a:ext cx="6172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9541330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2563" name="Rectangle 3"/>
          <p:cNvSpPr>
            <a:spLocks noGrp="1" noChangeArrowheads="1"/>
          </p:cNvSpPr>
          <p:nvPr>
            <p:ph type="body" sz="half" idx="1"/>
          </p:nvPr>
        </p:nvSpPr>
        <p:spPr>
          <a:xfrm>
            <a:off x="1522412" y="1143000"/>
            <a:ext cx="9448800" cy="4343400"/>
          </a:xfrm>
        </p:spPr>
        <p:txBody>
          <a:bodyPr/>
          <a:lstStyle/>
          <a:p>
            <a:r>
              <a:rPr lang="en-US" altLang="zh-CN" sz="2300">
                <a:solidFill>
                  <a:srgbClr val="0000CC"/>
                </a:solidFill>
                <a:ea typeface="SimSun" panose="02010600030101010101" pitchFamily="2" charset="-122"/>
              </a:rPr>
              <a:t>Stall Implementation #2: </a:t>
            </a:r>
            <a:r>
              <a:rPr lang="en-US" altLang="zh-CN" sz="2300">
                <a:ea typeface="SimSun" panose="02010600030101010101" pitchFamily="2" charset="-122"/>
              </a:rPr>
              <a:t>Add a “hazard detection unit” to stall </a:t>
            </a:r>
            <a:r>
              <a:rPr lang="en-US" altLang="zh-CN" sz="2300">
                <a:solidFill>
                  <a:srgbClr val="339933"/>
                </a:solidFill>
                <a:ea typeface="SimSun" panose="02010600030101010101" pitchFamily="2" charset="-122"/>
              </a:rPr>
              <a:t>current instruction</a:t>
            </a:r>
            <a:r>
              <a:rPr lang="en-US" altLang="zh-CN" sz="2300">
                <a:ea typeface="SimSun" panose="02010600030101010101" pitchFamily="2" charset="-122"/>
              </a:rPr>
              <a:t> for 1 CC if:</a:t>
            </a:r>
            <a:endParaRPr lang="en-US" altLang="zh-CN" sz="2300">
              <a:solidFill>
                <a:srgbClr val="0000CC"/>
              </a:solidFill>
              <a:ea typeface="SimSun" panose="02010600030101010101" pitchFamily="2" charset="-122"/>
            </a:endParaRPr>
          </a:p>
          <a:p>
            <a:pPr>
              <a:buFontTx/>
              <a:buNone/>
            </a:pPr>
            <a:endParaRPr lang="en-US" altLang="zh-CN" sz="1000">
              <a:ea typeface="SimSun" panose="02010600030101010101" pitchFamily="2" charset="-122"/>
            </a:endParaRPr>
          </a:p>
          <a:p>
            <a:r>
              <a:rPr lang="en-US" altLang="zh-CN" sz="2300">
                <a:solidFill>
                  <a:srgbClr val="0000CC"/>
                </a:solidFill>
                <a:ea typeface="SimSun" panose="02010600030101010101" pitchFamily="2" charset="-122"/>
              </a:rPr>
              <a:t>ID-Stage Hazard Detection and Stall Condition:</a:t>
            </a:r>
          </a:p>
          <a:p>
            <a:pPr>
              <a:buFontTx/>
              <a:buNone/>
            </a:pPr>
            <a:r>
              <a:rPr lang="en-US" altLang="zh-CN" sz="2100">
                <a:latin typeface="Times New Roman" panose="02020603050405020304" pitchFamily="18" charset="0"/>
                <a:ea typeface="SimSun" panose="02010600030101010101" pitchFamily="2" charset="-122"/>
              </a:rPr>
              <a:t>If ((ID/EX.MemRead = 1) &amp;     	     ;only a LW reads mem</a:t>
            </a:r>
          </a:p>
          <a:p>
            <a:pPr>
              <a:buFontTx/>
              <a:buNone/>
            </a:pPr>
            <a:r>
              <a:rPr lang="en-US" altLang="zh-CN" sz="2100">
                <a:latin typeface="Times New Roman" panose="02020603050405020304" pitchFamily="18" charset="0"/>
                <a:ea typeface="SimSun" panose="02010600030101010101" pitchFamily="2" charset="-122"/>
              </a:rPr>
              <a:t>((ID/EX.RegRT = IF/ID.RegRS) ||   ;RS will read load dest (RT) </a:t>
            </a:r>
          </a:p>
          <a:p>
            <a:pPr>
              <a:buFontTx/>
              <a:buNone/>
            </a:pPr>
            <a:r>
              <a:rPr lang="en-US" altLang="zh-CN" sz="2100">
                <a:latin typeface="Times New Roman" panose="02020603050405020304" pitchFamily="18" charset="0"/>
                <a:ea typeface="SimSun" panose="02010600030101010101" pitchFamily="2" charset="-122"/>
              </a:rPr>
              <a:t>(ID/EX.RegRT = IF/ID.RegRT)))    ;RT will read load dest</a:t>
            </a:r>
            <a:r>
              <a:rPr lang="en-US" altLang="zh-CN" sz="2100">
                <a:ea typeface="SimSun" panose="02010600030101010101" pitchFamily="2" charset="-122"/>
              </a:rPr>
              <a:t> </a:t>
            </a:r>
          </a:p>
          <a:p>
            <a:pPr>
              <a:buFontTx/>
              <a:buNone/>
            </a:pPr>
            <a:endParaRPr lang="en-US" altLang="zh-CN" sz="2000">
              <a:ea typeface="SimSun" panose="02010600030101010101" pitchFamily="2" charset="-122"/>
            </a:endParaRPr>
          </a:p>
          <a:p>
            <a:pPr>
              <a:buFontTx/>
              <a:buNone/>
            </a:pPr>
            <a:r>
              <a:rPr lang="en-US" altLang="zh-CN" sz="2200">
                <a:ea typeface="SimSun" panose="02010600030101010101" pitchFamily="2" charset="-122"/>
              </a:rPr>
              <a:t>		LW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100($t0)        ;$s0 = memory value</a:t>
            </a:r>
          </a:p>
          <a:p>
            <a:pPr>
              <a:buFontTx/>
              <a:buNone/>
            </a:pPr>
            <a:r>
              <a:rPr lang="en-US" altLang="zh-CN" sz="2200">
                <a:ea typeface="SimSun" panose="02010600030101010101" pitchFamily="2" charset="-122"/>
              </a:rPr>
              <a:t>		</a:t>
            </a:r>
            <a:r>
              <a:rPr lang="en-US" altLang="zh-CN" sz="2200">
                <a:solidFill>
                  <a:srgbClr val="339933"/>
                </a:solidFill>
                <a:ea typeface="SimSun" panose="02010600030101010101" pitchFamily="2" charset="-122"/>
              </a:rPr>
              <a:t>ADD</a:t>
            </a:r>
            <a:r>
              <a:rPr lang="en-US" altLang="zh-CN" sz="2200">
                <a:ea typeface="SimSun" panose="02010600030101010101" pitchFamily="2" charset="-122"/>
              </a:rPr>
              <a:t>   $t2,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$t3        ;$t2 = $s0 + $t3</a:t>
            </a:r>
            <a:endParaRPr lang="en-US" altLang="zh-CN" sz="2300">
              <a:solidFill>
                <a:srgbClr val="0000CC"/>
              </a:solidFill>
              <a:ea typeface="SimSun" panose="02010600030101010101" pitchFamily="2" charset="-122"/>
            </a:endParaRPr>
          </a:p>
          <a:p>
            <a:pPr>
              <a:buFontTx/>
              <a:buNone/>
            </a:pPr>
            <a:endParaRPr lang="zh-CN" altLang="en-US" sz="2300">
              <a:solidFill>
                <a:srgbClr val="CC0000"/>
              </a:solidFill>
              <a:ea typeface="SimSun" panose="02010600030101010101" pitchFamily="2" charset="-122"/>
            </a:endParaRPr>
          </a:p>
        </p:txBody>
      </p:sp>
      <p:sp>
        <p:nvSpPr>
          <p:cNvPr id="962564" name="Text Box 4"/>
          <p:cNvSpPr txBox="1">
            <a:spLocks noChangeArrowheads="1"/>
          </p:cNvSpPr>
          <p:nvPr/>
        </p:nvSpPr>
        <p:spPr bwMode="auto">
          <a:xfrm>
            <a:off x="1903412" y="5257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solidFill>
                  <a:srgbClr val="339933"/>
                </a:solidFill>
                <a:latin typeface="Arial" panose="020B0604020202020204" pitchFamily="34" charset="0"/>
                <a:ea typeface="SimSun" panose="02010600030101010101" pitchFamily="2" charset="-122"/>
              </a:rPr>
              <a:t>ADD </a:t>
            </a:r>
            <a:endParaRPr lang="en-US" altLang="zh-CN" sz="1200">
              <a:solidFill>
                <a:srgbClr val="339933"/>
              </a:solidFill>
              <a:latin typeface="Arial" panose="020B0604020202020204" pitchFamily="34" charset="0"/>
              <a:ea typeface="SimSun" panose="02010600030101010101" pitchFamily="2" charset="-122"/>
            </a:endParaRPr>
          </a:p>
        </p:txBody>
      </p:sp>
      <p:graphicFrame>
        <p:nvGraphicFramePr>
          <p:cNvPr id="962565" name="Group 5"/>
          <p:cNvGraphicFramePr>
            <a:graphicFrameLocks noGrp="1"/>
          </p:cNvGraphicFramePr>
          <p:nvPr>
            <p:ph sz="half" idx="2"/>
          </p:nvPr>
        </p:nvGraphicFramePr>
        <p:xfrm>
          <a:off x="3046413" y="5257800"/>
          <a:ext cx="6113463" cy="1397000"/>
        </p:xfrm>
        <a:graphic>
          <a:graphicData uri="http://schemas.openxmlformats.org/drawingml/2006/table">
            <a:tbl>
              <a:tblPr/>
              <a:tblGrid>
                <a:gridCol w="1019175">
                  <a:extLst>
                    <a:ext uri="{9D8B030D-6E8A-4147-A177-3AD203B41FA5}">
                      <a16:colId xmlns:a16="http://schemas.microsoft.com/office/drawing/2014/main" val="3624212383"/>
                    </a:ext>
                  </a:extLst>
                </a:gridCol>
                <a:gridCol w="1016000">
                  <a:extLst>
                    <a:ext uri="{9D8B030D-6E8A-4147-A177-3AD203B41FA5}">
                      <a16:colId xmlns:a16="http://schemas.microsoft.com/office/drawing/2014/main" val="858498352"/>
                    </a:ext>
                  </a:extLst>
                </a:gridCol>
                <a:gridCol w="1022350">
                  <a:extLst>
                    <a:ext uri="{9D8B030D-6E8A-4147-A177-3AD203B41FA5}">
                      <a16:colId xmlns:a16="http://schemas.microsoft.com/office/drawing/2014/main" val="3192689516"/>
                    </a:ext>
                  </a:extLst>
                </a:gridCol>
                <a:gridCol w="1017588">
                  <a:extLst>
                    <a:ext uri="{9D8B030D-6E8A-4147-A177-3AD203B41FA5}">
                      <a16:colId xmlns:a16="http://schemas.microsoft.com/office/drawing/2014/main" val="1969239737"/>
                    </a:ext>
                  </a:extLst>
                </a:gridCol>
                <a:gridCol w="1017587">
                  <a:extLst>
                    <a:ext uri="{9D8B030D-6E8A-4147-A177-3AD203B41FA5}">
                      <a16:colId xmlns:a16="http://schemas.microsoft.com/office/drawing/2014/main" val="4143053001"/>
                    </a:ext>
                  </a:extLst>
                </a:gridCol>
                <a:gridCol w="1020763">
                  <a:extLst>
                    <a:ext uri="{9D8B030D-6E8A-4147-A177-3AD203B41FA5}">
                      <a16:colId xmlns:a16="http://schemas.microsoft.com/office/drawing/2014/main" val="2340058366"/>
                    </a:ext>
                  </a:extLst>
                </a:gridCol>
              </a:tblGrid>
              <a:tr h="6985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3108992"/>
                  </a:ext>
                </a:extLst>
              </a:tr>
              <a:tr h="6985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2137272374"/>
                  </a:ext>
                </a:extLst>
              </a:tr>
            </a:tbl>
          </a:graphicData>
        </a:graphic>
      </p:graphicFrame>
    </p:spTree>
    <p:extLst>
      <p:ext uri="{BB962C8B-B14F-4D97-AF65-F5344CB8AC3E}">
        <p14:creationId xmlns:p14="http://schemas.microsoft.com/office/powerpoint/2010/main" val="28867022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64611" name="Rectangle 3"/>
          <p:cNvSpPr>
            <a:spLocks noGrp="1" noChangeArrowheads="1"/>
          </p:cNvSpPr>
          <p:nvPr>
            <p:ph type="body" sz="half" idx="1"/>
          </p:nvPr>
        </p:nvSpPr>
        <p:spPr>
          <a:xfrm>
            <a:off x="1522412" y="914400"/>
            <a:ext cx="8915400" cy="1752600"/>
          </a:xfrm>
        </p:spPr>
        <p:txBody>
          <a:bodyPr/>
          <a:lstStyle/>
          <a:p>
            <a:pPr>
              <a:spcBef>
                <a:spcPct val="0"/>
              </a:spcBef>
              <a:buSzTx/>
            </a:pPr>
            <a:r>
              <a:rPr lang="en-US" altLang="zh-CN" sz="2300">
                <a:solidFill>
                  <a:srgbClr val="0000CC"/>
                </a:solidFill>
                <a:ea typeface="SimSun" panose="02010600030101010101" pitchFamily="2" charset="-122"/>
              </a:rPr>
              <a:t>The effect of this stall will be to repeat the ID Stage of the current instruction. Then we do the MEM/WB forwarding on the next Clock Cycle</a:t>
            </a:r>
            <a:endParaRPr lang="en-US" altLang="zh-CN" sz="2000">
              <a:solidFill>
                <a:srgbClr val="0000CC"/>
              </a:solidFill>
              <a:ea typeface="SimSun" panose="02010600030101010101" pitchFamily="2" charset="-122"/>
            </a:endParaRPr>
          </a:p>
        </p:txBody>
      </p:sp>
      <p:sp>
        <p:nvSpPr>
          <p:cNvPr id="964612" name="Text Box 4"/>
          <p:cNvSpPr txBox="1">
            <a:spLocks noChangeArrowheads="1"/>
          </p:cNvSpPr>
          <p:nvPr/>
        </p:nvSpPr>
        <p:spPr bwMode="auto">
          <a:xfrm>
            <a:off x="1751012" y="2971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64613" name="Group 5"/>
          <p:cNvGraphicFramePr>
            <a:graphicFrameLocks noGrp="1"/>
          </p:cNvGraphicFramePr>
          <p:nvPr>
            <p:ph sz="half" idx="2"/>
          </p:nvPr>
        </p:nvGraphicFramePr>
        <p:xfrm>
          <a:off x="3489326" y="2952750"/>
          <a:ext cx="6097587" cy="1752600"/>
        </p:xfrm>
        <a:graphic>
          <a:graphicData uri="http://schemas.openxmlformats.org/drawingml/2006/table">
            <a:tbl>
              <a:tblPr/>
              <a:tblGrid>
                <a:gridCol w="871537">
                  <a:extLst>
                    <a:ext uri="{9D8B030D-6E8A-4147-A177-3AD203B41FA5}">
                      <a16:colId xmlns:a16="http://schemas.microsoft.com/office/drawing/2014/main" val="2214641041"/>
                    </a:ext>
                  </a:extLst>
                </a:gridCol>
                <a:gridCol w="868363">
                  <a:extLst>
                    <a:ext uri="{9D8B030D-6E8A-4147-A177-3AD203B41FA5}">
                      <a16:colId xmlns:a16="http://schemas.microsoft.com/office/drawing/2014/main" val="1471043213"/>
                    </a:ext>
                  </a:extLst>
                </a:gridCol>
                <a:gridCol w="873125">
                  <a:extLst>
                    <a:ext uri="{9D8B030D-6E8A-4147-A177-3AD203B41FA5}">
                      <a16:colId xmlns:a16="http://schemas.microsoft.com/office/drawing/2014/main" val="117215101"/>
                    </a:ext>
                  </a:extLst>
                </a:gridCol>
                <a:gridCol w="869950">
                  <a:extLst>
                    <a:ext uri="{9D8B030D-6E8A-4147-A177-3AD203B41FA5}">
                      <a16:colId xmlns:a16="http://schemas.microsoft.com/office/drawing/2014/main" val="2046731406"/>
                    </a:ext>
                  </a:extLst>
                </a:gridCol>
                <a:gridCol w="869950">
                  <a:extLst>
                    <a:ext uri="{9D8B030D-6E8A-4147-A177-3AD203B41FA5}">
                      <a16:colId xmlns:a16="http://schemas.microsoft.com/office/drawing/2014/main" val="3157534618"/>
                    </a:ext>
                  </a:extLst>
                </a:gridCol>
                <a:gridCol w="871537">
                  <a:extLst>
                    <a:ext uri="{9D8B030D-6E8A-4147-A177-3AD203B41FA5}">
                      <a16:colId xmlns:a16="http://schemas.microsoft.com/office/drawing/2014/main" val="3647796721"/>
                    </a:ext>
                  </a:extLst>
                </a:gridCol>
                <a:gridCol w="873125">
                  <a:extLst>
                    <a:ext uri="{9D8B030D-6E8A-4147-A177-3AD203B41FA5}">
                      <a16:colId xmlns:a16="http://schemas.microsoft.com/office/drawing/2014/main" val="2592513639"/>
                    </a:ext>
                  </a:extLst>
                </a:gridCol>
              </a:tblGrid>
              <a:tr h="8763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538818"/>
                  </a:ext>
                </a:extLst>
              </a:tr>
              <a:tr h="8763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2380320578"/>
                  </a:ext>
                </a:extLst>
              </a:tr>
            </a:tbl>
          </a:graphicData>
        </a:graphic>
      </p:graphicFrame>
      <p:sp>
        <p:nvSpPr>
          <p:cNvPr id="964646" name="AutoShape 38"/>
          <p:cNvSpPr>
            <a:spLocks noChangeArrowheads="1"/>
          </p:cNvSpPr>
          <p:nvPr/>
        </p:nvSpPr>
        <p:spPr bwMode="auto">
          <a:xfrm>
            <a:off x="5332412" y="3733800"/>
            <a:ext cx="685800" cy="457200"/>
          </a:xfrm>
          <a:prstGeom prst="cloudCallout">
            <a:avLst>
              <a:gd name="adj1" fmla="val 81944"/>
              <a:gd name="adj2" fmla="val 81944"/>
            </a:avLst>
          </a:prstGeom>
          <a:solidFill>
            <a:srgbClr val="B2B2B2">
              <a:alpha val="37000"/>
            </a:srgb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Times New Roman" panose="02020603050405020304" pitchFamily="18" charset="0"/>
              <a:ea typeface="SimSun" panose="02010600030101010101" pitchFamily="2" charset="-122"/>
            </a:endParaRPr>
          </a:p>
        </p:txBody>
      </p:sp>
      <p:sp>
        <p:nvSpPr>
          <p:cNvPr id="964647" name="Line 39"/>
          <p:cNvSpPr>
            <a:spLocks noChangeShapeType="1"/>
          </p:cNvSpPr>
          <p:nvPr/>
        </p:nvSpPr>
        <p:spPr bwMode="auto">
          <a:xfrm flipV="1">
            <a:off x="6780212" y="3886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48" name="Line 40"/>
          <p:cNvSpPr>
            <a:spLocks noChangeShapeType="1"/>
          </p:cNvSpPr>
          <p:nvPr/>
        </p:nvSpPr>
        <p:spPr bwMode="auto">
          <a:xfrm flipV="1">
            <a:off x="6780212" y="43434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49" name="Line 41"/>
          <p:cNvSpPr>
            <a:spLocks noChangeShapeType="1"/>
          </p:cNvSpPr>
          <p:nvPr/>
        </p:nvSpPr>
        <p:spPr bwMode="auto">
          <a:xfrm>
            <a:off x="6932612" y="3124200"/>
            <a:ext cx="0" cy="762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50" name="Line 42"/>
          <p:cNvSpPr>
            <a:spLocks noChangeShapeType="1"/>
          </p:cNvSpPr>
          <p:nvPr/>
        </p:nvSpPr>
        <p:spPr bwMode="auto">
          <a:xfrm>
            <a:off x="6780212" y="3124200"/>
            <a:ext cx="152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64651" name="AutoShape 43"/>
          <p:cNvSpPr>
            <a:spLocks noChangeArrowheads="1"/>
          </p:cNvSpPr>
          <p:nvPr/>
        </p:nvSpPr>
        <p:spPr bwMode="auto">
          <a:xfrm>
            <a:off x="1522412" y="5105400"/>
            <a:ext cx="8915400" cy="11430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pPr>
              <a:spcBef>
                <a:spcPct val="0"/>
              </a:spcBef>
              <a:buSzTx/>
            </a:pPr>
            <a:r>
              <a:rPr lang="en-US" altLang="zh-CN" sz="2300">
                <a:solidFill>
                  <a:srgbClr val="CC0000"/>
                </a:solidFill>
                <a:ea typeface="SimSun" panose="02010600030101010101" pitchFamily="2" charset="-122"/>
              </a:rPr>
              <a:t>We do this by preserving the current values in IF/ID for use on the next Clock Cycle </a:t>
            </a:r>
            <a:endParaRPr lang="en-US" altLang="zh-CN" sz="1800">
              <a:solidFill>
                <a:srgbClr val="CC0000"/>
              </a:solidFill>
              <a:ea typeface="SimSun" panose="02010600030101010101" pitchFamily="2" charset="-122"/>
            </a:endParaRPr>
          </a:p>
        </p:txBody>
      </p:sp>
      <p:sp>
        <p:nvSpPr>
          <p:cNvPr id="964652" name="AutoShape 44"/>
          <p:cNvSpPr>
            <a:spLocks noChangeArrowheads="1"/>
          </p:cNvSpPr>
          <p:nvPr/>
        </p:nvSpPr>
        <p:spPr bwMode="auto">
          <a:xfrm>
            <a:off x="4646612" y="4572000"/>
            <a:ext cx="1219200" cy="381000"/>
          </a:xfrm>
          <a:prstGeom prst="curvedUpArrow">
            <a:avLst>
              <a:gd name="adj1" fmla="val 25170"/>
              <a:gd name="adj2" fmla="val 89170"/>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29307234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zh-CN">
                <a:ea typeface="SimSun" panose="02010600030101010101" pitchFamily="2" charset="-122"/>
              </a:rPr>
              <a:t>Data Hazards: A Classic Example</a:t>
            </a:r>
          </a:p>
        </p:txBody>
      </p:sp>
      <p:sp>
        <p:nvSpPr>
          <p:cNvPr id="966659" name="Rectangle 3"/>
          <p:cNvSpPr>
            <a:spLocks noGrp="1" noChangeArrowheads="1"/>
          </p:cNvSpPr>
          <p:nvPr>
            <p:ph type="body" sz="half" idx="1"/>
          </p:nvPr>
        </p:nvSpPr>
        <p:spPr>
          <a:xfrm>
            <a:off x="2284412" y="1447800"/>
            <a:ext cx="7239000" cy="4648200"/>
          </a:xfrm>
        </p:spPr>
        <p:txBody>
          <a:bodyPr/>
          <a:lstStyle/>
          <a:p>
            <a:r>
              <a:rPr lang="en-US" altLang="zh-CN" sz="2300">
                <a:ea typeface="SimSun" panose="02010600030101010101" pitchFamily="2" charset="-122"/>
              </a:rPr>
              <a:t>Identify the data dependencies in the following code. Which of them can be resolved through forwarding?</a:t>
            </a:r>
          </a:p>
          <a:p>
            <a:pPr>
              <a:buFontTx/>
              <a:buNone/>
            </a:pPr>
            <a:endParaRPr lang="en-US" altLang="zh-CN" sz="2300">
              <a:ea typeface="SimSun" panose="02010600030101010101" pitchFamily="2" charset="-122"/>
            </a:endParaRPr>
          </a:p>
          <a:p>
            <a:pPr>
              <a:buFontTx/>
              <a:buNone/>
            </a:pPr>
            <a:r>
              <a:rPr lang="en-US" altLang="zh-CN" sz="2300">
                <a:ea typeface="SimSun" panose="02010600030101010101" pitchFamily="2" charset="-122"/>
              </a:rPr>
              <a:t>SUB   $2,    $1,   $3</a:t>
            </a:r>
          </a:p>
          <a:p>
            <a:pPr>
              <a:buFontTx/>
              <a:buNone/>
            </a:pPr>
            <a:r>
              <a:rPr lang="en-US" altLang="zh-CN" sz="2300">
                <a:ea typeface="SimSun" panose="02010600030101010101" pitchFamily="2" charset="-122"/>
              </a:rPr>
              <a:t>OR     $12,  $2,   $5		</a:t>
            </a:r>
          </a:p>
          <a:p>
            <a:pPr>
              <a:buFontTx/>
              <a:buNone/>
            </a:pPr>
            <a:r>
              <a:rPr lang="en-US" altLang="zh-CN" sz="2300">
                <a:ea typeface="SimSun" panose="02010600030101010101" pitchFamily="2" charset="-122"/>
              </a:rPr>
              <a:t>SW     $13, 100($2)		</a:t>
            </a:r>
          </a:p>
          <a:p>
            <a:pPr>
              <a:buFontTx/>
              <a:buNone/>
            </a:pPr>
            <a:r>
              <a:rPr lang="en-US" altLang="zh-CN" sz="2300">
                <a:ea typeface="SimSun" panose="02010600030101010101" pitchFamily="2" charset="-122"/>
              </a:rPr>
              <a:t>ADD   $14,  $2,   $2		</a:t>
            </a:r>
          </a:p>
          <a:p>
            <a:pPr>
              <a:buFontTx/>
              <a:buNone/>
            </a:pPr>
            <a:r>
              <a:rPr lang="en-US" altLang="zh-CN" sz="2300">
                <a:ea typeface="SimSun" panose="02010600030101010101" pitchFamily="2" charset="-122"/>
              </a:rPr>
              <a:t>LW     $15, 100($2)		</a:t>
            </a:r>
          </a:p>
          <a:p>
            <a:pPr>
              <a:buFontTx/>
              <a:buNone/>
            </a:pPr>
            <a:r>
              <a:rPr lang="en-US" altLang="zh-CN" sz="2300">
                <a:ea typeface="SimSun" panose="02010600030101010101" pitchFamily="2" charset="-122"/>
              </a:rPr>
              <a:t>ADD   $4,   $7,    $15		</a:t>
            </a:r>
          </a:p>
        </p:txBody>
      </p:sp>
    </p:spTree>
    <p:extLst>
      <p:ext uri="{BB962C8B-B14F-4D97-AF65-F5344CB8AC3E}">
        <p14:creationId xmlns:p14="http://schemas.microsoft.com/office/powerpoint/2010/main" val="255504660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p:txBody>
          <a:bodyPr/>
          <a:lstStyle/>
          <a:p>
            <a:r>
              <a:rPr lang="en-US" altLang="zh-CN">
                <a:ea typeface="SimSun" panose="02010600030101010101" pitchFamily="2" charset="-122"/>
              </a:rPr>
              <a:t>Data Hazards - Reordering Instructions</a:t>
            </a:r>
          </a:p>
        </p:txBody>
      </p:sp>
      <p:sp>
        <p:nvSpPr>
          <p:cNvPr id="968707" name="Rectangle 3"/>
          <p:cNvSpPr>
            <a:spLocks noGrp="1" noChangeArrowheads="1"/>
          </p:cNvSpPr>
          <p:nvPr>
            <p:ph type="body" idx="1"/>
          </p:nvPr>
        </p:nvSpPr>
        <p:spPr/>
        <p:txBody>
          <a:bodyPr/>
          <a:lstStyle/>
          <a:p>
            <a:r>
              <a:rPr lang="en-US" altLang="zh-CN">
                <a:ea typeface="SimSun" panose="02010600030101010101" pitchFamily="2" charset="-122"/>
              </a:rPr>
              <a:t>Assuming we have data forwarding, what are the hazards in this code?</a:t>
            </a:r>
            <a:br>
              <a:rPr lang="en-US" altLang="zh-CN">
                <a:ea typeface="SimSun" panose="02010600030101010101" pitchFamily="2" charset="-122"/>
              </a:rPr>
            </a:br>
            <a:r>
              <a:rPr lang="en-US" altLang="zh-CN" sz="1800">
                <a:latin typeface="Courier New" panose="02070309020205020404" pitchFamily="49" charset="0"/>
                <a:ea typeface="SimSun" panose="02010600030101010101" pitchFamily="2" charset="-122"/>
              </a:rPr>
              <a:t>	lw $t0,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lw $t2, 4($t1)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sw $t2,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sw $t0, 4($t1)</a:t>
            </a:r>
            <a:endParaRPr lang="en-US" altLang="zh-CN">
              <a:ea typeface="SimSun" panose="02010600030101010101" pitchFamily="2" charset="-122"/>
            </a:endParaRPr>
          </a:p>
          <a:p>
            <a:r>
              <a:rPr lang="en-US" altLang="zh-CN">
                <a:ea typeface="SimSun" panose="02010600030101010101" pitchFamily="2" charset="-122"/>
              </a:rPr>
              <a:t>Reorder instructions to remove hazard:</a:t>
            </a:r>
            <a:br>
              <a:rPr lang="en-US" altLang="zh-CN">
                <a:ea typeface="SimSun" panose="02010600030101010101" pitchFamily="2" charset="-122"/>
              </a:rPr>
            </a:br>
            <a:r>
              <a:rPr lang="en-US" altLang="zh-CN" sz="1800">
                <a:latin typeface="Courier New" panose="02070309020205020404" pitchFamily="49" charset="0"/>
                <a:ea typeface="SimSun" panose="02010600030101010101" pitchFamily="2" charset="-122"/>
              </a:rPr>
              <a:t>	lw $t0, 0($t1)</a:t>
            </a:r>
            <a:br>
              <a:rPr lang="en-US" altLang="zh-CN" sz="1800">
                <a:latin typeface="Courier New" panose="02070309020205020404" pitchFamily="49" charset="0"/>
                <a:ea typeface="SimSun" panose="02010600030101010101" pitchFamily="2" charset="-122"/>
              </a:rPr>
            </a:br>
            <a:r>
              <a:rPr lang="en-US" altLang="zh-CN" sz="1800">
                <a:latin typeface="Courier New" panose="02070309020205020404" pitchFamily="49" charset="0"/>
                <a:ea typeface="SimSun" panose="02010600030101010101" pitchFamily="2" charset="-122"/>
              </a:rPr>
              <a:t>	lw $t2, 4($t1)</a:t>
            </a:r>
            <a:br>
              <a:rPr lang="en-US" altLang="zh-CN" sz="1800">
                <a:latin typeface="Courier New" panose="02070309020205020404" pitchFamily="49" charset="0"/>
                <a:ea typeface="SimSun" panose="02010600030101010101" pitchFamily="2" charset="-122"/>
              </a:rPr>
            </a:br>
            <a:r>
              <a:rPr lang="en-US" altLang="zh-CN" sz="1800">
                <a:solidFill>
                  <a:srgbClr val="990000"/>
                </a:solidFill>
                <a:latin typeface="Courier New" panose="02070309020205020404" pitchFamily="49" charset="0"/>
                <a:ea typeface="SimSun" panose="02010600030101010101" pitchFamily="2" charset="-122"/>
              </a:rPr>
              <a:t>	sw $t0, 4($t1)</a:t>
            </a:r>
            <a:br>
              <a:rPr lang="en-US" altLang="zh-CN" sz="1800">
                <a:solidFill>
                  <a:srgbClr val="990000"/>
                </a:solidFill>
                <a:latin typeface="Courier New" panose="02070309020205020404" pitchFamily="49" charset="0"/>
                <a:ea typeface="SimSun" panose="02010600030101010101" pitchFamily="2" charset="-122"/>
              </a:rPr>
            </a:br>
            <a:r>
              <a:rPr lang="en-US" altLang="zh-CN" sz="1800">
                <a:solidFill>
                  <a:srgbClr val="990000"/>
                </a:solidFill>
                <a:latin typeface="Courier New" panose="02070309020205020404" pitchFamily="49" charset="0"/>
                <a:ea typeface="SimSun" panose="02010600030101010101" pitchFamily="2" charset="-122"/>
              </a:rPr>
              <a:t>	sw $t2, 0($t1)</a:t>
            </a:r>
            <a:r>
              <a:rPr lang="en-US" altLang="zh-CN" sz="1800">
                <a:latin typeface="Courier New" panose="02070309020205020404" pitchFamily="49" charset="0"/>
                <a:ea typeface="SimSun" panose="02010600030101010101" pitchFamily="2" charset="-122"/>
              </a:rPr>
              <a:t/>
            </a:r>
            <a:br>
              <a:rPr lang="en-US" altLang="zh-CN" sz="1800">
                <a:latin typeface="Courier New" panose="02070309020205020404" pitchFamily="49" charset="0"/>
                <a:ea typeface="SimSun" panose="02010600030101010101" pitchFamily="2" charset="-122"/>
              </a:rPr>
            </a:br>
            <a:endParaRPr lang="en-US" altLang="zh-CN" sz="1800">
              <a:latin typeface="Courier New" panose="02070309020205020404" pitchFamily="49" charset="0"/>
              <a:ea typeface="SimSun" panose="02010600030101010101" pitchFamily="2" charset="-122"/>
            </a:endParaRPr>
          </a:p>
        </p:txBody>
      </p:sp>
      <p:grpSp>
        <p:nvGrpSpPr>
          <p:cNvPr id="968708" name="Group 4"/>
          <p:cNvGrpSpPr>
            <a:grpSpLocks/>
          </p:cNvGrpSpPr>
          <p:nvPr/>
        </p:nvGrpSpPr>
        <p:grpSpPr bwMode="auto">
          <a:xfrm>
            <a:off x="3895726" y="2667001"/>
            <a:ext cx="1817687" cy="587375"/>
            <a:chOff x="1117" y="1659"/>
            <a:chExt cx="1145" cy="370"/>
          </a:xfrm>
        </p:grpSpPr>
        <p:sp>
          <p:nvSpPr>
            <p:cNvPr id="968709" name="Oval 5"/>
            <p:cNvSpPr>
              <a:spLocks noChangeArrowheads="1"/>
            </p:cNvSpPr>
            <p:nvPr/>
          </p:nvSpPr>
          <p:spPr bwMode="auto">
            <a:xfrm>
              <a:off x="1117" y="1659"/>
              <a:ext cx="288" cy="192"/>
            </a:xfrm>
            <a:prstGeom prst="ellipse">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0" name="Oval 6"/>
            <p:cNvSpPr>
              <a:spLocks noChangeArrowheads="1"/>
            </p:cNvSpPr>
            <p:nvPr/>
          </p:nvSpPr>
          <p:spPr bwMode="auto">
            <a:xfrm>
              <a:off x="1118" y="1837"/>
              <a:ext cx="288" cy="192"/>
            </a:xfrm>
            <a:prstGeom prst="ellipse">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68711" name="Group 7"/>
            <p:cNvGrpSpPr>
              <a:grpSpLocks/>
            </p:cNvGrpSpPr>
            <p:nvPr/>
          </p:nvGrpSpPr>
          <p:grpSpPr bwMode="auto">
            <a:xfrm>
              <a:off x="2070" y="1760"/>
              <a:ext cx="192" cy="192"/>
              <a:chOff x="2070" y="1913"/>
              <a:chExt cx="192" cy="192"/>
            </a:xfrm>
          </p:grpSpPr>
          <p:sp>
            <p:nvSpPr>
              <p:cNvPr id="968712" name="Line 8"/>
              <p:cNvSpPr>
                <a:spLocks noChangeShapeType="1"/>
              </p:cNvSpPr>
              <p:nvPr/>
            </p:nvSpPr>
            <p:spPr bwMode="auto">
              <a:xfrm>
                <a:off x="2070" y="1913"/>
                <a:ext cx="192" cy="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3" name="Line 9"/>
              <p:cNvSpPr>
                <a:spLocks noChangeShapeType="1"/>
              </p:cNvSpPr>
              <p:nvPr/>
            </p:nvSpPr>
            <p:spPr bwMode="auto">
              <a:xfrm>
                <a:off x="2070" y="2105"/>
                <a:ext cx="192" cy="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68714" name="Line 10"/>
              <p:cNvSpPr>
                <a:spLocks noChangeShapeType="1"/>
              </p:cNvSpPr>
              <p:nvPr/>
            </p:nvSpPr>
            <p:spPr bwMode="auto">
              <a:xfrm flipV="1">
                <a:off x="2262" y="1913"/>
                <a:ext cx="0" cy="192"/>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Tree>
    <p:extLst>
      <p:ext uri="{BB962C8B-B14F-4D97-AF65-F5344CB8AC3E}">
        <p14:creationId xmlns:p14="http://schemas.microsoft.com/office/powerpoint/2010/main" val="336342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68708"/>
                                        </p:tgtEl>
                                        <p:attrNameLst>
                                          <p:attrName>style.visibility</p:attrName>
                                        </p:attrNameLst>
                                      </p:cBhvr>
                                      <p:to>
                                        <p:strVal val="visible"/>
                                      </p:to>
                                    </p:set>
                                    <p:animEffect transition="in" filter="wipe(up)">
                                      <p:cBhvr>
                                        <p:cTn id="7" dur="500"/>
                                        <p:tgtEl>
                                          <p:spTgt spid="968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zh-CN">
                <a:ea typeface="SimSun" panose="02010600030101010101" pitchFamily="2" charset="-122"/>
              </a:rPr>
              <a:t>Data Hazard Summary</a:t>
            </a:r>
          </a:p>
        </p:txBody>
      </p:sp>
      <p:sp>
        <p:nvSpPr>
          <p:cNvPr id="970755" name="Rectangle 3"/>
          <p:cNvSpPr>
            <a:spLocks noGrp="1" noChangeArrowheads="1"/>
          </p:cNvSpPr>
          <p:nvPr>
            <p:ph type="body" idx="1"/>
          </p:nvPr>
        </p:nvSpPr>
        <p:spPr>
          <a:xfrm>
            <a:off x="2513012" y="1295400"/>
            <a:ext cx="7162800" cy="5029200"/>
          </a:xfrm>
        </p:spPr>
        <p:txBody>
          <a:bodyPr>
            <a:normAutofit fontScale="92500" lnSpcReduction="20000"/>
          </a:bodyPr>
          <a:lstStyle/>
          <a:p>
            <a:r>
              <a:rPr lang="en-US" altLang="zh-CN">
                <a:ea typeface="SimSun" panose="02010600030101010101" pitchFamily="2" charset="-122"/>
              </a:rPr>
              <a:t>Three types of data hazards</a:t>
            </a:r>
          </a:p>
          <a:p>
            <a:pPr lvl="1"/>
            <a:r>
              <a:rPr lang="en-US" altLang="zh-CN">
                <a:solidFill>
                  <a:srgbClr val="CC0000"/>
                </a:solidFill>
                <a:ea typeface="SimSun" panose="02010600030101010101" pitchFamily="2" charset="-122"/>
              </a:rPr>
              <a:t>RAW  (MIPS)</a:t>
            </a:r>
          </a:p>
          <a:p>
            <a:pPr lvl="1"/>
            <a:r>
              <a:rPr lang="en-US" altLang="zh-CN">
                <a:ea typeface="SimSun" panose="02010600030101010101" pitchFamily="2" charset="-122"/>
              </a:rPr>
              <a:t>WAW (not in MIPS)</a:t>
            </a:r>
          </a:p>
          <a:p>
            <a:pPr lvl="1"/>
            <a:r>
              <a:rPr lang="en-US" altLang="zh-CN">
                <a:ea typeface="SimSun" panose="02010600030101010101" pitchFamily="2" charset="-122"/>
              </a:rPr>
              <a:t>WAR (not in MIPS)</a:t>
            </a:r>
          </a:p>
          <a:p>
            <a:r>
              <a:rPr lang="en-US" altLang="zh-CN">
                <a:ea typeface="SimSun" panose="02010600030101010101" pitchFamily="2" charset="-122"/>
              </a:rPr>
              <a:t>Solution to RAW in MIPS</a:t>
            </a:r>
          </a:p>
          <a:p>
            <a:pPr lvl="1"/>
            <a:r>
              <a:rPr lang="en-US" altLang="zh-CN">
                <a:ea typeface="SimSun" panose="02010600030101010101" pitchFamily="2" charset="-122"/>
              </a:rPr>
              <a:t>Stall</a:t>
            </a:r>
          </a:p>
          <a:p>
            <a:pPr lvl="1"/>
            <a:r>
              <a:rPr lang="en-US" altLang="zh-CN">
                <a:ea typeface="SimSun" panose="02010600030101010101" pitchFamily="2" charset="-122"/>
              </a:rPr>
              <a:t>Forwarding</a:t>
            </a:r>
          </a:p>
          <a:p>
            <a:pPr lvl="2"/>
            <a:r>
              <a:rPr lang="en-US" altLang="zh-CN">
                <a:ea typeface="SimSun" panose="02010600030101010101" pitchFamily="2" charset="-122"/>
              </a:rPr>
              <a:t>Detection &amp; Control</a:t>
            </a:r>
          </a:p>
          <a:p>
            <a:pPr lvl="3"/>
            <a:r>
              <a:rPr lang="en-US" altLang="zh-CN">
                <a:ea typeface="SimSun" panose="02010600030101010101" pitchFamily="2" charset="-122"/>
              </a:rPr>
              <a:t>EX hazard</a:t>
            </a:r>
          </a:p>
          <a:p>
            <a:pPr lvl="3"/>
            <a:r>
              <a:rPr lang="en-US" altLang="zh-CN">
                <a:ea typeface="SimSun" panose="02010600030101010101" pitchFamily="2" charset="-122"/>
              </a:rPr>
              <a:t>MEM hazard</a:t>
            </a:r>
          </a:p>
          <a:p>
            <a:pPr lvl="2"/>
            <a:r>
              <a:rPr lang="en-US" altLang="zh-CN">
                <a:solidFill>
                  <a:srgbClr val="CC0000"/>
                </a:solidFill>
                <a:ea typeface="SimSun" panose="02010600030101010101" pitchFamily="2" charset="-122"/>
              </a:rPr>
              <a:t>A stall is needed if read a register after a load instruction that writes the same register.</a:t>
            </a:r>
          </a:p>
          <a:p>
            <a:pPr lvl="1"/>
            <a:r>
              <a:rPr lang="en-US" altLang="zh-CN">
                <a:ea typeface="SimSun" panose="02010600030101010101" pitchFamily="2" charset="-122"/>
              </a:rPr>
              <a:t>Reordering</a:t>
            </a:r>
          </a:p>
        </p:txBody>
      </p:sp>
    </p:spTree>
    <p:extLst>
      <p:ext uri="{BB962C8B-B14F-4D97-AF65-F5344CB8AC3E}">
        <p14:creationId xmlns:p14="http://schemas.microsoft.com/office/powerpoint/2010/main" val="19447299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1979612" y="152400"/>
            <a:ext cx="7772400" cy="762000"/>
          </a:xfrm>
        </p:spPr>
        <p:txBody>
          <a:bodyPr/>
          <a:lstStyle/>
          <a:p>
            <a:r>
              <a:rPr lang="en-US" altLang="zh-CN">
                <a:solidFill>
                  <a:srgbClr val="0237BC"/>
                </a:solidFill>
                <a:ea typeface="SimSun" panose="02010600030101010101" pitchFamily="2" charset="-122"/>
              </a:rPr>
              <a:t>Control Hazards</a:t>
            </a:r>
          </a:p>
        </p:txBody>
      </p:sp>
      <p:sp>
        <p:nvSpPr>
          <p:cNvPr id="980995" name="Rectangle 3"/>
          <p:cNvSpPr>
            <a:spLocks noGrp="1" noChangeArrowheads="1"/>
          </p:cNvSpPr>
          <p:nvPr>
            <p:ph type="body" idx="1"/>
          </p:nvPr>
        </p:nvSpPr>
        <p:spPr>
          <a:xfrm>
            <a:off x="2513012" y="1066800"/>
            <a:ext cx="7162800" cy="5029200"/>
          </a:xfrm>
        </p:spPr>
        <p:txBody>
          <a:bodyPr/>
          <a:lstStyle/>
          <a:p>
            <a:pPr marL="0" indent="0" algn="just">
              <a:buNone/>
            </a:pPr>
            <a:r>
              <a:rPr lang="en-US" altLang="zh-CN">
                <a:ea typeface="SimSun" panose="02010600030101010101" pitchFamily="2" charset="-122"/>
              </a:rPr>
              <a:t>A </a:t>
            </a:r>
            <a:r>
              <a:rPr lang="en-US" altLang="zh-CN" i="1">
                <a:solidFill>
                  <a:srgbClr val="CC0000"/>
                </a:solidFill>
                <a:ea typeface="SimSun" panose="02010600030101010101" pitchFamily="2" charset="-122"/>
              </a:rPr>
              <a:t>control hazard</a:t>
            </a:r>
            <a:r>
              <a:rPr lang="en-US" altLang="zh-CN">
                <a:ea typeface="SimSun" panose="02010600030101010101" pitchFamily="2" charset="-122"/>
              </a:rPr>
              <a:t> is when we need to find the destination of a branch, and can’t fetch any new instructions until we know that destination.</a:t>
            </a:r>
          </a:p>
          <a:p>
            <a:pPr marL="0" indent="0" algn="just">
              <a:buNone/>
            </a:pPr>
            <a:endParaRPr lang="en-US" altLang="zh-CN">
              <a:ea typeface="SimSun" panose="02010600030101010101" pitchFamily="2" charset="-122"/>
            </a:endParaRPr>
          </a:p>
          <a:p>
            <a:pPr marL="0" indent="0">
              <a:buNone/>
            </a:pPr>
            <a:r>
              <a:rPr lang="en-US" altLang="zh-CN">
                <a:ea typeface="SimSun" panose="02010600030101010101" pitchFamily="2" charset="-122"/>
              </a:rPr>
              <a:t>A branch is either</a:t>
            </a:r>
          </a:p>
          <a:p>
            <a:pPr lvl="1">
              <a:buClr>
                <a:schemeClr val="tx1"/>
              </a:buClr>
            </a:pPr>
            <a:r>
              <a:rPr lang="en-US" altLang="zh-CN">
                <a:solidFill>
                  <a:srgbClr val="CC0000"/>
                </a:solidFill>
                <a:ea typeface="SimSun" panose="02010600030101010101" pitchFamily="2" charset="-122"/>
              </a:rPr>
              <a:t>Taken</a:t>
            </a:r>
            <a:r>
              <a:rPr lang="en-US" altLang="zh-CN">
                <a:ea typeface="SimSun" panose="02010600030101010101" pitchFamily="2" charset="-122"/>
              </a:rPr>
              <a:t>: PC &lt;= PC + 4 + </a:t>
            </a:r>
            <a:r>
              <a:rPr lang="en-US" altLang="zh-CN">
                <a:ea typeface="SimSun" panose="02010600030101010101" pitchFamily="2" charset="-122"/>
                <a:hlinkClick r:id="" action="ppaction://noaction"/>
              </a:rPr>
              <a:t>Immediate</a:t>
            </a:r>
            <a:endParaRPr lang="en-US" altLang="zh-CN">
              <a:ea typeface="SimSun" panose="02010600030101010101" pitchFamily="2" charset="-122"/>
            </a:endParaRPr>
          </a:p>
          <a:p>
            <a:pPr lvl="1">
              <a:buClr>
                <a:schemeClr val="tx1"/>
              </a:buClr>
            </a:pPr>
            <a:r>
              <a:rPr lang="en-US" altLang="zh-CN">
                <a:solidFill>
                  <a:srgbClr val="CC0000"/>
                </a:solidFill>
                <a:ea typeface="SimSun" panose="02010600030101010101" pitchFamily="2" charset="-122"/>
              </a:rPr>
              <a:t>Not Taken</a:t>
            </a:r>
            <a:r>
              <a:rPr lang="en-US" altLang="zh-CN">
                <a:ea typeface="SimSun" panose="02010600030101010101" pitchFamily="2" charset="-122"/>
              </a:rPr>
              <a:t>: PC &lt;= PC + 4</a:t>
            </a:r>
          </a:p>
          <a:p>
            <a:pPr marL="0" indent="0" algn="just">
              <a:buNone/>
            </a:pPr>
            <a:endParaRPr lang="zh-CN" altLang="en-US">
              <a:ea typeface="SimSun" panose="02010600030101010101" pitchFamily="2" charset="-122"/>
            </a:endParaRPr>
          </a:p>
        </p:txBody>
      </p:sp>
    </p:spTree>
    <p:extLst>
      <p:ext uri="{BB962C8B-B14F-4D97-AF65-F5344CB8AC3E}">
        <p14:creationId xmlns:p14="http://schemas.microsoft.com/office/powerpoint/2010/main" val="186263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a:xfrm>
            <a:off x="6323012" y="152400"/>
            <a:ext cx="4114800" cy="1143000"/>
          </a:xfrm>
          <a:noFill/>
          <a:ln/>
        </p:spPr>
        <p:txBody>
          <a:bodyPr/>
          <a:lstStyle/>
          <a:p>
            <a:r>
              <a:rPr lang="en-US" altLang="zh-CN" sz="1500">
                <a:ea typeface="SimSun" panose="02010600030101010101" pitchFamily="2" charset="-122"/>
              </a:rPr>
              <a:t>Control Hazard on Branches</a:t>
            </a:r>
            <a:br>
              <a:rPr lang="en-US" altLang="zh-CN" sz="1500">
                <a:ea typeface="SimSun" panose="02010600030101010101" pitchFamily="2" charset="-122"/>
              </a:rPr>
            </a:br>
            <a:r>
              <a:rPr lang="en-US" altLang="zh-CN" sz="1500">
                <a:ea typeface="SimSun" panose="02010600030101010101" pitchFamily="2" charset="-122"/>
              </a:rPr>
              <a:t>Three Stage Stall</a:t>
            </a:r>
          </a:p>
        </p:txBody>
      </p:sp>
      <p:sp>
        <p:nvSpPr>
          <p:cNvPr id="983043" name="Rectangle 3"/>
          <p:cNvSpPr>
            <a:spLocks noChangeArrowheads="1"/>
          </p:cNvSpPr>
          <p:nvPr/>
        </p:nvSpPr>
        <p:spPr bwMode="auto">
          <a:xfrm>
            <a:off x="1674812" y="152400"/>
            <a:ext cx="4648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4000">
                <a:solidFill>
                  <a:srgbClr val="0237BC"/>
                </a:solidFill>
                <a:latin typeface="Arial" panose="020B0604020202020204" pitchFamily="34" charset="0"/>
                <a:ea typeface="SimSun" panose="02010600030101010101" pitchFamily="2" charset="-122"/>
              </a:rPr>
              <a:t>Control Hazards</a:t>
            </a:r>
          </a:p>
        </p:txBody>
      </p:sp>
      <p:grpSp>
        <p:nvGrpSpPr>
          <p:cNvPr id="983044" name="Group 4"/>
          <p:cNvGrpSpPr>
            <a:grpSpLocks/>
          </p:cNvGrpSpPr>
          <p:nvPr/>
        </p:nvGrpSpPr>
        <p:grpSpPr bwMode="auto">
          <a:xfrm>
            <a:off x="2284413" y="1524000"/>
            <a:ext cx="8177213" cy="4057650"/>
            <a:chOff x="0" y="1344"/>
            <a:chExt cx="5780" cy="2556"/>
          </a:xfrm>
        </p:grpSpPr>
        <p:sp>
          <p:nvSpPr>
            <p:cNvPr id="983045" name="Rectangle 5"/>
            <p:cNvSpPr>
              <a:spLocks noChangeArrowheads="1"/>
            </p:cNvSpPr>
            <p:nvPr/>
          </p:nvSpPr>
          <p:spPr bwMode="auto">
            <a:xfrm>
              <a:off x="1241" y="1344"/>
              <a:ext cx="720" cy="2496"/>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46" name="Group 6"/>
            <p:cNvGrpSpPr>
              <a:grpSpLocks/>
            </p:cNvGrpSpPr>
            <p:nvPr/>
          </p:nvGrpSpPr>
          <p:grpSpPr bwMode="auto">
            <a:xfrm>
              <a:off x="0" y="1440"/>
              <a:ext cx="1785" cy="2395"/>
              <a:chOff x="473" y="1446"/>
              <a:chExt cx="1490" cy="2395"/>
            </a:xfrm>
          </p:grpSpPr>
          <p:sp>
            <p:nvSpPr>
              <p:cNvPr id="983047" name="Rectangle 7"/>
              <p:cNvSpPr>
                <a:spLocks noChangeArrowheads="1"/>
              </p:cNvSpPr>
              <p:nvPr/>
            </p:nvSpPr>
            <p:spPr bwMode="auto">
              <a:xfrm>
                <a:off x="473" y="1446"/>
                <a:ext cx="1390"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10: </a:t>
                </a:r>
                <a:r>
                  <a:rPr lang="en-US" altLang="zh-CN" sz="2400">
                    <a:solidFill>
                      <a:srgbClr val="CC0000"/>
                    </a:solidFill>
                    <a:latin typeface="Arial" panose="020B0604020202020204" pitchFamily="34" charset="0"/>
                    <a:ea typeface="SimSun" panose="02010600030101010101" pitchFamily="2" charset="-122"/>
                    <a:hlinkClick r:id="" action="ppaction://noaction"/>
                  </a:rPr>
                  <a:t>beq r1,r3,36</a:t>
                </a:r>
                <a:endParaRPr lang="en-US" altLang="zh-CN" sz="2400">
                  <a:solidFill>
                    <a:srgbClr val="CC0000"/>
                  </a:solidFill>
                  <a:latin typeface="Arial" panose="020B0604020202020204" pitchFamily="34" charset="0"/>
                  <a:ea typeface="SimSun" panose="02010600030101010101" pitchFamily="2" charset="-122"/>
                </a:endParaRPr>
              </a:p>
              <a:p>
                <a:pPr algn="l" latinLnBrk="1"/>
                <a:endParaRPr lang="zh-CN" altLang="en-US" sz="2400">
                  <a:latin typeface="Arial" panose="020B0604020202020204" pitchFamily="34" charset="0"/>
                  <a:ea typeface="SimSun" panose="02010600030101010101" pitchFamily="2" charset="-122"/>
                </a:endParaRPr>
              </a:p>
            </p:txBody>
          </p:sp>
          <p:sp>
            <p:nvSpPr>
              <p:cNvPr id="983048" name="Rectangle 8"/>
              <p:cNvSpPr>
                <a:spLocks noChangeArrowheads="1"/>
              </p:cNvSpPr>
              <p:nvPr/>
            </p:nvSpPr>
            <p:spPr bwMode="auto">
              <a:xfrm>
                <a:off x="473" y="1998"/>
                <a:ext cx="1400"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14: and r2,r3,r5 </a:t>
                </a:r>
              </a:p>
              <a:p>
                <a:pPr algn="l" latinLnBrk="1"/>
                <a:endParaRPr lang="zh-CN" altLang="en-US" sz="2400">
                  <a:latin typeface="Arial" panose="020B0604020202020204" pitchFamily="34" charset="0"/>
                  <a:ea typeface="SimSun" panose="02010600030101010101" pitchFamily="2" charset="-122"/>
                </a:endParaRPr>
              </a:p>
            </p:txBody>
          </p:sp>
          <p:sp>
            <p:nvSpPr>
              <p:cNvPr id="983049" name="Rectangle 9"/>
              <p:cNvSpPr>
                <a:spLocks noChangeArrowheads="1"/>
              </p:cNvSpPr>
              <p:nvPr/>
            </p:nvSpPr>
            <p:spPr bwMode="auto">
              <a:xfrm>
                <a:off x="473" y="2526"/>
                <a:ext cx="1258"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18: or  r6,r1,r7</a:t>
                </a:r>
              </a:p>
              <a:p>
                <a:pPr algn="l" latinLnBrk="1"/>
                <a:endParaRPr lang="zh-CN" altLang="en-US" sz="2400">
                  <a:latin typeface="Arial" panose="020B0604020202020204" pitchFamily="34" charset="0"/>
                  <a:ea typeface="SimSun" panose="02010600030101010101" pitchFamily="2" charset="-122"/>
                </a:endParaRPr>
              </a:p>
            </p:txBody>
          </p:sp>
          <p:sp>
            <p:nvSpPr>
              <p:cNvPr id="983050" name="Rectangle 10"/>
              <p:cNvSpPr>
                <a:spLocks noChangeArrowheads="1"/>
              </p:cNvSpPr>
              <p:nvPr/>
            </p:nvSpPr>
            <p:spPr bwMode="auto">
              <a:xfrm>
                <a:off x="473" y="3066"/>
                <a:ext cx="1350" cy="52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22: add r8,r1,r9</a:t>
                </a:r>
              </a:p>
              <a:p>
                <a:pPr algn="l" latinLnBrk="1"/>
                <a:endParaRPr lang="zh-CN" altLang="en-US" sz="2400">
                  <a:latin typeface="Arial" panose="020B0604020202020204" pitchFamily="34" charset="0"/>
                  <a:ea typeface="SimSun" panose="02010600030101010101" pitchFamily="2" charset="-122"/>
                </a:endParaRPr>
              </a:p>
            </p:txBody>
          </p:sp>
          <p:sp>
            <p:nvSpPr>
              <p:cNvPr id="983051" name="Rectangle 11"/>
              <p:cNvSpPr>
                <a:spLocks noChangeArrowheads="1"/>
              </p:cNvSpPr>
              <p:nvPr/>
            </p:nvSpPr>
            <p:spPr bwMode="auto">
              <a:xfrm>
                <a:off x="476" y="3552"/>
                <a:ext cx="1487" cy="289"/>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Arial" panose="020B0604020202020204" pitchFamily="34" charset="0"/>
                    <a:ea typeface="SimSun" panose="02010600030101010101" pitchFamily="2" charset="-122"/>
                  </a:rPr>
                  <a:t>36: xor r10,r1,r11</a:t>
                </a:r>
              </a:p>
            </p:txBody>
          </p:sp>
        </p:grpSp>
        <p:sp>
          <p:nvSpPr>
            <p:cNvPr id="983052" name="Freeform 12"/>
            <p:cNvSpPr>
              <a:spLocks/>
            </p:cNvSpPr>
            <p:nvPr/>
          </p:nvSpPr>
          <p:spPr bwMode="auto">
            <a:xfrm>
              <a:off x="1152" y="1674"/>
              <a:ext cx="912" cy="1926"/>
            </a:xfrm>
            <a:custGeom>
              <a:avLst/>
              <a:gdLst>
                <a:gd name="T0" fmla="*/ 0 w 960"/>
                <a:gd name="T1" fmla="*/ 0 h 1920"/>
                <a:gd name="T2" fmla="*/ 0 w 960"/>
                <a:gd name="T3" fmla="*/ 192 h 1920"/>
                <a:gd name="T4" fmla="*/ 960 w 960"/>
                <a:gd name="T5" fmla="*/ 192 h 1920"/>
                <a:gd name="T6" fmla="*/ 960 w 960"/>
                <a:gd name="T7" fmla="*/ 1728 h 1920"/>
                <a:gd name="T8" fmla="*/ 48 w 960"/>
                <a:gd name="T9" fmla="*/ 1728 h 1920"/>
                <a:gd name="T10" fmla="*/ 48 w 960"/>
                <a:gd name="T11" fmla="*/ 1920 h 1920"/>
              </a:gdLst>
              <a:ahLst/>
              <a:cxnLst>
                <a:cxn ang="0">
                  <a:pos x="T0" y="T1"/>
                </a:cxn>
                <a:cxn ang="0">
                  <a:pos x="T2" y="T3"/>
                </a:cxn>
                <a:cxn ang="0">
                  <a:pos x="T4" y="T5"/>
                </a:cxn>
                <a:cxn ang="0">
                  <a:pos x="T6" y="T7"/>
                </a:cxn>
                <a:cxn ang="0">
                  <a:pos x="T8" y="T9"/>
                </a:cxn>
                <a:cxn ang="0">
                  <a:pos x="T10" y="T11"/>
                </a:cxn>
              </a:cxnLst>
              <a:rect l="0" t="0" r="r" b="b"/>
              <a:pathLst>
                <a:path w="960" h="1920">
                  <a:moveTo>
                    <a:pt x="0" y="0"/>
                  </a:moveTo>
                  <a:lnTo>
                    <a:pt x="0" y="192"/>
                  </a:lnTo>
                  <a:lnTo>
                    <a:pt x="960" y="192"/>
                  </a:lnTo>
                  <a:lnTo>
                    <a:pt x="960" y="1728"/>
                  </a:lnTo>
                  <a:lnTo>
                    <a:pt x="48" y="1728"/>
                  </a:lnTo>
                  <a:lnTo>
                    <a:pt x="48" y="192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53" name="Group 13"/>
            <p:cNvGrpSpPr>
              <a:grpSpLocks/>
            </p:cNvGrpSpPr>
            <p:nvPr/>
          </p:nvGrpSpPr>
          <p:grpSpPr bwMode="auto">
            <a:xfrm>
              <a:off x="2112" y="1344"/>
              <a:ext cx="3668" cy="2556"/>
              <a:chOff x="2047" y="1344"/>
              <a:chExt cx="3733" cy="2556"/>
            </a:xfrm>
          </p:grpSpPr>
          <p:grpSp>
            <p:nvGrpSpPr>
              <p:cNvPr id="983054" name="Group 14"/>
              <p:cNvGrpSpPr>
                <a:grpSpLocks/>
              </p:cNvGrpSpPr>
              <p:nvPr/>
            </p:nvGrpSpPr>
            <p:grpSpPr bwMode="auto">
              <a:xfrm>
                <a:off x="2904" y="2419"/>
                <a:ext cx="2024" cy="441"/>
                <a:chOff x="1926" y="1200"/>
                <a:chExt cx="1993" cy="441"/>
              </a:xfrm>
            </p:grpSpPr>
            <p:grpSp>
              <p:nvGrpSpPr>
                <p:cNvPr id="983055" name="Group 15"/>
                <p:cNvGrpSpPr>
                  <a:grpSpLocks noChangeAspect="1"/>
                </p:cNvGrpSpPr>
                <p:nvPr/>
              </p:nvGrpSpPr>
              <p:grpSpPr bwMode="auto">
                <a:xfrm>
                  <a:off x="2392" y="1304"/>
                  <a:ext cx="302" cy="233"/>
                  <a:chOff x="1295" y="528"/>
                  <a:chExt cx="653" cy="432"/>
                </a:xfrm>
              </p:grpSpPr>
              <p:grpSp>
                <p:nvGrpSpPr>
                  <p:cNvPr id="983056" name="Group 16"/>
                  <p:cNvGrpSpPr>
                    <a:grpSpLocks noChangeAspect="1"/>
                  </p:cNvGrpSpPr>
                  <p:nvPr/>
                </p:nvGrpSpPr>
                <p:grpSpPr bwMode="auto">
                  <a:xfrm>
                    <a:off x="1374" y="528"/>
                    <a:ext cx="480" cy="432"/>
                    <a:chOff x="1392" y="528"/>
                    <a:chExt cx="480" cy="432"/>
                  </a:xfrm>
                </p:grpSpPr>
                <p:sp>
                  <p:nvSpPr>
                    <p:cNvPr id="983057" name="Rectangle 17"/>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58" name="Rectangle 18"/>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59" name="Text Box 19"/>
                  <p:cNvSpPr txBox="1">
                    <a:spLocks noChangeAspect="1" noChangeArrowheads="1"/>
                  </p:cNvSpPr>
                  <p:nvPr/>
                </p:nvSpPr>
                <p:spPr bwMode="auto">
                  <a:xfrm>
                    <a:off x="1295" y="574"/>
                    <a:ext cx="6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060" name="Line 20"/>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1" name="Line 21"/>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62" name="Group 22"/>
                <p:cNvGrpSpPr>
                  <a:grpSpLocks noChangeAspect="1"/>
                </p:cNvGrpSpPr>
                <p:nvPr/>
              </p:nvGrpSpPr>
              <p:grpSpPr bwMode="auto">
                <a:xfrm>
                  <a:off x="2854" y="1235"/>
                  <a:ext cx="219" cy="371"/>
                  <a:chOff x="2991" y="411"/>
                  <a:chExt cx="394" cy="768"/>
                </a:xfrm>
              </p:grpSpPr>
              <p:sp>
                <p:nvSpPr>
                  <p:cNvPr id="983063" name="AutoShape 23"/>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06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5" name="Freeform 25"/>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6" name="Text Box 26"/>
                  <p:cNvSpPr txBox="1">
                    <a:spLocks noChangeAspect="1" noChangeArrowheads="1"/>
                  </p:cNvSpPr>
                  <p:nvPr/>
                </p:nvSpPr>
                <p:spPr bwMode="auto">
                  <a:xfrm rot="16200000">
                    <a:off x="2945" y="580"/>
                    <a:ext cx="565" cy="3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067" name="Line 27"/>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68" name="Line 28"/>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69" name="Group 29"/>
                <p:cNvGrpSpPr>
                  <a:grpSpLocks noChangeAspect="1"/>
                </p:cNvGrpSpPr>
                <p:nvPr/>
              </p:nvGrpSpPr>
              <p:grpSpPr bwMode="auto">
                <a:xfrm>
                  <a:off x="3151" y="1305"/>
                  <a:ext cx="401" cy="232"/>
                  <a:chOff x="3728" y="576"/>
                  <a:chExt cx="867" cy="480"/>
                </a:xfrm>
              </p:grpSpPr>
              <p:sp>
                <p:nvSpPr>
                  <p:cNvPr id="983070"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071" name="Text Box 31"/>
                  <p:cNvSpPr txBox="1">
                    <a:spLocks noChangeAspect="1" noChangeArrowheads="1"/>
                  </p:cNvSpPr>
                  <p:nvPr/>
                </p:nvSpPr>
                <p:spPr bwMode="auto">
                  <a:xfrm>
                    <a:off x="3728" y="628"/>
                    <a:ext cx="867"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072" name="Freeform 32"/>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73" name="Line 33"/>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74" name="Line 34"/>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75" name="Group 35"/>
                <p:cNvGrpSpPr>
                  <a:grpSpLocks noChangeAspect="1"/>
                </p:cNvGrpSpPr>
                <p:nvPr/>
              </p:nvGrpSpPr>
              <p:grpSpPr bwMode="auto">
                <a:xfrm>
                  <a:off x="1926" y="1305"/>
                  <a:ext cx="351" cy="232"/>
                  <a:chOff x="1047" y="576"/>
                  <a:chExt cx="757" cy="480"/>
                </a:xfrm>
              </p:grpSpPr>
              <p:sp>
                <p:nvSpPr>
                  <p:cNvPr id="983076"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077" name="Text Box 37"/>
                  <p:cNvSpPr txBox="1">
                    <a:spLocks noChangeAspect="1" noChangeArrowheads="1"/>
                  </p:cNvSpPr>
                  <p:nvPr/>
                </p:nvSpPr>
                <p:spPr bwMode="auto">
                  <a:xfrm>
                    <a:off x="1047"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078" name="Group 38"/>
                <p:cNvGrpSpPr>
                  <a:grpSpLocks/>
                </p:cNvGrpSpPr>
                <p:nvPr/>
              </p:nvGrpSpPr>
              <p:grpSpPr bwMode="auto">
                <a:xfrm>
                  <a:off x="2288" y="1200"/>
                  <a:ext cx="1297" cy="441"/>
                  <a:chOff x="2112" y="528"/>
                  <a:chExt cx="2088" cy="681"/>
                </a:xfrm>
              </p:grpSpPr>
              <p:sp>
                <p:nvSpPr>
                  <p:cNvPr id="983079"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0"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1"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2"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083" name="Group 43"/>
                <p:cNvGrpSpPr>
                  <a:grpSpLocks noChangeAspect="1"/>
                </p:cNvGrpSpPr>
                <p:nvPr/>
              </p:nvGrpSpPr>
              <p:grpSpPr bwMode="auto">
                <a:xfrm flipH="1">
                  <a:off x="3619" y="1296"/>
                  <a:ext cx="300" cy="233"/>
                  <a:chOff x="1311" y="528"/>
                  <a:chExt cx="644" cy="432"/>
                </a:xfrm>
              </p:grpSpPr>
              <p:grpSp>
                <p:nvGrpSpPr>
                  <p:cNvPr id="983084" name="Group 44"/>
                  <p:cNvGrpSpPr>
                    <a:grpSpLocks noChangeAspect="1"/>
                  </p:cNvGrpSpPr>
                  <p:nvPr/>
                </p:nvGrpSpPr>
                <p:grpSpPr bwMode="auto">
                  <a:xfrm>
                    <a:off x="1374" y="528"/>
                    <a:ext cx="480" cy="432"/>
                    <a:chOff x="1392" y="528"/>
                    <a:chExt cx="480" cy="432"/>
                  </a:xfrm>
                </p:grpSpPr>
                <p:sp>
                  <p:nvSpPr>
                    <p:cNvPr id="983085" name="Rectangle 4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86" name="Rectangle 4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87" name="Text Box 47"/>
                  <p:cNvSpPr txBox="1">
                    <a:spLocks noChangeAspect="1" noChangeArrowheads="1"/>
                  </p:cNvSpPr>
                  <p:nvPr/>
                </p:nvSpPr>
                <p:spPr bwMode="auto">
                  <a:xfrm>
                    <a:off x="1311" y="574"/>
                    <a:ext cx="644"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088" name="Group 48"/>
              <p:cNvGrpSpPr>
                <a:grpSpLocks/>
              </p:cNvGrpSpPr>
              <p:nvPr/>
            </p:nvGrpSpPr>
            <p:grpSpPr bwMode="auto">
              <a:xfrm>
                <a:off x="2476" y="1883"/>
                <a:ext cx="2025" cy="441"/>
                <a:chOff x="1925" y="1200"/>
                <a:chExt cx="1994" cy="441"/>
              </a:xfrm>
            </p:grpSpPr>
            <p:grpSp>
              <p:nvGrpSpPr>
                <p:cNvPr id="983089" name="Group 49"/>
                <p:cNvGrpSpPr>
                  <a:grpSpLocks noChangeAspect="1"/>
                </p:cNvGrpSpPr>
                <p:nvPr/>
              </p:nvGrpSpPr>
              <p:grpSpPr bwMode="auto">
                <a:xfrm>
                  <a:off x="2392" y="1304"/>
                  <a:ext cx="301" cy="233"/>
                  <a:chOff x="1293" y="528"/>
                  <a:chExt cx="653" cy="432"/>
                </a:xfrm>
              </p:grpSpPr>
              <p:grpSp>
                <p:nvGrpSpPr>
                  <p:cNvPr id="983090" name="Group 50"/>
                  <p:cNvGrpSpPr>
                    <a:grpSpLocks noChangeAspect="1"/>
                  </p:cNvGrpSpPr>
                  <p:nvPr/>
                </p:nvGrpSpPr>
                <p:grpSpPr bwMode="auto">
                  <a:xfrm>
                    <a:off x="1374" y="528"/>
                    <a:ext cx="480" cy="432"/>
                    <a:chOff x="1392" y="528"/>
                    <a:chExt cx="480" cy="432"/>
                  </a:xfrm>
                </p:grpSpPr>
                <p:sp>
                  <p:nvSpPr>
                    <p:cNvPr id="983091" name="Rectangle 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2" name="Rectangle 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093" name="Text Box 53"/>
                  <p:cNvSpPr txBox="1">
                    <a:spLocks noChangeAspect="1" noChangeArrowheads="1"/>
                  </p:cNvSpPr>
                  <p:nvPr/>
                </p:nvSpPr>
                <p:spPr bwMode="auto">
                  <a:xfrm>
                    <a:off x="1293" y="574"/>
                    <a:ext cx="653"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094" name="Line 54"/>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5" name="Line 55"/>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096" name="Group 56"/>
                <p:cNvGrpSpPr>
                  <a:grpSpLocks noChangeAspect="1"/>
                </p:cNvGrpSpPr>
                <p:nvPr/>
              </p:nvGrpSpPr>
              <p:grpSpPr bwMode="auto">
                <a:xfrm>
                  <a:off x="2851" y="1235"/>
                  <a:ext cx="216" cy="371"/>
                  <a:chOff x="2991" y="411"/>
                  <a:chExt cx="389" cy="768"/>
                </a:xfrm>
              </p:grpSpPr>
              <p:sp>
                <p:nvSpPr>
                  <p:cNvPr id="983097" name="AutoShape 57"/>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098"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099" name="Freeform 59"/>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0" name="Text Box 60"/>
                  <p:cNvSpPr txBox="1">
                    <a:spLocks noChangeAspect="1" noChangeArrowheads="1"/>
                  </p:cNvSpPr>
                  <p:nvPr/>
                </p:nvSpPr>
                <p:spPr bwMode="auto">
                  <a:xfrm rot="-5400000">
                    <a:off x="2933" y="585"/>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01" name="Line 61"/>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2" name="Line 62"/>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03" name="Group 63"/>
                <p:cNvGrpSpPr>
                  <a:grpSpLocks noChangeAspect="1"/>
                </p:cNvGrpSpPr>
                <p:nvPr/>
              </p:nvGrpSpPr>
              <p:grpSpPr bwMode="auto">
                <a:xfrm>
                  <a:off x="3150" y="1305"/>
                  <a:ext cx="400" cy="232"/>
                  <a:chOff x="3726" y="576"/>
                  <a:chExt cx="864" cy="480"/>
                </a:xfrm>
              </p:grpSpPr>
              <p:sp>
                <p:nvSpPr>
                  <p:cNvPr id="983104"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05" name="Text Box 65"/>
                  <p:cNvSpPr txBox="1">
                    <a:spLocks noChangeAspect="1" noChangeArrowheads="1"/>
                  </p:cNvSpPr>
                  <p:nvPr/>
                </p:nvSpPr>
                <p:spPr bwMode="auto">
                  <a:xfrm>
                    <a:off x="3726" y="628"/>
                    <a:ext cx="86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06" name="Freeform 66"/>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7" name="Line 67"/>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08" name="Line 68"/>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09" name="Group 69"/>
                <p:cNvGrpSpPr>
                  <a:grpSpLocks noChangeAspect="1"/>
                </p:cNvGrpSpPr>
                <p:nvPr/>
              </p:nvGrpSpPr>
              <p:grpSpPr bwMode="auto">
                <a:xfrm>
                  <a:off x="1925" y="1305"/>
                  <a:ext cx="351" cy="232"/>
                  <a:chOff x="1043" y="576"/>
                  <a:chExt cx="757" cy="480"/>
                </a:xfrm>
              </p:grpSpPr>
              <p:sp>
                <p:nvSpPr>
                  <p:cNvPr id="983110"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11" name="Text Box 71"/>
                  <p:cNvSpPr txBox="1">
                    <a:spLocks noChangeAspect="1" noChangeArrowheads="1"/>
                  </p:cNvSpPr>
                  <p:nvPr/>
                </p:nvSpPr>
                <p:spPr bwMode="auto">
                  <a:xfrm>
                    <a:off x="1043"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112" name="Group 72"/>
                <p:cNvGrpSpPr>
                  <a:grpSpLocks/>
                </p:cNvGrpSpPr>
                <p:nvPr/>
              </p:nvGrpSpPr>
              <p:grpSpPr bwMode="auto">
                <a:xfrm>
                  <a:off x="2288" y="1200"/>
                  <a:ext cx="1297" cy="441"/>
                  <a:chOff x="2112" y="528"/>
                  <a:chExt cx="2088" cy="681"/>
                </a:xfrm>
              </p:grpSpPr>
              <p:sp>
                <p:nvSpPr>
                  <p:cNvPr id="983113"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4"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5"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16"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117" name="Group 77"/>
                <p:cNvGrpSpPr>
                  <a:grpSpLocks noChangeAspect="1"/>
                </p:cNvGrpSpPr>
                <p:nvPr/>
              </p:nvGrpSpPr>
              <p:grpSpPr bwMode="auto">
                <a:xfrm flipH="1">
                  <a:off x="3620" y="1296"/>
                  <a:ext cx="299" cy="233"/>
                  <a:chOff x="1313" y="528"/>
                  <a:chExt cx="642" cy="432"/>
                </a:xfrm>
              </p:grpSpPr>
              <p:grpSp>
                <p:nvGrpSpPr>
                  <p:cNvPr id="983118" name="Group 78"/>
                  <p:cNvGrpSpPr>
                    <a:grpSpLocks noChangeAspect="1"/>
                  </p:cNvGrpSpPr>
                  <p:nvPr/>
                </p:nvGrpSpPr>
                <p:grpSpPr bwMode="auto">
                  <a:xfrm>
                    <a:off x="1374" y="528"/>
                    <a:ext cx="480" cy="432"/>
                    <a:chOff x="1392" y="528"/>
                    <a:chExt cx="480" cy="432"/>
                  </a:xfrm>
                </p:grpSpPr>
                <p:sp>
                  <p:nvSpPr>
                    <p:cNvPr id="983119" name="Rectangle 79"/>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0" name="Rectangle 80"/>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21" name="Text Box 81"/>
                  <p:cNvSpPr txBox="1">
                    <a:spLocks noChangeAspect="1" noChangeArrowheads="1"/>
                  </p:cNvSpPr>
                  <p:nvPr/>
                </p:nvSpPr>
                <p:spPr bwMode="auto">
                  <a:xfrm>
                    <a:off x="1313" y="574"/>
                    <a:ext cx="64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122" name="Group 82"/>
              <p:cNvGrpSpPr>
                <a:grpSpLocks/>
              </p:cNvGrpSpPr>
              <p:nvPr/>
            </p:nvGrpSpPr>
            <p:grpSpPr bwMode="auto">
              <a:xfrm>
                <a:off x="2056" y="1363"/>
                <a:ext cx="2024" cy="441"/>
                <a:chOff x="1924" y="1200"/>
                <a:chExt cx="1993" cy="441"/>
              </a:xfrm>
            </p:grpSpPr>
            <p:grpSp>
              <p:nvGrpSpPr>
                <p:cNvPr id="983123" name="Group 83"/>
                <p:cNvGrpSpPr>
                  <a:grpSpLocks noChangeAspect="1"/>
                </p:cNvGrpSpPr>
                <p:nvPr/>
              </p:nvGrpSpPr>
              <p:grpSpPr bwMode="auto">
                <a:xfrm>
                  <a:off x="2392" y="1304"/>
                  <a:ext cx="300" cy="233"/>
                  <a:chOff x="1295" y="528"/>
                  <a:chExt cx="648" cy="432"/>
                </a:xfrm>
              </p:grpSpPr>
              <p:grpSp>
                <p:nvGrpSpPr>
                  <p:cNvPr id="983124" name="Group 84"/>
                  <p:cNvGrpSpPr>
                    <a:grpSpLocks noChangeAspect="1"/>
                  </p:cNvGrpSpPr>
                  <p:nvPr/>
                </p:nvGrpSpPr>
                <p:grpSpPr bwMode="auto">
                  <a:xfrm>
                    <a:off x="1374" y="528"/>
                    <a:ext cx="480" cy="432"/>
                    <a:chOff x="1392" y="528"/>
                    <a:chExt cx="480" cy="432"/>
                  </a:xfrm>
                </p:grpSpPr>
                <p:sp>
                  <p:nvSpPr>
                    <p:cNvPr id="983125" name="Rectangle 8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6" name="Rectangle 8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27" name="Text Box 87"/>
                  <p:cNvSpPr txBox="1">
                    <a:spLocks noChangeAspect="1" noChangeArrowheads="1"/>
                  </p:cNvSpPr>
                  <p:nvPr/>
                </p:nvSpPr>
                <p:spPr bwMode="auto">
                  <a:xfrm>
                    <a:off x="1295" y="574"/>
                    <a:ext cx="64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28" name="Line 88"/>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29" name="Line 89"/>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30" name="Group 90"/>
                <p:cNvGrpSpPr>
                  <a:grpSpLocks noChangeAspect="1"/>
                </p:cNvGrpSpPr>
                <p:nvPr/>
              </p:nvGrpSpPr>
              <p:grpSpPr bwMode="auto">
                <a:xfrm>
                  <a:off x="2851" y="1235"/>
                  <a:ext cx="220" cy="371"/>
                  <a:chOff x="2991" y="411"/>
                  <a:chExt cx="397" cy="768"/>
                </a:xfrm>
              </p:grpSpPr>
              <p:sp>
                <p:nvSpPr>
                  <p:cNvPr id="983131" name="AutoShape 91"/>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32"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3" name="Freeform 93"/>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4" name="Text Box 94"/>
                  <p:cNvSpPr txBox="1">
                    <a:spLocks noChangeAspect="1" noChangeArrowheads="1"/>
                  </p:cNvSpPr>
                  <p:nvPr/>
                </p:nvSpPr>
                <p:spPr bwMode="auto">
                  <a:xfrm rot="-5400000">
                    <a:off x="2941" y="583"/>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35" name="Line 95"/>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36" name="Line 96"/>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37" name="Group 97"/>
                <p:cNvGrpSpPr>
                  <a:grpSpLocks noChangeAspect="1"/>
                </p:cNvGrpSpPr>
                <p:nvPr/>
              </p:nvGrpSpPr>
              <p:grpSpPr bwMode="auto">
                <a:xfrm>
                  <a:off x="3149" y="1305"/>
                  <a:ext cx="400" cy="232"/>
                  <a:chOff x="3724" y="576"/>
                  <a:chExt cx="863" cy="480"/>
                </a:xfrm>
              </p:grpSpPr>
              <p:sp>
                <p:nvSpPr>
                  <p:cNvPr id="983138"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39" name="Text Box 99"/>
                  <p:cNvSpPr txBox="1">
                    <a:spLocks noChangeAspect="1" noChangeArrowheads="1"/>
                  </p:cNvSpPr>
                  <p:nvPr/>
                </p:nvSpPr>
                <p:spPr bwMode="auto">
                  <a:xfrm>
                    <a:off x="3724" y="628"/>
                    <a:ext cx="863"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40" name="Freeform 100"/>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1" name="Line 101"/>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2" name="Line 102"/>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43" name="Group 103"/>
                <p:cNvGrpSpPr>
                  <a:grpSpLocks noChangeAspect="1"/>
                </p:cNvGrpSpPr>
                <p:nvPr/>
              </p:nvGrpSpPr>
              <p:grpSpPr bwMode="auto">
                <a:xfrm>
                  <a:off x="1924" y="1305"/>
                  <a:ext cx="351" cy="232"/>
                  <a:chOff x="1041" y="576"/>
                  <a:chExt cx="757" cy="480"/>
                </a:xfrm>
              </p:grpSpPr>
              <p:sp>
                <p:nvSpPr>
                  <p:cNvPr id="983144"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45" name="Text Box 105"/>
                  <p:cNvSpPr txBox="1">
                    <a:spLocks noChangeAspect="1" noChangeArrowheads="1"/>
                  </p:cNvSpPr>
                  <p:nvPr/>
                </p:nvSpPr>
                <p:spPr bwMode="auto">
                  <a:xfrm>
                    <a:off x="1041"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146" name="Group 106"/>
                <p:cNvGrpSpPr>
                  <a:grpSpLocks/>
                </p:cNvGrpSpPr>
                <p:nvPr/>
              </p:nvGrpSpPr>
              <p:grpSpPr bwMode="auto">
                <a:xfrm>
                  <a:off x="2288" y="1200"/>
                  <a:ext cx="1297" cy="441"/>
                  <a:chOff x="2112" y="528"/>
                  <a:chExt cx="2088" cy="681"/>
                </a:xfrm>
              </p:grpSpPr>
              <p:sp>
                <p:nvSpPr>
                  <p:cNvPr id="983147"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8"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49"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0"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151" name="Group 111"/>
                <p:cNvGrpSpPr>
                  <a:grpSpLocks noChangeAspect="1"/>
                </p:cNvGrpSpPr>
                <p:nvPr/>
              </p:nvGrpSpPr>
              <p:grpSpPr bwMode="auto">
                <a:xfrm flipH="1">
                  <a:off x="3618" y="1296"/>
                  <a:ext cx="299" cy="233"/>
                  <a:chOff x="1309" y="528"/>
                  <a:chExt cx="642" cy="432"/>
                </a:xfrm>
              </p:grpSpPr>
              <p:grpSp>
                <p:nvGrpSpPr>
                  <p:cNvPr id="983152" name="Group 112"/>
                  <p:cNvGrpSpPr>
                    <a:grpSpLocks noChangeAspect="1"/>
                  </p:cNvGrpSpPr>
                  <p:nvPr/>
                </p:nvGrpSpPr>
                <p:grpSpPr bwMode="auto">
                  <a:xfrm>
                    <a:off x="1374" y="528"/>
                    <a:ext cx="480" cy="432"/>
                    <a:chOff x="1392" y="528"/>
                    <a:chExt cx="480" cy="432"/>
                  </a:xfrm>
                </p:grpSpPr>
                <p:sp>
                  <p:nvSpPr>
                    <p:cNvPr id="983153" name="Rectangle 11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4" name="Rectangle 114"/>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55" name="Text Box 115"/>
                  <p:cNvSpPr txBox="1">
                    <a:spLocks noChangeAspect="1" noChangeArrowheads="1"/>
                  </p:cNvSpPr>
                  <p:nvPr/>
                </p:nvSpPr>
                <p:spPr bwMode="auto">
                  <a:xfrm>
                    <a:off x="1309" y="574"/>
                    <a:ext cx="64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grpSp>
            <p:nvGrpSpPr>
              <p:cNvPr id="983156" name="Group 116"/>
              <p:cNvGrpSpPr>
                <a:grpSpLocks noChangeAspect="1"/>
              </p:cNvGrpSpPr>
              <p:nvPr/>
            </p:nvGrpSpPr>
            <p:grpSpPr bwMode="auto">
              <a:xfrm>
                <a:off x="3802" y="3051"/>
                <a:ext cx="305" cy="233"/>
                <a:chOff x="1291" y="528"/>
                <a:chExt cx="650" cy="432"/>
              </a:xfrm>
            </p:grpSpPr>
            <p:grpSp>
              <p:nvGrpSpPr>
                <p:cNvPr id="983157" name="Group 117"/>
                <p:cNvGrpSpPr>
                  <a:grpSpLocks noChangeAspect="1"/>
                </p:cNvGrpSpPr>
                <p:nvPr/>
              </p:nvGrpSpPr>
              <p:grpSpPr bwMode="auto">
                <a:xfrm>
                  <a:off x="1374" y="528"/>
                  <a:ext cx="480" cy="432"/>
                  <a:chOff x="1392" y="528"/>
                  <a:chExt cx="480" cy="432"/>
                </a:xfrm>
              </p:grpSpPr>
              <p:sp>
                <p:nvSpPr>
                  <p:cNvPr id="983158" name="Rectangle 11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59" name="Rectangle 119"/>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60" name="Text Box 120"/>
                <p:cNvSpPr txBox="1">
                  <a:spLocks noChangeAspect="1" noChangeArrowheads="1"/>
                </p:cNvSpPr>
                <p:nvPr/>
              </p:nvSpPr>
              <p:spPr bwMode="auto">
                <a:xfrm>
                  <a:off x="1291" y="574"/>
                  <a:ext cx="650"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61" name="Line 121"/>
              <p:cNvSpPr>
                <a:spLocks noChangeAspect="1" noChangeShapeType="1"/>
              </p:cNvSpPr>
              <p:nvPr/>
            </p:nvSpPr>
            <p:spPr bwMode="auto">
              <a:xfrm>
                <a:off x="4067" y="3098"/>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2" name="Line 122"/>
              <p:cNvSpPr>
                <a:spLocks noChangeAspect="1" noChangeShapeType="1"/>
              </p:cNvSpPr>
              <p:nvPr/>
            </p:nvSpPr>
            <p:spPr bwMode="auto">
              <a:xfrm>
                <a:off x="4067" y="3237"/>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63" name="Group 123"/>
              <p:cNvGrpSpPr>
                <a:grpSpLocks noChangeAspect="1"/>
              </p:cNvGrpSpPr>
              <p:nvPr/>
            </p:nvGrpSpPr>
            <p:grpSpPr bwMode="auto">
              <a:xfrm>
                <a:off x="4270" y="2982"/>
                <a:ext cx="220" cy="371"/>
                <a:chOff x="2991" y="411"/>
                <a:chExt cx="391" cy="768"/>
              </a:xfrm>
            </p:grpSpPr>
            <p:sp>
              <p:nvSpPr>
                <p:cNvPr id="983164" name="AutoShape 124"/>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65" name="AutoShape 125"/>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6" name="Freeform 126"/>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7" name="Text Box 127"/>
                <p:cNvSpPr txBox="1">
                  <a:spLocks noChangeAspect="1" noChangeArrowheads="1"/>
                </p:cNvSpPr>
                <p:nvPr/>
              </p:nvSpPr>
              <p:spPr bwMode="auto">
                <a:xfrm rot="-5400000">
                  <a:off x="2935" y="584"/>
                  <a:ext cx="582"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168" name="Line 128"/>
              <p:cNvSpPr>
                <a:spLocks noChangeAspect="1" noChangeShapeType="1"/>
              </p:cNvSpPr>
              <p:nvPr/>
            </p:nvSpPr>
            <p:spPr bwMode="auto">
              <a:xfrm>
                <a:off x="4474" y="3168"/>
                <a:ext cx="24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69" name="Line 129"/>
              <p:cNvSpPr>
                <a:spLocks noChangeAspect="1" noChangeShapeType="1"/>
              </p:cNvSpPr>
              <p:nvPr/>
            </p:nvSpPr>
            <p:spPr bwMode="auto">
              <a:xfrm>
                <a:off x="4904" y="3168"/>
                <a:ext cx="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70" name="Group 130"/>
              <p:cNvGrpSpPr>
                <a:grpSpLocks noChangeAspect="1"/>
              </p:cNvGrpSpPr>
              <p:nvPr/>
            </p:nvGrpSpPr>
            <p:grpSpPr bwMode="auto">
              <a:xfrm>
                <a:off x="4572" y="3052"/>
                <a:ext cx="406" cy="232"/>
                <a:chOff x="3723" y="576"/>
                <a:chExt cx="863" cy="480"/>
              </a:xfrm>
            </p:grpSpPr>
            <p:sp>
              <p:nvSpPr>
                <p:cNvPr id="983171" name="Rectangle 13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72" name="Text Box 132"/>
                <p:cNvSpPr txBox="1">
                  <a:spLocks noChangeAspect="1" noChangeArrowheads="1"/>
                </p:cNvSpPr>
                <p:nvPr/>
              </p:nvSpPr>
              <p:spPr bwMode="auto">
                <a:xfrm>
                  <a:off x="3723" y="628"/>
                  <a:ext cx="863"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173" name="Freeform 133"/>
              <p:cNvSpPr>
                <a:spLocks noChangeAspect="1"/>
              </p:cNvSpPr>
              <p:nvPr/>
            </p:nvSpPr>
            <p:spPr bwMode="auto">
              <a:xfrm>
                <a:off x="4633" y="3168"/>
                <a:ext cx="337"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74" name="Line 134"/>
              <p:cNvSpPr>
                <a:spLocks noChangeAspect="1" noChangeShapeType="1"/>
              </p:cNvSpPr>
              <p:nvPr/>
            </p:nvSpPr>
            <p:spPr bwMode="auto">
              <a:xfrm>
                <a:off x="3608" y="3238"/>
                <a:ext cx="23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75" name="Line 135"/>
              <p:cNvSpPr>
                <a:spLocks noChangeAspect="1" noChangeShapeType="1"/>
              </p:cNvSpPr>
              <p:nvPr/>
            </p:nvSpPr>
            <p:spPr bwMode="auto">
              <a:xfrm>
                <a:off x="3578" y="3098"/>
                <a:ext cx="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76" name="Group 136"/>
              <p:cNvGrpSpPr>
                <a:grpSpLocks noChangeAspect="1"/>
              </p:cNvGrpSpPr>
              <p:nvPr/>
            </p:nvGrpSpPr>
            <p:grpSpPr bwMode="auto">
              <a:xfrm>
                <a:off x="3328" y="3052"/>
                <a:ext cx="357" cy="232"/>
                <a:chOff x="1040" y="576"/>
                <a:chExt cx="756" cy="480"/>
              </a:xfrm>
            </p:grpSpPr>
            <p:sp>
              <p:nvSpPr>
                <p:cNvPr id="983177" name="Rectangle 13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178" name="Text Box 138"/>
                <p:cNvSpPr txBox="1">
                  <a:spLocks noChangeAspect="1" noChangeArrowheads="1"/>
                </p:cNvSpPr>
                <p:nvPr/>
              </p:nvSpPr>
              <p:spPr bwMode="auto">
                <a:xfrm>
                  <a:off x="1040" y="627"/>
                  <a:ext cx="756"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sp>
            <p:nvSpPr>
              <p:cNvPr id="983179" name="Rectangle 139"/>
              <p:cNvSpPr>
                <a:spLocks noChangeAspect="1" noChangeArrowheads="1"/>
              </p:cNvSpPr>
              <p:nvPr/>
            </p:nvSpPr>
            <p:spPr bwMode="auto">
              <a:xfrm>
                <a:off x="4123"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0" name="Rectangle 140"/>
              <p:cNvSpPr>
                <a:spLocks noChangeAspect="1" noChangeArrowheads="1"/>
              </p:cNvSpPr>
              <p:nvPr/>
            </p:nvSpPr>
            <p:spPr bwMode="auto">
              <a:xfrm>
                <a:off x="4970"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1" name="Rectangle 141"/>
              <p:cNvSpPr>
                <a:spLocks noChangeAspect="1" noChangeArrowheads="1"/>
              </p:cNvSpPr>
              <p:nvPr/>
            </p:nvSpPr>
            <p:spPr bwMode="auto">
              <a:xfrm>
                <a:off x="3699" y="2947"/>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2" name="Rectangle 142"/>
              <p:cNvSpPr>
                <a:spLocks noChangeAspect="1" noChangeArrowheads="1"/>
              </p:cNvSpPr>
              <p:nvPr/>
            </p:nvSpPr>
            <p:spPr bwMode="auto">
              <a:xfrm>
                <a:off x="4546" y="2950"/>
                <a:ext cx="45" cy="435"/>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83" name="Group 143"/>
              <p:cNvGrpSpPr>
                <a:grpSpLocks noChangeAspect="1"/>
              </p:cNvGrpSpPr>
              <p:nvPr/>
            </p:nvGrpSpPr>
            <p:grpSpPr bwMode="auto">
              <a:xfrm flipH="1">
                <a:off x="5046" y="3043"/>
                <a:ext cx="306" cy="233"/>
                <a:chOff x="1303" y="528"/>
                <a:chExt cx="647" cy="432"/>
              </a:xfrm>
            </p:grpSpPr>
            <p:grpSp>
              <p:nvGrpSpPr>
                <p:cNvPr id="983184" name="Group 144"/>
                <p:cNvGrpSpPr>
                  <a:grpSpLocks noChangeAspect="1"/>
                </p:cNvGrpSpPr>
                <p:nvPr/>
              </p:nvGrpSpPr>
              <p:grpSpPr bwMode="auto">
                <a:xfrm>
                  <a:off x="1374" y="528"/>
                  <a:ext cx="480" cy="432"/>
                  <a:chOff x="1392" y="528"/>
                  <a:chExt cx="480" cy="432"/>
                </a:xfrm>
              </p:grpSpPr>
              <p:sp>
                <p:nvSpPr>
                  <p:cNvPr id="983185" name="Rectangle 14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86" name="Rectangle 14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87" name="Text Box 147"/>
                <p:cNvSpPr txBox="1">
                  <a:spLocks noChangeAspect="1" noChangeArrowheads="1"/>
                </p:cNvSpPr>
                <p:nvPr/>
              </p:nvSpPr>
              <p:spPr bwMode="auto">
                <a:xfrm>
                  <a:off x="1303" y="574"/>
                  <a:ext cx="647"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nvGrpSpPr>
              <p:cNvPr id="983188" name="Group 148"/>
              <p:cNvGrpSpPr>
                <a:grpSpLocks/>
              </p:cNvGrpSpPr>
              <p:nvPr/>
            </p:nvGrpSpPr>
            <p:grpSpPr bwMode="auto">
              <a:xfrm>
                <a:off x="3757" y="3459"/>
                <a:ext cx="2023" cy="441"/>
                <a:chOff x="1926" y="1200"/>
                <a:chExt cx="1992" cy="441"/>
              </a:xfrm>
            </p:grpSpPr>
            <p:grpSp>
              <p:nvGrpSpPr>
                <p:cNvPr id="983189" name="Group 149"/>
                <p:cNvGrpSpPr>
                  <a:grpSpLocks noChangeAspect="1"/>
                </p:cNvGrpSpPr>
                <p:nvPr/>
              </p:nvGrpSpPr>
              <p:grpSpPr bwMode="auto">
                <a:xfrm>
                  <a:off x="2390" y="1304"/>
                  <a:ext cx="301" cy="233"/>
                  <a:chOff x="1291" y="528"/>
                  <a:chExt cx="650" cy="432"/>
                </a:xfrm>
              </p:grpSpPr>
              <p:grpSp>
                <p:nvGrpSpPr>
                  <p:cNvPr id="983190" name="Group 150"/>
                  <p:cNvGrpSpPr>
                    <a:grpSpLocks noChangeAspect="1"/>
                  </p:cNvGrpSpPr>
                  <p:nvPr/>
                </p:nvGrpSpPr>
                <p:grpSpPr bwMode="auto">
                  <a:xfrm>
                    <a:off x="1374" y="528"/>
                    <a:ext cx="480" cy="432"/>
                    <a:chOff x="1392" y="528"/>
                    <a:chExt cx="480" cy="432"/>
                  </a:xfrm>
                </p:grpSpPr>
                <p:sp>
                  <p:nvSpPr>
                    <p:cNvPr id="983191" name="Rectangle 1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2" name="Rectangle 1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193" name="Text Box 153"/>
                  <p:cNvSpPr txBox="1">
                    <a:spLocks noChangeAspect="1" noChangeArrowheads="1"/>
                  </p:cNvSpPr>
                  <p:nvPr/>
                </p:nvSpPr>
                <p:spPr bwMode="auto">
                  <a:xfrm>
                    <a:off x="1291" y="574"/>
                    <a:ext cx="650"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sp>
              <p:nvSpPr>
                <p:cNvPr id="983194" name="Line 154"/>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5" name="Line 155"/>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196" name="Group 156"/>
                <p:cNvGrpSpPr>
                  <a:grpSpLocks noChangeAspect="1"/>
                </p:cNvGrpSpPr>
                <p:nvPr/>
              </p:nvGrpSpPr>
              <p:grpSpPr bwMode="auto">
                <a:xfrm>
                  <a:off x="2851" y="1235"/>
                  <a:ext cx="218" cy="371"/>
                  <a:chOff x="2991" y="411"/>
                  <a:chExt cx="393" cy="768"/>
                </a:xfrm>
              </p:grpSpPr>
              <p:sp>
                <p:nvSpPr>
                  <p:cNvPr id="983197" name="AutoShape 157"/>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latin typeface="Arial" panose="020B0604020202020204" pitchFamily="34" charset="0"/>
                      <a:ea typeface="SimSun" panose="02010600030101010101" pitchFamily="2" charset="-122"/>
                    </a:endParaRPr>
                  </a:p>
                </p:txBody>
              </p:sp>
              <p:sp>
                <p:nvSpPr>
                  <p:cNvPr id="983198" name="AutoShape 158"/>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199" name="Freeform 159"/>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0" name="Text Box 160"/>
                  <p:cNvSpPr txBox="1">
                    <a:spLocks noChangeAspect="1" noChangeArrowheads="1"/>
                  </p:cNvSpPr>
                  <p:nvPr/>
                </p:nvSpPr>
                <p:spPr bwMode="auto">
                  <a:xfrm rot="-5400000">
                    <a:off x="2937" y="585"/>
                    <a:ext cx="582" cy="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ALU</a:t>
                    </a:r>
                  </a:p>
                </p:txBody>
              </p:sp>
            </p:grpSp>
            <p:sp>
              <p:nvSpPr>
                <p:cNvPr id="983201" name="Line 161"/>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2" name="Line 162"/>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203" name="Group 163"/>
                <p:cNvGrpSpPr>
                  <a:grpSpLocks noChangeAspect="1"/>
                </p:cNvGrpSpPr>
                <p:nvPr/>
              </p:nvGrpSpPr>
              <p:grpSpPr bwMode="auto">
                <a:xfrm>
                  <a:off x="3150" y="1305"/>
                  <a:ext cx="401" cy="232"/>
                  <a:chOff x="3726" y="576"/>
                  <a:chExt cx="865" cy="480"/>
                </a:xfrm>
              </p:grpSpPr>
              <p:sp>
                <p:nvSpPr>
                  <p:cNvPr id="983204" name="Rectangle 1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205" name="Text Box 165"/>
                  <p:cNvSpPr txBox="1">
                    <a:spLocks noChangeAspect="1" noChangeArrowheads="1"/>
                  </p:cNvSpPr>
                  <p:nvPr/>
                </p:nvSpPr>
                <p:spPr bwMode="auto">
                  <a:xfrm>
                    <a:off x="3726" y="628"/>
                    <a:ext cx="865"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DMem</a:t>
                    </a:r>
                  </a:p>
                </p:txBody>
              </p:sp>
            </p:grpSp>
            <p:sp>
              <p:nvSpPr>
                <p:cNvPr id="983206" name="Freeform 166"/>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7" name="Line 167"/>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08" name="Line 168"/>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983209" name="Group 169"/>
                <p:cNvGrpSpPr>
                  <a:grpSpLocks noChangeAspect="1"/>
                </p:cNvGrpSpPr>
                <p:nvPr/>
              </p:nvGrpSpPr>
              <p:grpSpPr bwMode="auto">
                <a:xfrm>
                  <a:off x="1926" y="1305"/>
                  <a:ext cx="351" cy="232"/>
                  <a:chOff x="1046" y="576"/>
                  <a:chExt cx="757" cy="480"/>
                </a:xfrm>
              </p:grpSpPr>
              <p:sp>
                <p:nvSpPr>
                  <p:cNvPr id="983210" name="Rectangle 1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latin typeface="Arial" panose="020B0604020202020204" pitchFamily="34" charset="0"/>
                      <a:ea typeface="SimSun" panose="02010600030101010101" pitchFamily="2" charset="-122"/>
                    </a:endParaRPr>
                  </a:p>
                </p:txBody>
              </p:sp>
              <p:sp>
                <p:nvSpPr>
                  <p:cNvPr id="983211" name="Text Box 171"/>
                  <p:cNvSpPr txBox="1">
                    <a:spLocks noChangeAspect="1" noChangeArrowheads="1"/>
                  </p:cNvSpPr>
                  <p:nvPr/>
                </p:nvSpPr>
                <p:spPr bwMode="auto">
                  <a:xfrm>
                    <a:off x="1046" y="627"/>
                    <a:ext cx="75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Ifetch</a:t>
                    </a:r>
                  </a:p>
                </p:txBody>
              </p:sp>
            </p:grpSp>
            <p:grpSp>
              <p:nvGrpSpPr>
                <p:cNvPr id="983212" name="Group 172"/>
                <p:cNvGrpSpPr>
                  <a:grpSpLocks/>
                </p:cNvGrpSpPr>
                <p:nvPr/>
              </p:nvGrpSpPr>
              <p:grpSpPr bwMode="auto">
                <a:xfrm>
                  <a:off x="2288" y="1200"/>
                  <a:ext cx="1297" cy="441"/>
                  <a:chOff x="2112" y="528"/>
                  <a:chExt cx="2088" cy="681"/>
                </a:xfrm>
              </p:grpSpPr>
              <p:sp>
                <p:nvSpPr>
                  <p:cNvPr id="983213" name="Rectangle 1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4" name="Rectangle 1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5" name="Rectangle 1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16" name="Rectangle 1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83217" name="Group 177"/>
                <p:cNvGrpSpPr>
                  <a:grpSpLocks noChangeAspect="1"/>
                </p:cNvGrpSpPr>
                <p:nvPr/>
              </p:nvGrpSpPr>
              <p:grpSpPr bwMode="auto">
                <a:xfrm flipH="1">
                  <a:off x="3618" y="1296"/>
                  <a:ext cx="300" cy="233"/>
                  <a:chOff x="1309" y="528"/>
                  <a:chExt cx="644" cy="432"/>
                </a:xfrm>
              </p:grpSpPr>
              <p:grpSp>
                <p:nvGrpSpPr>
                  <p:cNvPr id="983218" name="Group 178"/>
                  <p:cNvGrpSpPr>
                    <a:grpSpLocks noChangeAspect="1"/>
                  </p:cNvGrpSpPr>
                  <p:nvPr/>
                </p:nvGrpSpPr>
                <p:grpSpPr bwMode="auto">
                  <a:xfrm>
                    <a:off x="1374" y="528"/>
                    <a:ext cx="480" cy="432"/>
                    <a:chOff x="1392" y="528"/>
                    <a:chExt cx="480" cy="432"/>
                  </a:xfrm>
                </p:grpSpPr>
                <p:sp>
                  <p:nvSpPr>
                    <p:cNvPr id="983219" name="Rectangle 179"/>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0" name="Rectangle 180"/>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latin typeface="Arial" panose="020B0604020202020204" pitchFamily="34" charset="0"/>
                        <a:ea typeface="SimSun" panose="02010600030101010101" pitchFamily="2" charset="-122"/>
                      </a:endParaRPr>
                    </a:p>
                  </p:txBody>
                </p:sp>
              </p:grpSp>
              <p:sp>
                <p:nvSpPr>
                  <p:cNvPr id="983221" name="Text Box 181"/>
                  <p:cNvSpPr txBox="1">
                    <a:spLocks noChangeAspect="1" noChangeArrowheads="1"/>
                  </p:cNvSpPr>
                  <p:nvPr/>
                </p:nvSpPr>
                <p:spPr bwMode="auto">
                  <a:xfrm>
                    <a:off x="1309" y="574"/>
                    <a:ext cx="644"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Arial" panose="020B0604020202020204" pitchFamily="34" charset="0"/>
                        <a:ea typeface="SimSun" panose="02010600030101010101" pitchFamily="2" charset="-122"/>
                      </a:rPr>
                      <a:t>Reg</a:t>
                    </a:r>
                  </a:p>
                </p:txBody>
              </p:sp>
            </p:grpSp>
          </p:grpSp>
          <p:sp>
            <p:nvSpPr>
              <p:cNvPr id="983222" name="Rectangle 182"/>
              <p:cNvSpPr>
                <a:spLocks noChangeAspect="1" noChangeArrowheads="1"/>
              </p:cNvSpPr>
              <p:nvPr/>
            </p:nvSpPr>
            <p:spPr bwMode="auto">
              <a:xfrm>
                <a:off x="3716" y="3450"/>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3" name="Line 183"/>
              <p:cNvSpPr>
                <a:spLocks noChangeShapeType="1"/>
              </p:cNvSpPr>
              <p:nvPr/>
            </p:nvSpPr>
            <p:spPr bwMode="auto">
              <a:xfrm>
                <a:off x="3312" y="1584"/>
                <a:ext cx="384" cy="206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4" name="Rectangle 184"/>
              <p:cNvSpPr>
                <a:spLocks noChangeAspect="1" noChangeArrowheads="1"/>
              </p:cNvSpPr>
              <p:nvPr/>
            </p:nvSpPr>
            <p:spPr bwMode="auto">
              <a:xfrm>
                <a:off x="3264" y="2928"/>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5" name="Rectangle 185"/>
              <p:cNvSpPr>
                <a:spLocks noChangeAspect="1" noChangeArrowheads="1"/>
              </p:cNvSpPr>
              <p:nvPr/>
            </p:nvSpPr>
            <p:spPr bwMode="auto">
              <a:xfrm>
                <a:off x="3264" y="2928"/>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6" name="Rectangle 186"/>
              <p:cNvSpPr>
                <a:spLocks noChangeAspect="1" noChangeArrowheads="1"/>
              </p:cNvSpPr>
              <p:nvPr/>
            </p:nvSpPr>
            <p:spPr bwMode="auto">
              <a:xfrm>
                <a:off x="2832" y="2400"/>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7" name="Rectangle 187"/>
              <p:cNvSpPr>
                <a:spLocks noChangeAspect="1" noChangeArrowheads="1"/>
              </p:cNvSpPr>
              <p:nvPr/>
            </p:nvSpPr>
            <p:spPr bwMode="auto">
              <a:xfrm>
                <a:off x="2417" y="1862"/>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3228" name="Rectangle 188"/>
              <p:cNvSpPr>
                <a:spLocks noChangeAspect="1" noChangeArrowheads="1"/>
              </p:cNvSpPr>
              <p:nvPr/>
            </p:nvSpPr>
            <p:spPr bwMode="auto">
              <a:xfrm>
                <a:off x="2047" y="1344"/>
                <a:ext cx="45" cy="44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
        <p:nvSpPr>
          <p:cNvPr id="983229" name="Text Box 189"/>
          <p:cNvSpPr txBox="1">
            <a:spLocks noChangeArrowheads="1"/>
          </p:cNvSpPr>
          <p:nvPr/>
        </p:nvSpPr>
        <p:spPr bwMode="auto">
          <a:xfrm>
            <a:off x="2244725" y="6019800"/>
            <a:ext cx="44678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CC0000"/>
                </a:solidFill>
              </a:rPr>
              <a:t>The penalty when branch take is 3 cycles!</a:t>
            </a:r>
            <a:endParaRPr lang="en-US" altLang="zh-CN">
              <a:solidFill>
                <a:srgbClr val="CC0000"/>
              </a:solidFill>
              <a:ea typeface="SimSun" panose="02010600030101010101" pitchFamily="2" charset="-122"/>
            </a:endParaRPr>
          </a:p>
        </p:txBody>
      </p:sp>
    </p:spTree>
    <p:extLst>
      <p:ext uri="{BB962C8B-B14F-4D97-AF65-F5344CB8AC3E}">
        <p14:creationId xmlns:p14="http://schemas.microsoft.com/office/powerpoint/2010/main" val="1131009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p:txBody>
          <a:bodyPr/>
          <a:lstStyle/>
          <a:p>
            <a:r>
              <a:rPr lang="en-US" altLang="en-US"/>
              <a:t>Branch Hazards</a:t>
            </a:r>
          </a:p>
        </p:txBody>
      </p:sp>
      <p:sp>
        <p:nvSpPr>
          <p:cNvPr id="985091" name="Rectangle 3"/>
          <p:cNvSpPr>
            <a:spLocks noGrp="1" noChangeArrowheads="1"/>
          </p:cNvSpPr>
          <p:nvPr>
            <p:ph type="body" idx="1"/>
          </p:nvPr>
        </p:nvSpPr>
        <p:spPr>
          <a:xfrm>
            <a:off x="379412" y="1143000"/>
            <a:ext cx="9296400" cy="4114800"/>
          </a:xfrm>
        </p:spPr>
        <p:txBody>
          <a:bodyPr/>
          <a:lstStyle/>
          <a:p>
            <a:r>
              <a:rPr lang="en-US" altLang="en-US" dirty="0"/>
              <a:t>Just stalling for each branch is not practical</a:t>
            </a:r>
          </a:p>
          <a:p>
            <a:r>
              <a:rPr lang="en-US" altLang="en-US" dirty="0"/>
              <a:t>Common assumption: branch not taken</a:t>
            </a:r>
          </a:p>
          <a:p>
            <a:r>
              <a:rPr lang="en-US" altLang="en-US" dirty="0"/>
              <a:t>When assumption fails: flush three instructions</a:t>
            </a:r>
          </a:p>
        </p:txBody>
      </p:sp>
      <p:grpSp>
        <p:nvGrpSpPr>
          <p:cNvPr id="985092" name="Group 4"/>
          <p:cNvGrpSpPr>
            <a:grpSpLocks/>
          </p:cNvGrpSpPr>
          <p:nvPr/>
        </p:nvGrpSpPr>
        <p:grpSpPr bwMode="auto">
          <a:xfrm>
            <a:off x="3243262" y="3124200"/>
            <a:ext cx="6661150" cy="3124200"/>
            <a:chOff x="1084" y="1968"/>
            <a:chExt cx="4196" cy="1968"/>
          </a:xfrm>
        </p:grpSpPr>
        <p:pic>
          <p:nvPicPr>
            <p:cNvPr id="98509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 y="1968"/>
              <a:ext cx="3476" cy="1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5094" name="Text Box 6"/>
            <p:cNvSpPr txBox="1">
              <a:spLocks noChangeArrowheads="1"/>
            </p:cNvSpPr>
            <p:nvPr/>
          </p:nvSpPr>
          <p:spPr bwMode="auto">
            <a:xfrm>
              <a:off x="4492" y="3705"/>
              <a:ext cx="788"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latin typeface="Helvetica" panose="020B0604020202020204" pitchFamily="34" charset="0"/>
                </a:rPr>
                <a:t>(Fig. 6.37)</a:t>
              </a:r>
            </a:p>
          </p:txBody>
        </p:sp>
      </p:grpSp>
    </p:spTree>
    <p:extLst>
      <p:ext uri="{BB962C8B-B14F-4D97-AF65-F5344CB8AC3E}">
        <p14:creationId xmlns:p14="http://schemas.microsoft.com/office/powerpoint/2010/main" val="18969442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p:txBody>
          <a:bodyPr/>
          <a:lstStyle/>
          <a:p>
            <a:r>
              <a:rPr lang="en-US" altLang="zh-CN">
                <a:ea typeface="SimSun" panose="02010600030101010101" pitchFamily="2" charset="-122"/>
              </a:rPr>
              <a:t>Basic Pipelined Processor</a:t>
            </a:r>
          </a:p>
        </p:txBody>
      </p:sp>
      <p:pic>
        <p:nvPicPr>
          <p:cNvPr id="987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1058864"/>
            <a:ext cx="8915400"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7140" name="Line 4"/>
          <p:cNvSpPr>
            <a:spLocks noChangeShapeType="1"/>
          </p:cNvSpPr>
          <p:nvPr/>
        </p:nvSpPr>
        <p:spPr bwMode="auto">
          <a:xfrm>
            <a:off x="10514012" y="4038600"/>
            <a:ext cx="0" cy="160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87141" name="Rectangle 5"/>
          <p:cNvSpPr>
            <a:spLocks noChangeArrowheads="1"/>
          </p:cNvSpPr>
          <p:nvPr/>
        </p:nvSpPr>
        <p:spPr bwMode="auto">
          <a:xfrm>
            <a:off x="2179638" y="5943600"/>
            <a:ext cx="61606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CC0000"/>
                </a:solidFill>
                <a:ea typeface="SimSun" panose="02010600030101010101" pitchFamily="2" charset="-122"/>
              </a:rPr>
              <a:t>In our original Design, branches have a penalty of 3 cycles</a:t>
            </a:r>
          </a:p>
        </p:txBody>
      </p:sp>
    </p:spTree>
    <p:extLst>
      <p:ext uri="{BB962C8B-B14F-4D97-AF65-F5344CB8AC3E}">
        <p14:creationId xmlns:p14="http://schemas.microsoft.com/office/powerpoint/2010/main" val="3431046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33794" name="Rectangle 2"/>
          <p:cNvSpPr>
            <a:spLocks noGrp="1" noChangeArrowheads="1"/>
          </p:cNvSpPr>
          <p:nvPr>
            <p:ph type="title"/>
          </p:nvPr>
        </p:nvSpPr>
        <p:spPr/>
        <p:txBody>
          <a:bodyPr/>
          <a:lstStyle/>
          <a:p>
            <a:r>
              <a:rPr lang="en-US" altLang="en-US"/>
              <a:t>Characteristics Of Pipelining</a:t>
            </a:r>
          </a:p>
        </p:txBody>
      </p:sp>
      <p:sp>
        <p:nvSpPr>
          <p:cNvPr id="33795" name="Rectangle 3"/>
          <p:cNvSpPr>
            <a:spLocks noGrp="1" noChangeArrowheads="1"/>
          </p:cNvSpPr>
          <p:nvPr>
            <p:ph type="body" idx="1"/>
          </p:nvPr>
        </p:nvSpPr>
        <p:spPr/>
        <p:txBody>
          <a:bodyPr>
            <a:normAutofit lnSpcReduction="10000"/>
          </a:bodyPr>
          <a:lstStyle/>
          <a:p>
            <a:pPr>
              <a:lnSpc>
                <a:spcPct val="90000"/>
              </a:lnSpc>
            </a:pPr>
            <a:r>
              <a:rPr lang="en-US" altLang="en-US"/>
              <a:t>If the stages of a pipeline are not balanced and one stage is slower than another, the entire throughput of the pipeline is affected. </a:t>
            </a:r>
          </a:p>
          <a:p>
            <a:pPr>
              <a:lnSpc>
                <a:spcPct val="90000"/>
              </a:lnSpc>
            </a:pPr>
            <a:r>
              <a:rPr lang="en-US" altLang="en-US"/>
              <a:t>In terms of a pipeline within a CPU, each instruction is broken up into different stages. Ideally if each stage is balanced (all stages are ready to start at the same time and take an equal amount of time to execute.) the time taken per instruction (pipelined) is defined as:</a:t>
            </a:r>
            <a:br>
              <a:rPr lang="en-US" altLang="en-US"/>
            </a:br>
            <a:r>
              <a:rPr lang="en-US" altLang="en-US"/>
              <a:t/>
            </a:r>
            <a:br>
              <a:rPr lang="en-US" altLang="en-US"/>
            </a:br>
            <a:r>
              <a:rPr lang="en-US" altLang="en-US" i="1">
                <a:solidFill>
                  <a:schemeClr val="folHlink"/>
                </a:solidFill>
              </a:rPr>
              <a:t>Time per instruction (unpipelined) / Number of stages</a:t>
            </a:r>
            <a:r>
              <a:rPr lang="en-US" altLang="en-US"/>
              <a:t> </a:t>
            </a:r>
          </a:p>
        </p:txBody>
      </p:sp>
    </p:spTree>
    <p:extLst>
      <p:ext uri="{BB962C8B-B14F-4D97-AF65-F5344CB8AC3E}">
        <p14:creationId xmlns:p14="http://schemas.microsoft.com/office/powerpoint/2010/main" val="39437550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a:xfrm>
            <a:off x="2513012" y="0"/>
            <a:ext cx="7162800" cy="685800"/>
          </a:xfrm>
        </p:spPr>
        <p:txBody>
          <a:bodyPr>
            <a:normAutofit fontScale="90000"/>
          </a:bodyPr>
          <a:lstStyle/>
          <a:p>
            <a:r>
              <a:rPr lang="en-US" altLang="en-US"/>
              <a:t>Reducing Branch Delay	</a:t>
            </a:r>
          </a:p>
        </p:txBody>
      </p:sp>
      <p:pic>
        <p:nvPicPr>
          <p:cNvPr id="989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2" y="1055688"/>
            <a:ext cx="8686800" cy="473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9188" name="Rectangle 4"/>
          <p:cNvSpPr>
            <a:spLocks noChangeArrowheads="1"/>
          </p:cNvSpPr>
          <p:nvPr/>
        </p:nvSpPr>
        <p:spPr bwMode="auto">
          <a:xfrm>
            <a:off x="6627812" y="762001"/>
            <a:ext cx="3307316" cy="80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30000"/>
              </a:spcBef>
              <a:buSzPct val="100000"/>
            </a:pPr>
            <a:r>
              <a:rPr lang="en-US" altLang="en-US" sz="1400">
                <a:solidFill>
                  <a:srgbClr val="CC0000"/>
                </a:solidFill>
              </a:rPr>
              <a:t>Move following to ID stage</a:t>
            </a:r>
          </a:p>
          <a:p>
            <a:pPr algn="l">
              <a:lnSpc>
                <a:spcPct val="90000"/>
              </a:lnSpc>
              <a:spcBef>
                <a:spcPct val="30000"/>
              </a:spcBef>
              <a:buSzPct val="100000"/>
            </a:pPr>
            <a:r>
              <a:rPr lang="en-US" altLang="en-US" sz="1400">
                <a:solidFill>
                  <a:srgbClr val="CC0000"/>
                </a:solidFill>
              </a:rPr>
              <a:t>     a) Branch-target address calculation</a:t>
            </a:r>
          </a:p>
          <a:p>
            <a:pPr algn="l">
              <a:lnSpc>
                <a:spcPct val="90000"/>
              </a:lnSpc>
              <a:spcBef>
                <a:spcPct val="30000"/>
              </a:spcBef>
              <a:buSzPct val="100000"/>
            </a:pPr>
            <a:r>
              <a:rPr lang="en-US" altLang="en-US" sz="1400">
                <a:solidFill>
                  <a:srgbClr val="CC0000"/>
                </a:solidFill>
              </a:rPr>
              <a:t>     b) Branch condition decision</a:t>
            </a:r>
          </a:p>
        </p:txBody>
      </p:sp>
      <p:sp>
        <p:nvSpPr>
          <p:cNvPr id="989189" name="Rectangle 5"/>
          <p:cNvSpPr>
            <a:spLocks noChangeArrowheads="1"/>
          </p:cNvSpPr>
          <p:nvPr/>
        </p:nvSpPr>
        <p:spPr bwMode="auto">
          <a:xfrm>
            <a:off x="3155950" y="6072188"/>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CC0000"/>
                </a:solidFill>
              </a:rPr>
              <a:t>Reduced penalty (1 cycle) when branch take!</a:t>
            </a:r>
            <a:endParaRPr lang="en-US" altLang="zh-CN">
              <a:solidFill>
                <a:srgbClr val="CC0000"/>
              </a:solidFill>
              <a:ea typeface="SimSun" panose="02010600030101010101" pitchFamily="2" charset="-122"/>
            </a:endParaRPr>
          </a:p>
        </p:txBody>
      </p:sp>
    </p:spTree>
    <p:extLst>
      <p:ext uri="{BB962C8B-B14F-4D97-AF65-F5344CB8AC3E}">
        <p14:creationId xmlns:p14="http://schemas.microsoft.com/office/powerpoint/2010/main" val="33683623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r>
              <a:rPr lang="en-US" altLang="en-US"/>
              <a:t>Reducing Branch Delay	</a:t>
            </a:r>
          </a:p>
        </p:txBody>
      </p:sp>
      <p:sp>
        <p:nvSpPr>
          <p:cNvPr id="991235" name="Rectangle 3"/>
          <p:cNvSpPr>
            <a:spLocks noGrp="1" noChangeArrowheads="1"/>
          </p:cNvSpPr>
          <p:nvPr>
            <p:ph type="body" idx="1"/>
          </p:nvPr>
        </p:nvSpPr>
        <p:spPr/>
        <p:txBody>
          <a:bodyPr/>
          <a:lstStyle/>
          <a:p>
            <a:r>
              <a:rPr lang="en-US" altLang="en-US"/>
              <a:t>Key idea: move branch logic to ID stage of pipeline</a:t>
            </a:r>
          </a:p>
          <a:p>
            <a:pPr lvl="1"/>
            <a:r>
              <a:rPr lang="en-US" altLang="en-US"/>
              <a:t>New adder calculates branch target </a:t>
            </a:r>
            <a:br>
              <a:rPr lang="en-US" altLang="en-US"/>
            </a:br>
            <a:r>
              <a:rPr lang="en-US" altLang="en-US">
                <a:latin typeface="Courier New" panose="02070309020205020404" pitchFamily="49" charset="0"/>
              </a:rPr>
              <a:t>		(PC + 4 + extend(IMM))</a:t>
            </a:r>
            <a:endParaRPr lang="en-US" altLang="en-US"/>
          </a:p>
          <a:p>
            <a:pPr lvl="1"/>
            <a:r>
              <a:rPr lang="en-US" altLang="en-US"/>
              <a:t>New hardware tests </a:t>
            </a:r>
            <a:r>
              <a:rPr lang="en-US" altLang="en-US">
                <a:latin typeface="Courier New" panose="02070309020205020404" pitchFamily="49" charset="0"/>
              </a:rPr>
              <a:t>rs == rt</a:t>
            </a:r>
            <a:r>
              <a:rPr lang="en-US" altLang="en-US"/>
              <a:t> </a:t>
            </a:r>
            <a:r>
              <a:rPr lang="en-US" altLang="en-US" u="sng"/>
              <a:t>after</a:t>
            </a:r>
            <a:r>
              <a:rPr lang="en-US" altLang="en-US"/>
              <a:t> register read</a:t>
            </a:r>
          </a:p>
          <a:p>
            <a:r>
              <a:rPr lang="en-US" altLang="en-US"/>
              <a:t>Reduced penalty (1 cycle) when branch take</a:t>
            </a:r>
          </a:p>
        </p:txBody>
      </p:sp>
    </p:spTree>
    <p:extLst>
      <p:ext uri="{BB962C8B-B14F-4D97-AF65-F5344CB8AC3E}">
        <p14:creationId xmlns:p14="http://schemas.microsoft.com/office/powerpoint/2010/main" val="12765632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r>
              <a:rPr lang="en-US" altLang="zh-CN">
                <a:ea typeface="SimSun" panose="02010600030101010101" pitchFamily="2" charset="-122"/>
              </a:rPr>
              <a:t>Control Hazard Solutions</a:t>
            </a:r>
          </a:p>
        </p:txBody>
      </p:sp>
      <p:sp>
        <p:nvSpPr>
          <p:cNvPr id="993283" name="Rectangle 3"/>
          <p:cNvSpPr>
            <a:spLocks noGrp="1" noChangeArrowheads="1"/>
          </p:cNvSpPr>
          <p:nvPr>
            <p:ph type="body" idx="1"/>
          </p:nvPr>
        </p:nvSpPr>
        <p:spPr/>
        <p:txBody>
          <a:bodyPr/>
          <a:lstStyle/>
          <a:p>
            <a:pPr>
              <a:buClr>
                <a:schemeClr val="tx1"/>
              </a:buClr>
            </a:pPr>
            <a:r>
              <a:rPr lang="en-US" altLang="zh-CN" sz="2800">
                <a:solidFill>
                  <a:srgbClr val="CC0000"/>
                </a:solidFill>
                <a:ea typeface="SimSun" panose="02010600030101010101" pitchFamily="2" charset="-122"/>
              </a:rPr>
              <a:t>Stall</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stop loading instructions until result is available</a:t>
            </a:r>
          </a:p>
          <a:p>
            <a:pPr>
              <a:buClr>
                <a:schemeClr val="tx1"/>
              </a:buClr>
            </a:pPr>
            <a:r>
              <a:rPr lang="en-US" altLang="zh-CN" sz="2800">
                <a:solidFill>
                  <a:srgbClr val="CC0000"/>
                </a:solidFill>
                <a:ea typeface="SimSun" panose="02010600030101010101" pitchFamily="2" charset="-122"/>
              </a:rPr>
              <a:t>Predict</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assume an outcome and continue fetching (undo if prediction is wrong) </a:t>
            </a:r>
          </a:p>
          <a:p>
            <a:pPr lvl="1"/>
            <a:r>
              <a:rPr lang="en-US" altLang="zh-CN" sz="2000">
                <a:ea typeface="SimSun" panose="02010600030101010101" pitchFamily="2" charset="-122"/>
                <a:sym typeface="Wingdings" panose="05000000000000000000" pitchFamily="2" charset="2"/>
              </a:rPr>
              <a:t>lose cycles only on </a:t>
            </a:r>
            <a:r>
              <a:rPr lang="en-US" altLang="zh-CN" sz="2000" i="1">
                <a:solidFill>
                  <a:srgbClr val="0237BC"/>
                </a:solidFill>
                <a:ea typeface="SimSun" panose="02010600030101010101" pitchFamily="2" charset="-122"/>
                <a:sym typeface="Wingdings" panose="05000000000000000000" pitchFamily="2" charset="2"/>
              </a:rPr>
              <a:t>mis-prediction</a:t>
            </a:r>
            <a:endParaRPr lang="en-US" altLang="zh-CN" sz="2000" i="1">
              <a:solidFill>
                <a:srgbClr val="0237BC"/>
              </a:solidFill>
              <a:ea typeface="SimSun" panose="02010600030101010101" pitchFamily="2" charset="-122"/>
            </a:endParaRPr>
          </a:p>
          <a:p>
            <a:pPr>
              <a:buClr>
                <a:schemeClr val="tx1"/>
              </a:buClr>
            </a:pPr>
            <a:r>
              <a:rPr lang="en-US" altLang="zh-CN" sz="2800">
                <a:solidFill>
                  <a:srgbClr val="CC0000"/>
                </a:solidFill>
                <a:ea typeface="SimSun" panose="02010600030101010101" pitchFamily="2" charset="-122"/>
              </a:rPr>
              <a:t>Delayed branch</a:t>
            </a:r>
            <a:r>
              <a:rPr lang="en-US" altLang="zh-CN" sz="2800">
                <a:ea typeface="SimSun" panose="02010600030101010101" pitchFamily="2" charset="-122"/>
              </a:rPr>
              <a:t> </a:t>
            </a:r>
          </a:p>
          <a:p>
            <a:pPr lvl="1">
              <a:buClr>
                <a:schemeClr val="tx1"/>
              </a:buClr>
            </a:pPr>
            <a:r>
              <a:rPr lang="en-US" altLang="zh-CN" sz="2000">
                <a:ea typeface="SimSun" panose="02010600030101010101" pitchFamily="2" charset="-122"/>
              </a:rPr>
              <a:t>specify in architecture that the instruction immediately following branch is always executed</a:t>
            </a:r>
          </a:p>
        </p:txBody>
      </p:sp>
    </p:spTree>
    <p:extLst>
      <p:ext uri="{BB962C8B-B14F-4D97-AF65-F5344CB8AC3E}">
        <p14:creationId xmlns:p14="http://schemas.microsoft.com/office/powerpoint/2010/main" val="41296689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ChangeArrowheads="1"/>
          </p:cNvSpPr>
          <p:nvPr/>
        </p:nvSpPr>
        <p:spPr bwMode="auto">
          <a:xfrm>
            <a:off x="2513012" y="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nSpc>
                <a:spcPct val="90000"/>
              </a:lnSpc>
              <a:defRPr sz="3000" b="1">
                <a:solidFill>
                  <a:srgbClr val="3333CC"/>
                </a:solidFill>
                <a:latin typeface="Arial" panose="020B0604020202020204" pitchFamily="34" charset="0"/>
              </a:defRPr>
            </a:lvl1pPr>
            <a:lvl2pPr>
              <a:lnSpc>
                <a:spcPct val="90000"/>
              </a:lnSpc>
              <a:defRPr sz="3000" b="1">
                <a:solidFill>
                  <a:srgbClr val="3333CC"/>
                </a:solidFill>
                <a:latin typeface="Arial" panose="020B0604020202020204" pitchFamily="34" charset="0"/>
              </a:defRPr>
            </a:lvl2pPr>
            <a:lvl3pPr>
              <a:lnSpc>
                <a:spcPct val="90000"/>
              </a:lnSpc>
              <a:defRPr sz="3000" b="1">
                <a:solidFill>
                  <a:srgbClr val="3333CC"/>
                </a:solidFill>
                <a:latin typeface="Arial" panose="020B0604020202020204" pitchFamily="34" charset="0"/>
              </a:defRPr>
            </a:lvl3pPr>
            <a:lvl4pPr>
              <a:lnSpc>
                <a:spcPct val="90000"/>
              </a:lnSpc>
              <a:defRPr sz="3000" b="1">
                <a:solidFill>
                  <a:srgbClr val="3333CC"/>
                </a:solidFill>
                <a:latin typeface="Arial" panose="020B0604020202020204" pitchFamily="34" charset="0"/>
              </a:defRPr>
            </a:lvl4pPr>
            <a:lvl5pPr>
              <a:lnSpc>
                <a:spcPct val="90000"/>
              </a:lnSpc>
              <a:defRPr sz="3000" b="1">
                <a:solidFill>
                  <a:srgbClr val="3333CC"/>
                </a:solidFill>
                <a:latin typeface="Arial" panose="020B0604020202020204" pitchFamily="34" charset="0"/>
              </a:defRPr>
            </a:lvl5pPr>
            <a:lvl6pPr marL="457200" algn="ctr" eaLnBrk="0" fontAlgn="base" hangingPunct="0">
              <a:lnSpc>
                <a:spcPct val="90000"/>
              </a:lnSpc>
              <a:spcBef>
                <a:spcPct val="0"/>
              </a:spcBef>
              <a:spcAft>
                <a:spcPct val="0"/>
              </a:spcAft>
              <a:defRPr sz="3000" b="1">
                <a:solidFill>
                  <a:srgbClr val="3333CC"/>
                </a:solidFill>
                <a:latin typeface="Arial" panose="020B0604020202020204" pitchFamily="34" charset="0"/>
              </a:defRPr>
            </a:lvl6pPr>
            <a:lvl7pPr marL="914400" algn="ctr" eaLnBrk="0" fontAlgn="base" hangingPunct="0">
              <a:lnSpc>
                <a:spcPct val="90000"/>
              </a:lnSpc>
              <a:spcBef>
                <a:spcPct val="0"/>
              </a:spcBef>
              <a:spcAft>
                <a:spcPct val="0"/>
              </a:spcAft>
              <a:defRPr sz="3000" b="1">
                <a:solidFill>
                  <a:srgbClr val="3333CC"/>
                </a:solidFill>
                <a:latin typeface="Arial" panose="020B0604020202020204" pitchFamily="34" charset="0"/>
              </a:defRPr>
            </a:lvl7pPr>
            <a:lvl8pPr marL="1371600" algn="ctr" eaLnBrk="0" fontAlgn="base" hangingPunct="0">
              <a:lnSpc>
                <a:spcPct val="90000"/>
              </a:lnSpc>
              <a:spcBef>
                <a:spcPct val="0"/>
              </a:spcBef>
              <a:spcAft>
                <a:spcPct val="0"/>
              </a:spcAft>
              <a:defRPr sz="3000" b="1">
                <a:solidFill>
                  <a:srgbClr val="3333CC"/>
                </a:solidFill>
                <a:latin typeface="Arial" panose="020B0604020202020204" pitchFamily="34" charset="0"/>
              </a:defRPr>
            </a:lvl8pPr>
            <a:lvl9pPr marL="1828800" algn="ctr" eaLnBrk="0" fontAlgn="base" hangingPunct="0">
              <a:lnSpc>
                <a:spcPct val="90000"/>
              </a:lnSpc>
              <a:spcBef>
                <a:spcPct val="0"/>
              </a:spcBef>
              <a:spcAft>
                <a:spcPct val="0"/>
              </a:spcAft>
              <a:defRPr sz="3000" b="1">
                <a:solidFill>
                  <a:srgbClr val="3333CC"/>
                </a:solidFill>
                <a:latin typeface="Arial" panose="020B0604020202020204" pitchFamily="34" charset="0"/>
              </a:defRPr>
            </a:lvl9pPr>
          </a:lstStyle>
          <a:p>
            <a:r>
              <a:rPr lang="en-US" altLang="zh-CN">
                <a:ea typeface="SimSun" panose="02010600030101010101" pitchFamily="2" charset="-122"/>
              </a:rPr>
              <a:t>Branch Behavior in Programs</a:t>
            </a:r>
          </a:p>
        </p:txBody>
      </p:sp>
      <p:sp>
        <p:nvSpPr>
          <p:cNvPr id="995331" name="Rectangle 3"/>
          <p:cNvSpPr>
            <a:spLocks noChangeArrowheads="1"/>
          </p:cNvSpPr>
          <p:nvPr/>
        </p:nvSpPr>
        <p:spPr bwMode="auto">
          <a:xfrm>
            <a:off x="2513012" y="1295400"/>
            <a:ext cx="7162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85750" indent="-285750" algn="l">
              <a:lnSpc>
                <a:spcPct val="90000"/>
              </a:lnSpc>
              <a:spcBef>
                <a:spcPct val="30000"/>
              </a:spcBef>
              <a:buSzPct val="100000"/>
              <a:buChar char="•"/>
              <a:defRPr sz="2400" b="1">
                <a:solidFill>
                  <a:schemeClr val="tx1"/>
                </a:solidFill>
                <a:latin typeface="Arial" panose="020B0604020202020204" pitchFamily="34" charset="0"/>
              </a:defRPr>
            </a:lvl1pPr>
            <a:lvl2pPr marL="685800" indent="-228600" algn="l">
              <a:lnSpc>
                <a:spcPct val="90000"/>
              </a:lnSpc>
              <a:spcBef>
                <a:spcPct val="30000"/>
              </a:spcBef>
              <a:buSzPct val="100000"/>
              <a:buChar char="–"/>
              <a:defRPr b="1">
                <a:solidFill>
                  <a:schemeClr val="tx1"/>
                </a:solidFill>
                <a:latin typeface="Arial" panose="020B0604020202020204" pitchFamily="34" charset="0"/>
              </a:defRPr>
            </a:lvl2pPr>
            <a:lvl3pPr marL="1143000" indent="-228600" algn="l">
              <a:lnSpc>
                <a:spcPct val="90000"/>
              </a:lnSpc>
              <a:spcBef>
                <a:spcPct val="30000"/>
              </a:spcBef>
              <a:buSzPct val="100000"/>
              <a:buChar char="»"/>
              <a:defRPr b="1">
                <a:solidFill>
                  <a:schemeClr val="tx1"/>
                </a:solidFill>
                <a:latin typeface="Arial" panose="020B0604020202020204" pitchFamily="34" charset="0"/>
              </a:defRPr>
            </a:lvl3pPr>
            <a:lvl4pPr marL="1543050" indent="-171450" algn="l">
              <a:lnSpc>
                <a:spcPct val="90000"/>
              </a:lnSpc>
              <a:spcBef>
                <a:spcPct val="30000"/>
              </a:spcBef>
              <a:buSzPct val="100000"/>
              <a:buChar char="•"/>
              <a:defRPr sz="14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r>
              <a:rPr lang="en-US" altLang="zh-CN">
                <a:ea typeface="SimSun" panose="02010600030101010101" pitchFamily="2" charset="-122"/>
              </a:rPr>
              <a:t>Based on SPEC benchmarks on DLX</a:t>
            </a:r>
          </a:p>
          <a:p>
            <a:pPr lvl="1"/>
            <a:r>
              <a:rPr lang="en-US" altLang="zh-CN">
                <a:ea typeface="SimSun" panose="02010600030101010101" pitchFamily="2" charset="-122"/>
              </a:rPr>
              <a:t>Branches occur with a frequency of 14% to 16% in integer programs and 3% to 12% in floating point programs.</a:t>
            </a:r>
          </a:p>
          <a:p>
            <a:pPr lvl="1"/>
            <a:r>
              <a:rPr lang="en-US" altLang="zh-CN">
                <a:ea typeface="SimSun" panose="02010600030101010101" pitchFamily="2" charset="-122"/>
              </a:rPr>
              <a:t>About 75% of the branches are forward branches</a:t>
            </a:r>
          </a:p>
          <a:p>
            <a:pPr lvl="1"/>
            <a:r>
              <a:rPr lang="en-US" altLang="zh-CN">
                <a:ea typeface="SimSun" panose="02010600030101010101" pitchFamily="2" charset="-122"/>
              </a:rPr>
              <a:t>60% of forward branches are taken</a:t>
            </a:r>
          </a:p>
          <a:p>
            <a:pPr lvl="1"/>
            <a:r>
              <a:rPr lang="en-US" altLang="zh-CN">
                <a:ea typeface="SimSun" panose="02010600030101010101" pitchFamily="2" charset="-122"/>
              </a:rPr>
              <a:t>80% of backward branches are taken</a:t>
            </a:r>
          </a:p>
          <a:p>
            <a:pPr lvl="1"/>
            <a:r>
              <a:rPr lang="en-US" altLang="zh-CN">
                <a:ea typeface="SimSun" panose="02010600030101010101" pitchFamily="2" charset="-122"/>
              </a:rPr>
              <a:t>67% of all branches are taken</a:t>
            </a:r>
          </a:p>
          <a:p>
            <a:r>
              <a:rPr lang="en-US" altLang="zh-CN">
                <a:ea typeface="SimSun" panose="02010600030101010101" pitchFamily="2" charset="-122"/>
              </a:rPr>
              <a:t>Why are branches (especially backward branches) more likely to be taken than not taken? </a:t>
            </a:r>
          </a:p>
        </p:txBody>
      </p:sp>
    </p:spTree>
    <p:extLst>
      <p:ext uri="{BB962C8B-B14F-4D97-AF65-F5344CB8AC3E}">
        <p14:creationId xmlns:p14="http://schemas.microsoft.com/office/powerpoint/2010/main" val="1198259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r>
              <a:rPr lang="en-US" altLang="zh-CN">
                <a:ea typeface="SimSun" panose="02010600030101010101" pitchFamily="2" charset="-122"/>
              </a:rPr>
              <a:t>Static Branch Prediction</a:t>
            </a:r>
          </a:p>
        </p:txBody>
      </p:sp>
      <p:sp>
        <p:nvSpPr>
          <p:cNvPr id="997379" name="Rectangle 3"/>
          <p:cNvSpPr>
            <a:spLocks noGrp="1" noChangeArrowheads="1"/>
          </p:cNvSpPr>
          <p:nvPr>
            <p:ph type="body" idx="1"/>
          </p:nvPr>
        </p:nvSpPr>
        <p:spPr>
          <a:xfrm>
            <a:off x="1751012" y="1143000"/>
            <a:ext cx="8458200" cy="4572000"/>
          </a:xfrm>
          <a:ln w="12700">
            <a:solidFill>
              <a:schemeClr val="bg1"/>
            </a:solidFill>
            <a:miter lim="800000"/>
            <a:headEnd/>
            <a:tailEnd/>
          </a:ln>
        </p:spPr>
        <p:txBody>
          <a:bodyPr>
            <a:normAutofit lnSpcReduction="10000"/>
          </a:bodyPr>
          <a:lstStyle/>
          <a:p>
            <a:pPr marL="457200" indent="-457200">
              <a:buNone/>
            </a:pPr>
            <a:r>
              <a:rPr lang="en-US" altLang="zh-CN" sz="2000">
                <a:ea typeface="SimSun" panose="02010600030101010101" pitchFamily="2" charset="-122"/>
              </a:rPr>
              <a:t>For every branch encountered during execution </a:t>
            </a:r>
            <a:r>
              <a:rPr lang="en-US" altLang="zh-CN" sz="2000">
                <a:solidFill>
                  <a:srgbClr val="FF3300"/>
                </a:solidFill>
                <a:ea typeface="SimSun" panose="02010600030101010101" pitchFamily="2" charset="-122"/>
              </a:rPr>
              <a:t>predict</a:t>
            </a:r>
            <a:r>
              <a:rPr lang="en-US" altLang="zh-CN" sz="2000">
                <a:ea typeface="SimSun" panose="02010600030101010101" pitchFamily="2" charset="-122"/>
              </a:rPr>
              <a:t> whether the branch will be </a:t>
            </a:r>
            <a:r>
              <a:rPr lang="en-US" altLang="zh-CN" sz="2000">
                <a:solidFill>
                  <a:schemeClr val="hlink"/>
                </a:solidFill>
                <a:ea typeface="SimSun" panose="02010600030101010101" pitchFamily="2" charset="-122"/>
              </a:rPr>
              <a:t>taken</a:t>
            </a:r>
            <a:r>
              <a:rPr lang="en-US" altLang="zh-CN" sz="2000">
                <a:ea typeface="SimSun" panose="02010600030101010101" pitchFamily="2" charset="-122"/>
              </a:rPr>
              <a:t> or </a:t>
            </a:r>
            <a:r>
              <a:rPr lang="en-US" altLang="zh-CN" sz="2000">
                <a:solidFill>
                  <a:schemeClr val="hlink"/>
                </a:solidFill>
                <a:ea typeface="SimSun" panose="02010600030101010101" pitchFamily="2" charset="-122"/>
              </a:rPr>
              <a:t>not taken</a:t>
            </a:r>
            <a:r>
              <a:rPr lang="en-US" altLang="zh-CN" sz="2000">
                <a:ea typeface="SimSun" panose="02010600030101010101" pitchFamily="2" charset="-122"/>
              </a:rPr>
              <a:t>.</a:t>
            </a:r>
          </a:p>
          <a:p>
            <a:pPr marL="457200" indent="-457200">
              <a:buNone/>
            </a:pPr>
            <a:endParaRPr lang="en-US" altLang="zh-CN" sz="2000">
              <a:ea typeface="SimSun" panose="02010600030101010101" pitchFamily="2" charset="-122"/>
            </a:endParaRPr>
          </a:p>
          <a:p>
            <a:pPr marL="457200" indent="-457200">
              <a:buNone/>
            </a:pPr>
            <a:r>
              <a:rPr lang="en-US" altLang="zh-CN" sz="2000" i="1">
                <a:effectLst>
                  <a:outerShdw blurRad="38100" dist="38100" dir="2700000" algn="tl">
                    <a:srgbClr val="C0C0C0"/>
                  </a:outerShdw>
                </a:effectLst>
                <a:ea typeface="SimSun" panose="02010600030101010101" pitchFamily="2" charset="-122"/>
              </a:rPr>
              <a:t>Predicting branch </a:t>
            </a:r>
            <a:r>
              <a:rPr lang="en-US" altLang="zh-CN" sz="2000" i="1">
                <a:solidFill>
                  <a:schemeClr val="hlink"/>
                </a:solidFill>
                <a:effectLst>
                  <a:outerShdw blurRad="38100" dist="38100" dir="2700000" algn="tl">
                    <a:srgbClr val="C0C0C0"/>
                  </a:outerShdw>
                </a:effectLst>
                <a:ea typeface="SimSun" panose="02010600030101010101" pitchFamily="2" charset="-122"/>
              </a:rPr>
              <a:t>not taken</a:t>
            </a:r>
            <a:r>
              <a:rPr lang="en-US" altLang="zh-CN" sz="2000" i="1">
                <a:effectLst>
                  <a:outerShdw blurRad="38100" dist="38100" dir="2700000" algn="tl">
                    <a:srgbClr val="C0C0C0"/>
                  </a:outerShdw>
                </a:effectLst>
                <a:ea typeface="SimSun" panose="02010600030101010101" pitchFamily="2" charset="-122"/>
              </a:rPr>
              <a:t>:</a:t>
            </a:r>
            <a:r>
              <a:rPr lang="en-US" altLang="zh-CN" sz="2000">
                <a:effectLst>
                  <a:outerShdw blurRad="38100" dist="38100" dir="2700000" algn="tl">
                    <a:srgbClr val="C0C0C0"/>
                  </a:outerShdw>
                </a:effectLst>
                <a:ea typeface="SimSun" panose="02010600030101010101" pitchFamily="2" charset="-122"/>
              </a:rPr>
              <a:t> </a:t>
            </a:r>
          </a:p>
          <a:p>
            <a:pPr marL="800100" lvl="1" indent="-342900">
              <a:buFontTx/>
              <a:buAutoNum type="arabicPeriod"/>
            </a:pPr>
            <a:r>
              <a:rPr lang="en-US" altLang="zh-CN" sz="1600">
                <a:ea typeface="SimSun" panose="02010600030101010101" pitchFamily="2" charset="-122"/>
              </a:rPr>
              <a:t>	Speculatively fetch and execute in-line instructions following the branch</a:t>
            </a:r>
          </a:p>
          <a:p>
            <a:pPr marL="800100" lvl="1" indent="-342900">
              <a:buFontTx/>
              <a:buAutoNum type="arabicPeriod"/>
            </a:pPr>
            <a:r>
              <a:rPr lang="en-US" altLang="zh-CN" sz="1600">
                <a:ea typeface="SimSun" panose="02010600030101010101" pitchFamily="2" charset="-122"/>
              </a:rPr>
              <a:t>	If prediction incorrect flush pipeline of speculated instructions  </a:t>
            </a:r>
          </a:p>
          <a:p>
            <a:pPr marL="1257300" lvl="2" indent="-342900">
              <a:buFontTx/>
              <a:buChar char="•"/>
            </a:pPr>
            <a:r>
              <a:rPr lang="en-US" altLang="zh-CN" sz="1600">
                <a:ea typeface="SimSun" panose="02010600030101010101" pitchFamily="2" charset="-122"/>
              </a:rPr>
              <a:t>Convert these instructions to NOPs by clearing pipeline registers	</a:t>
            </a:r>
          </a:p>
          <a:p>
            <a:pPr marL="1257300" lvl="2" indent="-342900">
              <a:buFontTx/>
              <a:buChar char="•"/>
            </a:pPr>
            <a:r>
              <a:rPr lang="en-US" altLang="zh-CN" sz="1600">
                <a:ea typeface="SimSun" panose="02010600030101010101" pitchFamily="2" charset="-122"/>
              </a:rPr>
              <a:t>These have not updated memory or registers at time of flush</a:t>
            </a:r>
          </a:p>
          <a:p>
            <a:pPr marL="457200" indent="-457200">
              <a:buNone/>
            </a:pPr>
            <a:endParaRPr lang="en-US" altLang="zh-CN" sz="2000">
              <a:ea typeface="SimSun" panose="02010600030101010101" pitchFamily="2" charset="-122"/>
            </a:endParaRPr>
          </a:p>
          <a:p>
            <a:pPr marL="457200" indent="-457200">
              <a:buNone/>
            </a:pPr>
            <a:r>
              <a:rPr lang="en-US" altLang="zh-CN" sz="2000" i="1">
                <a:effectLst>
                  <a:outerShdw blurRad="38100" dist="38100" dir="2700000" algn="tl">
                    <a:srgbClr val="C0C0C0"/>
                  </a:outerShdw>
                </a:effectLst>
                <a:ea typeface="SimSun" panose="02010600030101010101" pitchFamily="2" charset="-122"/>
              </a:rPr>
              <a:t>Predicting branch </a:t>
            </a:r>
            <a:r>
              <a:rPr lang="en-US" altLang="zh-CN" sz="2000" i="1">
                <a:solidFill>
                  <a:schemeClr val="hlink"/>
                </a:solidFill>
                <a:effectLst>
                  <a:outerShdw blurRad="38100" dist="38100" dir="2700000" algn="tl">
                    <a:srgbClr val="C0C0C0"/>
                  </a:outerShdw>
                </a:effectLst>
                <a:ea typeface="SimSun" panose="02010600030101010101" pitchFamily="2" charset="-122"/>
              </a:rPr>
              <a:t>taken</a:t>
            </a:r>
            <a:r>
              <a:rPr lang="en-US" altLang="zh-CN" sz="2000" i="1">
                <a:effectLst>
                  <a:outerShdw blurRad="38100" dist="38100" dir="2700000" algn="tl">
                    <a:srgbClr val="C0C0C0"/>
                  </a:outerShdw>
                </a:effectLst>
                <a:ea typeface="SimSun" panose="02010600030101010101" pitchFamily="2" charset="-122"/>
              </a:rPr>
              <a:t>: </a:t>
            </a:r>
          </a:p>
          <a:p>
            <a:pPr marL="800100" lvl="1" indent="-342900">
              <a:buFontTx/>
              <a:buAutoNum type="arabicPeriod"/>
            </a:pPr>
            <a:r>
              <a:rPr lang="en-US" altLang="zh-CN" sz="1600">
                <a:ea typeface="SimSun" panose="02010600030101010101" pitchFamily="2" charset="-122"/>
              </a:rPr>
              <a:t>	Speculatively fetch and execute instructions at the branch target address</a:t>
            </a:r>
          </a:p>
          <a:p>
            <a:pPr marL="800100" lvl="1" indent="-342900">
              <a:buFontTx/>
              <a:buAutoNum type="arabicPeriod"/>
            </a:pPr>
            <a:r>
              <a:rPr lang="en-US" altLang="zh-CN" sz="1600">
                <a:ea typeface="SimSun" panose="02010600030101010101" pitchFamily="2" charset="-122"/>
              </a:rPr>
              <a:t>	Useful only if target address known earlier than branch outcome</a:t>
            </a:r>
          </a:p>
          <a:p>
            <a:pPr marL="1257300" lvl="2" indent="-342900">
              <a:buFontTx/>
              <a:buChar char="•"/>
            </a:pPr>
            <a:r>
              <a:rPr lang="en-US" altLang="zh-CN" sz="1600">
                <a:ea typeface="SimSun" panose="02010600030101010101" pitchFamily="2" charset="-122"/>
              </a:rPr>
              <a:t>May require stall cycles till target address known</a:t>
            </a:r>
          </a:p>
          <a:p>
            <a:pPr marL="1257300" lvl="2" indent="-342900">
              <a:buFontTx/>
              <a:buChar char="•"/>
            </a:pPr>
            <a:r>
              <a:rPr lang="en-US" altLang="zh-CN" sz="1600">
                <a:ea typeface="SimSun" panose="02010600030101010101" pitchFamily="2" charset="-122"/>
              </a:rPr>
              <a:t>Flush pipeline if  prediction is incorrect</a:t>
            </a:r>
          </a:p>
          <a:p>
            <a:pPr marL="1257300" lvl="2" indent="-342900">
              <a:buFontTx/>
              <a:buChar char="•"/>
            </a:pPr>
            <a:r>
              <a:rPr lang="en-US" altLang="zh-CN" sz="1600">
                <a:ea typeface="SimSun" panose="02010600030101010101" pitchFamily="2" charset="-122"/>
              </a:rPr>
              <a:t>Must ensure that flushed instructions do not update memory/registers</a:t>
            </a:r>
          </a:p>
        </p:txBody>
      </p:sp>
    </p:spTree>
    <p:extLst>
      <p:ext uri="{BB962C8B-B14F-4D97-AF65-F5344CB8AC3E}">
        <p14:creationId xmlns:p14="http://schemas.microsoft.com/office/powerpoint/2010/main" val="10314501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r>
              <a:rPr lang="en-US" altLang="zh-CN">
                <a:ea typeface="SimSun" panose="02010600030101010101" pitchFamily="2" charset="-122"/>
              </a:rPr>
              <a:t>Control Hazard - Stall</a:t>
            </a:r>
          </a:p>
        </p:txBody>
      </p:sp>
      <p:grpSp>
        <p:nvGrpSpPr>
          <p:cNvPr id="999427" name="Group 3"/>
          <p:cNvGrpSpPr>
            <a:grpSpLocks/>
          </p:cNvGrpSpPr>
          <p:nvPr/>
        </p:nvGrpSpPr>
        <p:grpSpPr bwMode="auto">
          <a:xfrm>
            <a:off x="4830764" y="3810001"/>
            <a:ext cx="1062038" cy="2562226"/>
            <a:chOff x="2084" y="2400"/>
            <a:chExt cx="669" cy="1614"/>
          </a:xfrm>
        </p:grpSpPr>
        <p:sp>
          <p:nvSpPr>
            <p:cNvPr id="999428" name="Text Box 4"/>
            <p:cNvSpPr txBox="1">
              <a:spLocks noChangeArrowheads="1"/>
            </p:cNvSpPr>
            <p:nvPr/>
          </p:nvSpPr>
          <p:spPr bwMode="auto">
            <a:xfrm>
              <a:off x="2084" y="3491"/>
              <a:ext cx="669" cy="52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solidFill>
                    <a:srgbClr val="990000"/>
                  </a:solidFill>
                  <a:latin typeface="Helvetica" panose="020B0604020202020204" pitchFamily="34" charset="0"/>
                  <a:ea typeface="SimSun" panose="02010600030101010101" pitchFamily="2" charset="-122"/>
                </a:rPr>
                <a:t>beq</a:t>
              </a:r>
            </a:p>
            <a:p>
              <a:r>
                <a:rPr lang="en-US" altLang="zh-CN" sz="1600">
                  <a:solidFill>
                    <a:srgbClr val="990000"/>
                  </a:solidFill>
                  <a:latin typeface="Helvetica" panose="020B0604020202020204" pitchFamily="34" charset="0"/>
                  <a:ea typeface="SimSun" panose="02010600030101010101" pitchFamily="2" charset="-122"/>
                </a:rPr>
                <a:t>writes PC</a:t>
              </a:r>
            </a:p>
            <a:p>
              <a:r>
                <a:rPr lang="en-US" altLang="zh-CN" sz="1600">
                  <a:solidFill>
                    <a:srgbClr val="990000"/>
                  </a:solidFill>
                  <a:latin typeface="Helvetica" panose="020B0604020202020204" pitchFamily="34" charset="0"/>
                  <a:ea typeface="SimSun" panose="02010600030101010101" pitchFamily="2" charset="-122"/>
                </a:rPr>
                <a:t>here</a:t>
              </a:r>
              <a:endParaRPr lang="en-US" altLang="zh-CN" sz="1200">
                <a:latin typeface="Helvetica" panose="020B0604020202020204" pitchFamily="34" charset="0"/>
                <a:ea typeface="SimSun" panose="02010600030101010101" pitchFamily="2" charset="-122"/>
              </a:endParaRPr>
            </a:p>
          </p:txBody>
        </p:sp>
        <p:sp>
          <p:nvSpPr>
            <p:cNvPr id="999429" name="Line 5"/>
            <p:cNvSpPr>
              <a:spLocks noChangeShapeType="1"/>
            </p:cNvSpPr>
            <p:nvPr/>
          </p:nvSpPr>
          <p:spPr bwMode="auto">
            <a:xfrm flipV="1">
              <a:off x="2448" y="2400"/>
              <a:ext cx="144"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999430" name="Group 6"/>
          <p:cNvGrpSpPr>
            <a:grpSpLocks/>
          </p:cNvGrpSpPr>
          <p:nvPr/>
        </p:nvGrpSpPr>
        <p:grpSpPr bwMode="auto">
          <a:xfrm>
            <a:off x="6323015" y="5670554"/>
            <a:ext cx="1096963" cy="655638"/>
            <a:chOff x="3024" y="3572"/>
            <a:chExt cx="691" cy="413"/>
          </a:xfrm>
        </p:grpSpPr>
        <p:sp>
          <p:nvSpPr>
            <p:cNvPr id="999431" name="Text Box 7"/>
            <p:cNvSpPr txBox="1">
              <a:spLocks noChangeArrowheads="1"/>
            </p:cNvSpPr>
            <p:nvPr/>
          </p:nvSpPr>
          <p:spPr bwMode="auto">
            <a:xfrm>
              <a:off x="3024" y="3617"/>
              <a:ext cx="691" cy="36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600">
                  <a:solidFill>
                    <a:srgbClr val="990000"/>
                  </a:solidFill>
                  <a:latin typeface="Helvetica" panose="020B0604020202020204" pitchFamily="34" charset="0"/>
                  <a:ea typeface="SimSun" panose="02010600030101010101" pitchFamily="2" charset="-122"/>
                </a:rPr>
                <a:t>new PC</a:t>
              </a:r>
            </a:p>
            <a:p>
              <a:pPr algn="l"/>
              <a:r>
                <a:rPr lang="en-US" altLang="zh-CN" sz="1600">
                  <a:solidFill>
                    <a:srgbClr val="990000"/>
                  </a:solidFill>
                  <a:latin typeface="Helvetica" panose="020B0604020202020204" pitchFamily="34" charset="0"/>
                  <a:ea typeface="SimSun" panose="02010600030101010101" pitchFamily="2" charset="-122"/>
                </a:rPr>
                <a:t>used here</a:t>
              </a:r>
              <a:endParaRPr lang="en-US" altLang="zh-CN" sz="1600">
                <a:latin typeface="Helvetica" panose="020B0604020202020204" pitchFamily="34" charset="0"/>
                <a:ea typeface="SimSun" panose="02010600030101010101" pitchFamily="2" charset="-122"/>
              </a:endParaRPr>
            </a:p>
          </p:txBody>
        </p:sp>
        <p:sp>
          <p:nvSpPr>
            <p:cNvPr id="999432" name="Line 8"/>
            <p:cNvSpPr>
              <a:spLocks noChangeShapeType="1"/>
            </p:cNvSpPr>
            <p:nvPr/>
          </p:nvSpPr>
          <p:spPr bwMode="auto">
            <a:xfrm flipH="1" flipV="1">
              <a:off x="3024" y="3572"/>
              <a:ext cx="48" cy="2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9994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447800"/>
            <a:ext cx="9131300" cy="436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5454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r>
              <a:rPr lang="en-US" altLang="zh-CN">
                <a:ea typeface="SimSun" panose="02010600030101010101" pitchFamily="2" charset="-122"/>
              </a:rPr>
              <a:t>Control Hazard - </a:t>
            </a:r>
            <a:r>
              <a:rPr lang="en-US" altLang="zh-CN">
                <a:solidFill>
                  <a:srgbClr val="CC0000"/>
                </a:solidFill>
                <a:ea typeface="SimSun" panose="02010600030101010101" pitchFamily="2" charset="-122"/>
              </a:rPr>
              <a:t>Correct Prediction</a:t>
            </a:r>
          </a:p>
        </p:txBody>
      </p:sp>
      <p:grpSp>
        <p:nvGrpSpPr>
          <p:cNvPr id="1001475" name="Group 3"/>
          <p:cNvGrpSpPr>
            <a:grpSpLocks/>
          </p:cNvGrpSpPr>
          <p:nvPr/>
        </p:nvGrpSpPr>
        <p:grpSpPr bwMode="auto">
          <a:xfrm>
            <a:off x="4341813" y="5181603"/>
            <a:ext cx="1812925" cy="1023938"/>
            <a:chOff x="1776" y="3264"/>
            <a:chExt cx="1142" cy="645"/>
          </a:xfrm>
        </p:grpSpPr>
        <p:sp>
          <p:nvSpPr>
            <p:cNvPr id="1001476" name="Line 4"/>
            <p:cNvSpPr>
              <a:spLocks noChangeShapeType="1"/>
            </p:cNvSpPr>
            <p:nvPr/>
          </p:nvSpPr>
          <p:spPr bwMode="auto">
            <a:xfrm flipV="1">
              <a:off x="2400" y="3264"/>
              <a:ext cx="0" cy="24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1477" name="Text Box 5"/>
            <p:cNvSpPr txBox="1">
              <a:spLocks noChangeArrowheads="1"/>
            </p:cNvSpPr>
            <p:nvPr/>
          </p:nvSpPr>
          <p:spPr bwMode="auto">
            <a:xfrm>
              <a:off x="1776" y="3502"/>
              <a:ext cx="114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solidFill>
                    <a:srgbClr val="990000"/>
                  </a:solidFill>
                  <a:latin typeface="Helvetica" panose="020B0604020202020204" pitchFamily="34" charset="0"/>
                  <a:ea typeface="SimSun" panose="02010600030101010101" pitchFamily="2" charset="-122"/>
                </a:rPr>
                <a:t>Fetch assuming</a:t>
              </a:r>
            </a:p>
            <a:p>
              <a:r>
                <a:rPr lang="en-US" altLang="zh-CN">
                  <a:solidFill>
                    <a:srgbClr val="990000"/>
                  </a:solidFill>
                  <a:latin typeface="Helvetica" panose="020B0604020202020204" pitchFamily="34" charset="0"/>
                  <a:ea typeface="SimSun" panose="02010600030101010101" pitchFamily="2" charset="-122"/>
                </a:rPr>
                <a:t>branch taken</a:t>
              </a:r>
              <a:endParaRPr lang="en-US" altLang="zh-CN">
                <a:latin typeface="Helvetica" panose="020B0604020202020204" pitchFamily="34" charset="0"/>
                <a:ea typeface="SimSun" panose="02010600030101010101" pitchFamily="2" charset="-122"/>
              </a:endParaRPr>
            </a:p>
          </p:txBody>
        </p:sp>
      </p:grpSp>
      <p:pic>
        <p:nvPicPr>
          <p:cNvPr id="1001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689100"/>
            <a:ext cx="9131300" cy="3721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8394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r>
              <a:rPr lang="en-US" altLang="zh-CN">
                <a:ea typeface="SimSun" panose="02010600030101010101" pitchFamily="2" charset="-122"/>
              </a:rPr>
              <a:t>Control Hazard - </a:t>
            </a:r>
            <a:r>
              <a:rPr lang="en-US" altLang="zh-CN">
                <a:solidFill>
                  <a:srgbClr val="CC0000"/>
                </a:solidFill>
                <a:ea typeface="SimSun" panose="02010600030101010101" pitchFamily="2" charset="-122"/>
              </a:rPr>
              <a:t>Incorrect Prediction</a:t>
            </a:r>
          </a:p>
        </p:txBody>
      </p:sp>
      <p:grpSp>
        <p:nvGrpSpPr>
          <p:cNvPr id="1003523" name="Group 3"/>
          <p:cNvGrpSpPr>
            <a:grpSpLocks/>
          </p:cNvGrpSpPr>
          <p:nvPr/>
        </p:nvGrpSpPr>
        <p:grpSpPr bwMode="auto">
          <a:xfrm>
            <a:off x="4638676" y="4800602"/>
            <a:ext cx="1531938" cy="1481138"/>
            <a:chOff x="1963" y="3024"/>
            <a:chExt cx="965" cy="933"/>
          </a:xfrm>
        </p:grpSpPr>
        <p:sp>
          <p:nvSpPr>
            <p:cNvPr id="1003524" name="Text Box 4"/>
            <p:cNvSpPr txBox="1">
              <a:spLocks noChangeArrowheads="1"/>
            </p:cNvSpPr>
            <p:nvPr/>
          </p:nvSpPr>
          <p:spPr bwMode="auto">
            <a:xfrm>
              <a:off x="1963" y="3550"/>
              <a:ext cx="965" cy="4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solidFill>
                    <a:srgbClr val="990000"/>
                  </a:solidFill>
                  <a:latin typeface="Helvetica" panose="020B0604020202020204" pitchFamily="34" charset="0"/>
                  <a:ea typeface="SimSun" panose="02010600030101010101" pitchFamily="2" charset="-122"/>
                </a:rPr>
                <a:t>“</a:t>
              </a:r>
              <a:r>
                <a:rPr lang="en-US" altLang="zh-CN">
                  <a:solidFill>
                    <a:srgbClr val="990000"/>
                  </a:solidFill>
                  <a:latin typeface="Helvetica" panose="020B0604020202020204" pitchFamily="34" charset="0"/>
                  <a:ea typeface="SimSun" panose="02010600030101010101" pitchFamily="2" charset="-122"/>
                </a:rPr>
                <a:t>Squashed”</a:t>
              </a:r>
            </a:p>
            <a:p>
              <a:r>
                <a:rPr lang="en-US" altLang="zh-CN">
                  <a:solidFill>
                    <a:srgbClr val="990000"/>
                  </a:solidFill>
                  <a:latin typeface="Helvetica" panose="020B0604020202020204" pitchFamily="34" charset="0"/>
                  <a:ea typeface="SimSun" panose="02010600030101010101" pitchFamily="2" charset="-122"/>
                </a:rPr>
                <a:t>instruction</a:t>
              </a:r>
              <a:endParaRPr lang="en-US" altLang="zh-CN" sz="1200">
                <a:latin typeface="Helvetica" panose="020B0604020202020204" pitchFamily="34" charset="0"/>
                <a:ea typeface="SimSun" panose="02010600030101010101" pitchFamily="2" charset="-122"/>
              </a:endParaRPr>
            </a:p>
          </p:txBody>
        </p:sp>
        <p:sp>
          <p:nvSpPr>
            <p:cNvPr id="1003525" name="Line 5"/>
            <p:cNvSpPr>
              <a:spLocks noChangeShapeType="1"/>
            </p:cNvSpPr>
            <p:nvPr/>
          </p:nvSpPr>
          <p:spPr bwMode="auto">
            <a:xfrm flipV="1">
              <a:off x="2448" y="3024"/>
              <a:ext cx="0" cy="528"/>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10035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498600"/>
            <a:ext cx="9131300" cy="436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1912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a:xfrm>
            <a:off x="2455862" y="304800"/>
            <a:ext cx="7162800" cy="1143000"/>
          </a:xfrm>
          <a:noFill/>
          <a:ln/>
        </p:spPr>
        <p:txBody>
          <a:bodyPr/>
          <a:lstStyle/>
          <a:p>
            <a:r>
              <a:rPr lang="en-US" altLang="en-US"/>
              <a:t>1-Bit Branch Prediction</a:t>
            </a:r>
          </a:p>
        </p:txBody>
      </p:sp>
      <p:sp>
        <p:nvSpPr>
          <p:cNvPr id="1005571" name="Rectangle 3"/>
          <p:cNvSpPr>
            <a:spLocks noGrp="1" noChangeArrowheads="1"/>
          </p:cNvSpPr>
          <p:nvPr>
            <p:ph type="body" idx="1"/>
          </p:nvPr>
        </p:nvSpPr>
        <p:spPr>
          <a:xfrm>
            <a:off x="2132012" y="1295400"/>
            <a:ext cx="8013700" cy="1524000"/>
          </a:xfrm>
          <a:noFill/>
          <a:ln/>
        </p:spPr>
        <p:txBody>
          <a:bodyPr>
            <a:normAutofit lnSpcReduction="10000"/>
          </a:bodyPr>
          <a:lstStyle/>
          <a:p>
            <a:r>
              <a:rPr lang="en-US" altLang="en-US" sz="2000"/>
              <a:t>Branch History Table (BHT): Lower bits of PC address index table of 1-bit values</a:t>
            </a:r>
          </a:p>
          <a:p>
            <a:pPr lvl="1"/>
            <a:r>
              <a:rPr lang="en-US" altLang="en-US" sz="1600"/>
              <a:t>Says whether or not the branch was taken last time</a:t>
            </a:r>
          </a:p>
          <a:p>
            <a:pPr lvl="1"/>
            <a:r>
              <a:rPr lang="en-US" altLang="en-US" sz="1600"/>
              <a:t>No address check (saves HW, but may not be the right branch)</a:t>
            </a:r>
          </a:p>
          <a:p>
            <a:pPr lvl="1"/>
            <a:r>
              <a:rPr lang="en-US" altLang="zh-CN" sz="1600">
                <a:ea typeface="SimSun" panose="02010600030101010101" pitchFamily="2" charset="-122"/>
              </a:rPr>
              <a:t>If prediction is wrong, invert prediction bit</a:t>
            </a:r>
            <a:endParaRPr lang="en-US" altLang="en-US" sz="1600"/>
          </a:p>
        </p:txBody>
      </p:sp>
      <p:grpSp>
        <p:nvGrpSpPr>
          <p:cNvPr id="1005572" name="Group 4"/>
          <p:cNvGrpSpPr>
            <a:grpSpLocks/>
          </p:cNvGrpSpPr>
          <p:nvPr/>
        </p:nvGrpSpPr>
        <p:grpSpPr bwMode="auto">
          <a:xfrm>
            <a:off x="2360612" y="3505200"/>
            <a:ext cx="6934200" cy="2667000"/>
            <a:chOff x="672" y="2496"/>
            <a:chExt cx="4368" cy="1680"/>
          </a:xfrm>
        </p:grpSpPr>
        <p:sp>
          <p:nvSpPr>
            <p:cNvPr id="1005573" name="Rectangle 5"/>
            <p:cNvSpPr>
              <a:spLocks noChangeArrowheads="1"/>
            </p:cNvSpPr>
            <p:nvPr/>
          </p:nvSpPr>
          <p:spPr bwMode="auto">
            <a:xfrm>
              <a:off x="1584" y="2544"/>
              <a:ext cx="288" cy="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74" name="Line 6"/>
            <p:cNvSpPr>
              <a:spLocks noChangeShapeType="1"/>
            </p:cNvSpPr>
            <p:nvPr/>
          </p:nvSpPr>
          <p:spPr bwMode="auto">
            <a:xfrm>
              <a:off x="1584" y="2736"/>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5" name="Line 7"/>
            <p:cNvSpPr>
              <a:spLocks noChangeShapeType="1"/>
            </p:cNvSpPr>
            <p:nvPr/>
          </p:nvSpPr>
          <p:spPr bwMode="auto">
            <a:xfrm>
              <a:off x="1584" y="2928"/>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6" name="Line 8"/>
            <p:cNvSpPr>
              <a:spLocks noChangeShapeType="1"/>
            </p:cNvSpPr>
            <p:nvPr/>
          </p:nvSpPr>
          <p:spPr bwMode="auto">
            <a:xfrm>
              <a:off x="1584" y="3744"/>
              <a:ext cx="28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7" name="Rectangle 9"/>
            <p:cNvSpPr>
              <a:spLocks noChangeArrowheads="1"/>
            </p:cNvSpPr>
            <p:nvPr/>
          </p:nvSpPr>
          <p:spPr bwMode="auto">
            <a:xfrm>
              <a:off x="3648" y="2640"/>
              <a:ext cx="1392"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78" name="Line 10"/>
            <p:cNvSpPr>
              <a:spLocks noChangeShapeType="1"/>
            </p:cNvSpPr>
            <p:nvPr/>
          </p:nvSpPr>
          <p:spPr bwMode="auto">
            <a:xfrm>
              <a:off x="3648" y="2832"/>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79" name="Line 11"/>
            <p:cNvSpPr>
              <a:spLocks noChangeShapeType="1"/>
            </p:cNvSpPr>
            <p:nvPr/>
          </p:nvSpPr>
          <p:spPr bwMode="auto">
            <a:xfrm>
              <a:off x="3648" y="302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80" name="Rectangle 12"/>
            <p:cNvSpPr>
              <a:spLocks noChangeArrowheads="1"/>
            </p:cNvSpPr>
            <p:nvPr/>
          </p:nvSpPr>
          <p:spPr bwMode="auto">
            <a:xfrm>
              <a:off x="3648" y="3744"/>
              <a:ext cx="13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81" name="Text Box 13"/>
            <p:cNvSpPr txBox="1">
              <a:spLocks noChangeArrowheads="1"/>
            </p:cNvSpPr>
            <p:nvPr/>
          </p:nvSpPr>
          <p:spPr bwMode="auto">
            <a:xfrm>
              <a:off x="2691" y="2832"/>
              <a:ext cx="10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31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30</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11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2</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1</a:t>
              </a:r>
              <a:r>
                <a:rPr lang="en-US" altLang="zh-CN" sz="1400">
                  <a:latin typeface="Tahoma" panose="020B0604030504040204" pitchFamily="34" charset="0"/>
                  <a:ea typeface="SimSun" panose="02010600030101010101" pitchFamily="2" charset="-122"/>
                </a:rPr>
                <a:t>a</a:t>
              </a:r>
              <a:r>
                <a:rPr lang="en-US" altLang="zh-CN" sz="1400" baseline="-25000">
                  <a:latin typeface="Tahoma" panose="020B0604030504040204" pitchFamily="34" charset="0"/>
                  <a:ea typeface="SimSun" panose="02010600030101010101" pitchFamily="2" charset="-122"/>
                </a:rPr>
                <a:t>0</a:t>
              </a:r>
            </a:p>
          </p:txBody>
        </p:sp>
        <p:sp>
          <p:nvSpPr>
            <p:cNvPr id="1005582" name="Text Box 14"/>
            <p:cNvSpPr txBox="1">
              <a:spLocks noChangeArrowheads="1"/>
            </p:cNvSpPr>
            <p:nvPr/>
          </p:nvSpPr>
          <p:spPr bwMode="auto">
            <a:xfrm>
              <a:off x="3840" y="2832"/>
              <a:ext cx="10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branch instruction</a:t>
              </a:r>
            </a:p>
          </p:txBody>
        </p:sp>
        <p:sp>
          <p:nvSpPr>
            <p:cNvPr id="1005583" name="AutoShape 15"/>
            <p:cNvSpPr>
              <a:spLocks/>
            </p:cNvSpPr>
            <p:nvPr/>
          </p:nvSpPr>
          <p:spPr bwMode="auto">
            <a:xfrm rot="-5400000">
              <a:off x="3264" y="2880"/>
              <a:ext cx="48" cy="336"/>
            </a:xfrm>
            <a:prstGeom prst="leftBrace">
              <a:avLst>
                <a:gd name="adj1" fmla="val 5833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84" name="Freeform 16"/>
            <p:cNvSpPr>
              <a:spLocks/>
            </p:cNvSpPr>
            <p:nvPr/>
          </p:nvSpPr>
          <p:spPr bwMode="auto">
            <a:xfrm>
              <a:off x="1920" y="3120"/>
              <a:ext cx="1344" cy="360"/>
            </a:xfrm>
            <a:custGeom>
              <a:avLst/>
              <a:gdLst>
                <a:gd name="T0" fmla="*/ 1344 w 1344"/>
                <a:gd name="T1" fmla="*/ 0 h 360"/>
                <a:gd name="T2" fmla="*/ 912 w 1344"/>
                <a:gd name="T3" fmla="*/ 336 h 360"/>
                <a:gd name="T4" fmla="*/ 0 w 1344"/>
                <a:gd name="T5" fmla="*/ 144 h 360"/>
              </a:gdLst>
              <a:ahLst/>
              <a:cxnLst>
                <a:cxn ang="0">
                  <a:pos x="T0" y="T1"/>
                </a:cxn>
                <a:cxn ang="0">
                  <a:pos x="T2" y="T3"/>
                </a:cxn>
                <a:cxn ang="0">
                  <a:pos x="T4" y="T5"/>
                </a:cxn>
              </a:cxnLst>
              <a:rect l="0" t="0" r="r" b="b"/>
              <a:pathLst>
                <a:path w="1344" h="360">
                  <a:moveTo>
                    <a:pt x="1344" y="0"/>
                  </a:moveTo>
                  <a:cubicBezTo>
                    <a:pt x="1240" y="156"/>
                    <a:pt x="1136" y="312"/>
                    <a:pt x="912" y="336"/>
                  </a:cubicBezTo>
                  <a:cubicBezTo>
                    <a:pt x="688" y="360"/>
                    <a:pt x="344" y="252"/>
                    <a:pt x="0" y="144"/>
                  </a:cubicBezTo>
                </a:path>
              </a:pathLst>
            </a:custGeom>
            <a:noFill/>
            <a:ln w="9525" cap="flat" cmpd="sng">
              <a:solidFill>
                <a:schemeClr val="tx1"/>
              </a:solidFill>
              <a:prstDash val="solid"/>
              <a:miter lim="800000"/>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1005585" name="Text Box 17"/>
            <p:cNvSpPr txBox="1">
              <a:spLocks noChangeArrowheads="1"/>
            </p:cNvSpPr>
            <p:nvPr/>
          </p:nvSpPr>
          <p:spPr bwMode="auto">
            <a:xfrm>
              <a:off x="672" y="3168"/>
              <a:ext cx="7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1K-entry BHT</a:t>
              </a:r>
            </a:p>
          </p:txBody>
        </p:sp>
        <p:sp>
          <p:nvSpPr>
            <p:cNvPr id="1005586" name="Text Box 18"/>
            <p:cNvSpPr txBox="1">
              <a:spLocks noChangeArrowheads="1"/>
            </p:cNvSpPr>
            <p:nvPr/>
          </p:nvSpPr>
          <p:spPr bwMode="auto">
            <a:xfrm>
              <a:off x="2448" y="3456"/>
              <a:ext cx="7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10-bit index</a:t>
              </a:r>
            </a:p>
          </p:txBody>
        </p:sp>
        <p:sp>
          <p:nvSpPr>
            <p:cNvPr id="1005587" name="Text Box 19"/>
            <p:cNvSpPr txBox="1">
              <a:spLocks noChangeArrowheads="1"/>
            </p:cNvSpPr>
            <p:nvPr/>
          </p:nvSpPr>
          <p:spPr bwMode="auto">
            <a:xfrm>
              <a:off x="1632" y="2736"/>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0</a:t>
              </a:r>
            </a:p>
          </p:txBody>
        </p:sp>
        <p:sp>
          <p:nvSpPr>
            <p:cNvPr id="1005588" name="Text Box 20"/>
            <p:cNvSpPr txBox="1">
              <a:spLocks noChangeArrowheads="1"/>
            </p:cNvSpPr>
            <p:nvPr/>
          </p:nvSpPr>
          <p:spPr bwMode="auto">
            <a:xfrm>
              <a:off x="1632" y="2544"/>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a:t>
              </a:r>
            </a:p>
          </p:txBody>
        </p:sp>
        <p:sp>
          <p:nvSpPr>
            <p:cNvPr id="1005589" name="Text Box 21"/>
            <p:cNvSpPr txBox="1">
              <a:spLocks noChangeArrowheads="1"/>
            </p:cNvSpPr>
            <p:nvPr/>
          </p:nvSpPr>
          <p:spPr bwMode="auto">
            <a:xfrm>
              <a:off x="1632" y="3744"/>
              <a:ext cx="1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1</a:t>
              </a:r>
            </a:p>
          </p:txBody>
        </p:sp>
        <p:sp>
          <p:nvSpPr>
            <p:cNvPr id="1005590" name="Text Box 22"/>
            <p:cNvSpPr txBox="1">
              <a:spLocks noChangeArrowheads="1"/>
            </p:cNvSpPr>
            <p:nvPr/>
          </p:nvSpPr>
          <p:spPr bwMode="auto">
            <a:xfrm>
              <a:off x="1994" y="2496"/>
              <a:ext cx="7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prediction bit</a:t>
              </a:r>
            </a:p>
          </p:txBody>
        </p:sp>
        <p:sp>
          <p:nvSpPr>
            <p:cNvPr id="1005591" name="Text Box 23"/>
            <p:cNvSpPr txBox="1">
              <a:spLocks noChangeArrowheads="1"/>
            </p:cNvSpPr>
            <p:nvPr/>
          </p:nvSpPr>
          <p:spPr bwMode="auto">
            <a:xfrm>
              <a:off x="3762" y="3984"/>
              <a:ext cx="108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1400">
                  <a:latin typeface="Tahoma" panose="020B0604030504040204" pitchFamily="34" charset="0"/>
                  <a:ea typeface="SimSun" panose="02010600030101010101" pitchFamily="2" charset="-122"/>
                </a:rPr>
                <a:t>Instruction memory</a:t>
              </a:r>
            </a:p>
          </p:txBody>
        </p:sp>
        <p:sp>
          <p:nvSpPr>
            <p:cNvPr id="1005592" name="Oval 24"/>
            <p:cNvSpPr>
              <a:spLocks noChangeArrowheads="1"/>
            </p:cNvSpPr>
            <p:nvPr/>
          </p:nvSpPr>
          <p:spPr bwMode="auto">
            <a:xfrm>
              <a:off x="4272" y="3456"/>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3" name="Oval 25"/>
            <p:cNvSpPr>
              <a:spLocks noChangeArrowheads="1"/>
            </p:cNvSpPr>
            <p:nvPr/>
          </p:nvSpPr>
          <p:spPr bwMode="auto">
            <a:xfrm>
              <a:off x="4272" y="3552"/>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4" name="Oval 26"/>
            <p:cNvSpPr>
              <a:spLocks noChangeArrowheads="1"/>
            </p:cNvSpPr>
            <p:nvPr/>
          </p:nvSpPr>
          <p:spPr bwMode="auto">
            <a:xfrm>
              <a:off x="4272" y="3648"/>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5" name="Oval 27"/>
            <p:cNvSpPr>
              <a:spLocks noChangeArrowheads="1"/>
            </p:cNvSpPr>
            <p:nvPr/>
          </p:nvSpPr>
          <p:spPr bwMode="auto">
            <a:xfrm>
              <a:off x="1728" y="3216"/>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6" name="Oval 28"/>
            <p:cNvSpPr>
              <a:spLocks noChangeArrowheads="1"/>
            </p:cNvSpPr>
            <p:nvPr/>
          </p:nvSpPr>
          <p:spPr bwMode="auto">
            <a:xfrm>
              <a:off x="1728" y="3312"/>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7" name="Oval 29"/>
            <p:cNvSpPr>
              <a:spLocks noChangeArrowheads="1"/>
            </p:cNvSpPr>
            <p:nvPr/>
          </p:nvSpPr>
          <p:spPr bwMode="auto">
            <a:xfrm>
              <a:off x="1728" y="3408"/>
              <a:ext cx="48" cy="4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8" name="AutoShape 30"/>
            <p:cNvSpPr>
              <a:spLocks/>
            </p:cNvSpPr>
            <p:nvPr/>
          </p:nvSpPr>
          <p:spPr bwMode="auto">
            <a:xfrm>
              <a:off x="1440" y="2544"/>
              <a:ext cx="48" cy="1392"/>
            </a:xfrm>
            <a:prstGeom prst="leftBrace">
              <a:avLst>
                <a:gd name="adj1" fmla="val 2416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5599" name="Line 31"/>
            <p:cNvSpPr>
              <a:spLocks noChangeShapeType="1"/>
            </p:cNvSpPr>
            <p:nvPr/>
          </p:nvSpPr>
          <p:spPr bwMode="auto">
            <a:xfrm flipH="1">
              <a:off x="1776" y="2592"/>
              <a:ext cx="240" cy="48"/>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grpSp>
      <p:sp>
        <p:nvSpPr>
          <p:cNvPr id="1005600" name="Rectangle 32"/>
          <p:cNvSpPr>
            <a:spLocks noChangeArrowheads="1"/>
          </p:cNvSpPr>
          <p:nvPr/>
        </p:nvSpPr>
        <p:spPr bwMode="auto">
          <a:xfrm>
            <a:off x="3427412" y="6248400"/>
            <a:ext cx="45704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hlink"/>
                </a:solidFill>
                <a:ea typeface="SimSun" panose="02010600030101010101" pitchFamily="2" charset="-122"/>
              </a:rPr>
              <a:t>Hypothesis: branch will do the same again.</a:t>
            </a:r>
          </a:p>
        </p:txBody>
      </p:sp>
      <p:sp>
        <p:nvSpPr>
          <p:cNvPr id="1005601" name="Rectangle 33"/>
          <p:cNvSpPr>
            <a:spLocks noChangeArrowheads="1"/>
          </p:cNvSpPr>
          <p:nvPr/>
        </p:nvSpPr>
        <p:spPr bwMode="auto">
          <a:xfrm>
            <a:off x="1674812" y="3048000"/>
            <a:ext cx="434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r>
              <a:rPr lang="en-US" altLang="zh-CN" sz="1400">
                <a:latin typeface="Arial" panose="020B0604020202020204" pitchFamily="34" charset="0"/>
                <a:ea typeface="SimSun" panose="02010600030101010101" pitchFamily="2" charset="-122"/>
              </a:rPr>
              <a:t>1 = branch was last taken</a:t>
            </a:r>
          </a:p>
          <a:p>
            <a:pPr lvl="1" algn="l"/>
            <a:r>
              <a:rPr lang="en-US" altLang="zh-CN" sz="1400">
                <a:latin typeface="Arial" panose="020B0604020202020204" pitchFamily="34" charset="0"/>
                <a:ea typeface="SimSun" panose="02010600030101010101" pitchFamily="2" charset="-122"/>
              </a:rPr>
              <a:t>0 = branch was last not taken</a:t>
            </a:r>
          </a:p>
        </p:txBody>
      </p:sp>
    </p:spTree>
    <p:extLst>
      <p:ext uri="{BB962C8B-B14F-4D97-AF65-F5344CB8AC3E}">
        <p14:creationId xmlns:p14="http://schemas.microsoft.com/office/powerpoint/2010/main" val="31284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2455862" y="304800"/>
            <a:ext cx="7162800" cy="1143000"/>
          </a:xfrm>
          <a:noFill/>
          <a:ln/>
        </p:spPr>
        <p:txBody>
          <a:bodyPr/>
          <a:lstStyle/>
          <a:p>
            <a:r>
              <a:rPr lang="en-US" altLang="en-US"/>
              <a:t>1-Bit Branch Prediction</a:t>
            </a:r>
          </a:p>
        </p:txBody>
      </p:sp>
      <p:sp>
        <p:nvSpPr>
          <p:cNvPr id="1007619" name="Rectangle 3"/>
          <p:cNvSpPr>
            <a:spLocks noGrp="1" noChangeArrowheads="1"/>
          </p:cNvSpPr>
          <p:nvPr>
            <p:ph type="body" idx="1"/>
          </p:nvPr>
        </p:nvSpPr>
        <p:spPr>
          <a:xfrm>
            <a:off x="2138362" y="1803400"/>
            <a:ext cx="8013700" cy="3759200"/>
          </a:xfrm>
          <a:noFill/>
          <a:ln/>
        </p:spPr>
        <p:txBody>
          <a:bodyPr>
            <a:normAutofit fontScale="85000" lnSpcReduction="10000"/>
          </a:bodyPr>
          <a:lstStyle/>
          <a:p>
            <a:r>
              <a:rPr lang="en-US" altLang="zh-CN">
                <a:ea typeface="SimSun" panose="02010600030101010101" pitchFamily="2" charset="-122"/>
              </a:rPr>
              <a:t>Example: </a:t>
            </a:r>
          </a:p>
          <a:p>
            <a:pPr>
              <a:buFontTx/>
              <a:buNone/>
            </a:pPr>
            <a:r>
              <a:rPr lang="en-US" altLang="zh-CN">
                <a:ea typeface="SimSun" panose="02010600030101010101" pitchFamily="2" charset="-122"/>
              </a:rPr>
              <a:t>   Consider a loop branch that is taken 9 times in a row and then not taken once. What is the prediction accuracy of the 1-bit predictor for this branch assuming only this branch ever changes its corresponding prediction bit? </a:t>
            </a:r>
          </a:p>
          <a:p>
            <a:pPr>
              <a:buFontTx/>
              <a:buNone/>
            </a:pPr>
            <a:endParaRPr lang="en-US" altLang="zh-CN">
              <a:ea typeface="SimSun" panose="02010600030101010101" pitchFamily="2" charset="-122"/>
            </a:endParaRPr>
          </a:p>
          <a:p>
            <a:pPr lvl="1"/>
            <a:r>
              <a:rPr lang="en-US" altLang="zh-CN" sz="2000">
                <a:ea typeface="SimSun" panose="02010600030101010101" pitchFamily="2" charset="-122"/>
              </a:rPr>
              <a:t>Answer: </a:t>
            </a:r>
            <a:r>
              <a:rPr lang="en-US" altLang="zh-CN" sz="2000" i="1">
                <a:solidFill>
                  <a:schemeClr val="hlink"/>
                </a:solidFill>
                <a:ea typeface="SimSun" panose="02010600030101010101" pitchFamily="2" charset="-122"/>
              </a:rPr>
              <a:t>80%</a:t>
            </a:r>
            <a:r>
              <a:rPr lang="en-US" altLang="zh-CN" sz="2000">
                <a:solidFill>
                  <a:schemeClr val="hlink"/>
                </a:solidFill>
                <a:ea typeface="SimSun" panose="02010600030101010101" pitchFamily="2" charset="-122"/>
              </a:rPr>
              <a:t>.</a:t>
            </a:r>
            <a:r>
              <a:rPr lang="en-US" altLang="zh-CN" sz="2000">
                <a:ea typeface="SimSun" panose="02010600030101010101" pitchFamily="2" charset="-122"/>
              </a:rPr>
              <a:t> Because there are two mispredictions – one on the first iteration and one on the last iteration. </a:t>
            </a:r>
            <a:r>
              <a:rPr lang="en-US" altLang="zh-CN" sz="2000" i="1">
                <a:ea typeface="SimSun" panose="02010600030101010101" pitchFamily="2" charset="-122"/>
              </a:rPr>
              <a:t>Is this good enough and</a:t>
            </a:r>
            <a:r>
              <a:rPr lang="en-US" altLang="zh-CN" sz="2000">
                <a:ea typeface="SimSun" panose="02010600030101010101" pitchFamily="2" charset="-122"/>
              </a:rPr>
              <a:t> </a:t>
            </a:r>
            <a:r>
              <a:rPr lang="en-US" altLang="zh-CN" sz="2000" i="1">
                <a:ea typeface="SimSun" panose="02010600030101010101" pitchFamily="2" charset="-122"/>
              </a:rPr>
              <a:t>Why?</a:t>
            </a:r>
            <a:endParaRPr lang="en-US" altLang="en-US" sz="2000"/>
          </a:p>
        </p:txBody>
      </p:sp>
    </p:spTree>
    <p:extLst>
      <p:ext uri="{BB962C8B-B14F-4D97-AF65-F5344CB8AC3E}">
        <p14:creationId xmlns:p14="http://schemas.microsoft.com/office/powerpoint/2010/main" val="272059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7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Problem</a:t>
            </a:r>
            <a:endParaRPr lang="en-IE" dirty="0"/>
          </a:p>
        </p:txBody>
      </p:sp>
      <p:sp>
        <p:nvSpPr>
          <p:cNvPr id="3" name="Content Placeholder 2"/>
          <p:cNvSpPr>
            <a:spLocks noGrp="1"/>
          </p:cNvSpPr>
          <p:nvPr>
            <p:ph idx="1"/>
          </p:nvPr>
        </p:nvSpPr>
        <p:spPr/>
        <p:txBody>
          <a:bodyPr>
            <a:normAutofit/>
          </a:bodyPr>
          <a:lstStyle/>
          <a:p>
            <a:pPr fontAlgn="base"/>
            <a:r>
              <a:rPr lang="en-US" dirty="0"/>
              <a:t>Consider a pipeline having 4 phases with duration 60, 50, 90 and 80 ns. Given latch delay is 10 ns. Calculate-</a:t>
            </a:r>
          </a:p>
          <a:p>
            <a:pPr lvl="1" fontAlgn="base"/>
            <a:r>
              <a:rPr lang="en-US" dirty="0"/>
              <a:t>Pipeline cycle time</a:t>
            </a:r>
          </a:p>
          <a:p>
            <a:pPr lvl="1" fontAlgn="base"/>
            <a:r>
              <a:rPr lang="en-US" dirty="0"/>
              <a:t>Non-pipeline execution time</a:t>
            </a:r>
          </a:p>
          <a:p>
            <a:pPr lvl="1" fontAlgn="base"/>
            <a:r>
              <a:rPr lang="en-US" dirty="0"/>
              <a:t>Speed up ratio</a:t>
            </a:r>
          </a:p>
          <a:p>
            <a:pPr lvl="1" fontAlgn="base"/>
            <a:r>
              <a:rPr lang="en-US" dirty="0"/>
              <a:t>Pipeline time for 1000 tasks</a:t>
            </a:r>
          </a:p>
          <a:p>
            <a:pPr lvl="1" fontAlgn="base"/>
            <a:r>
              <a:rPr lang="en-US" dirty="0"/>
              <a:t>Sequential time for 1000 tasks</a:t>
            </a:r>
          </a:p>
          <a:p>
            <a:pPr lvl="1" fontAlgn="base"/>
            <a:r>
              <a:rPr lang="en-US" dirty="0" smtClean="0"/>
              <a:t>Throughput</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12</a:t>
            </a:fld>
            <a:endParaRPr lang="en-US"/>
          </a:p>
        </p:txBody>
      </p:sp>
    </p:spTree>
    <p:extLst>
      <p:ext uri="{BB962C8B-B14F-4D97-AF65-F5344CB8AC3E}">
        <p14:creationId xmlns:p14="http://schemas.microsoft.com/office/powerpoint/2010/main" val="34090991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body" idx="1"/>
          </p:nvPr>
        </p:nvSpPr>
        <p:spPr>
          <a:xfrm>
            <a:off x="1903412" y="1524000"/>
            <a:ext cx="8382000" cy="5105400"/>
          </a:xfrm>
          <a:noFill/>
          <a:ln/>
          <a:extLst>
            <a:ext uri="{91240B29-F687-4F45-9708-019B960494DF}">
              <a14:hiddenLine xmlns:a14="http://schemas.microsoft.com/office/drawing/2010/main" w="12700">
                <a:solidFill>
                  <a:schemeClr val="hlink"/>
                </a:solidFill>
                <a:miter lim="800000"/>
                <a:headEnd/>
                <a:tailEnd/>
              </a14:hiddenLine>
            </a:ext>
          </a:extLst>
        </p:spPr>
        <p:txBody>
          <a:bodyPr/>
          <a:lstStyle/>
          <a:p>
            <a:r>
              <a:rPr lang="en-US" altLang="en-US"/>
              <a:t>Solution: a 2-bit scheme where prediction is changed only if mispredicted </a:t>
            </a:r>
            <a:r>
              <a:rPr lang="en-US" altLang="en-US" i="1">
                <a:solidFill>
                  <a:schemeClr val="hlink"/>
                </a:solidFill>
              </a:rPr>
              <a:t>twice</a:t>
            </a:r>
            <a:endParaRPr lang="en-US" altLang="en-US"/>
          </a:p>
          <a:p>
            <a:pPr lvl="1">
              <a:buFontTx/>
              <a:buNone/>
            </a:pPr>
            <a:r>
              <a:rPr lang="en-US" altLang="en-US" sz="2400">
                <a:solidFill>
                  <a:schemeClr val="hlink"/>
                </a:solidFill>
              </a:rPr>
              <a:t>Red</a:t>
            </a:r>
            <a:r>
              <a:rPr lang="en-US" altLang="en-US" sz="2400"/>
              <a:t>: stop, not taken</a:t>
            </a:r>
          </a:p>
          <a:p>
            <a:pPr lvl="1">
              <a:buFontTx/>
              <a:buNone/>
            </a:pPr>
            <a:r>
              <a:rPr lang="en-US" altLang="en-US" sz="2400">
                <a:solidFill>
                  <a:schemeClr val="accent2"/>
                </a:solidFill>
              </a:rPr>
              <a:t>Green</a:t>
            </a:r>
            <a:r>
              <a:rPr lang="en-US" altLang="en-US" sz="2400"/>
              <a:t>: go, taken</a:t>
            </a:r>
          </a:p>
        </p:txBody>
      </p:sp>
      <p:sp>
        <p:nvSpPr>
          <p:cNvPr id="1009667" name="Rectangle 3"/>
          <p:cNvSpPr>
            <a:spLocks noGrp="1" noChangeArrowheads="1"/>
          </p:cNvSpPr>
          <p:nvPr>
            <p:ph type="title"/>
          </p:nvPr>
        </p:nvSpPr>
        <p:spPr>
          <a:xfrm>
            <a:off x="2513012" y="304800"/>
            <a:ext cx="7162800" cy="1143000"/>
          </a:xfrm>
          <a:noFill/>
          <a:ln/>
        </p:spPr>
        <p:txBody>
          <a:bodyPr>
            <a:normAutofit fontScale="90000"/>
          </a:bodyPr>
          <a:lstStyle/>
          <a:p>
            <a:r>
              <a:rPr lang="en-US" altLang="en-US"/>
              <a:t>2-Bit Branch Prediction</a:t>
            </a:r>
            <a:br>
              <a:rPr lang="en-US" altLang="en-US"/>
            </a:br>
            <a:r>
              <a:rPr lang="en-US" altLang="en-US" sz="2600" i="1"/>
              <a:t>(Jim Smith, 1981)</a:t>
            </a:r>
          </a:p>
        </p:txBody>
      </p:sp>
      <p:sp>
        <p:nvSpPr>
          <p:cNvPr id="1009668" name="Rectangle 4"/>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69" name="Rectangle 5"/>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0" name="Rectangle 6"/>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1" name="Rectangle 7"/>
          <p:cNvSpPr>
            <a:spLocks noChangeArrowheads="1"/>
          </p:cNvSpPr>
          <p:nvPr/>
        </p:nvSpPr>
        <p:spPr bwMode="auto">
          <a:xfrm>
            <a:off x="4043362" y="2952750"/>
            <a:ext cx="1588" cy="1588"/>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72" name="Rectangle 8"/>
          <p:cNvSpPr>
            <a:spLocks noChangeArrowheads="1"/>
          </p:cNvSpPr>
          <p:nvPr/>
        </p:nvSpPr>
        <p:spPr bwMode="auto">
          <a:xfrm>
            <a:off x="4959350" y="31877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73" name="Rectangle 9"/>
          <p:cNvSpPr>
            <a:spLocks noChangeArrowheads="1"/>
          </p:cNvSpPr>
          <p:nvPr/>
        </p:nvSpPr>
        <p:spPr bwMode="auto">
          <a:xfrm>
            <a:off x="5156200" y="43307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74" name="Rectangle 10"/>
          <p:cNvSpPr>
            <a:spLocks noChangeArrowheads="1"/>
          </p:cNvSpPr>
          <p:nvPr/>
        </p:nvSpPr>
        <p:spPr bwMode="auto">
          <a:xfrm>
            <a:off x="7550150" y="58547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75" name="Rectangle 11"/>
          <p:cNvSpPr>
            <a:spLocks noChangeArrowheads="1"/>
          </p:cNvSpPr>
          <p:nvPr/>
        </p:nvSpPr>
        <p:spPr bwMode="auto">
          <a:xfrm>
            <a:off x="3046413" y="3797301"/>
            <a:ext cx="173188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Predict Taken</a:t>
            </a:r>
          </a:p>
        </p:txBody>
      </p:sp>
      <p:sp>
        <p:nvSpPr>
          <p:cNvPr id="1009676" name="Rectangle 12"/>
          <p:cNvSpPr>
            <a:spLocks noChangeArrowheads="1"/>
          </p:cNvSpPr>
          <p:nvPr/>
        </p:nvSpPr>
        <p:spPr bwMode="auto">
          <a:xfrm>
            <a:off x="3298826" y="4965701"/>
            <a:ext cx="1521251"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000">
                <a:solidFill>
                  <a:schemeClr val="hlink"/>
                </a:solidFill>
                <a:latin typeface="Arial" panose="020B0604020202020204" pitchFamily="34" charset="0"/>
              </a:rPr>
              <a:t>Predict Not </a:t>
            </a:r>
          </a:p>
          <a:p>
            <a:r>
              <a:rPr lang="en-US" altLang="en-US" sz="2000">
                <a:solidFill>
                  <a:schemeClr val="hlink"/>
                </a:solidFill>
                <a:latin typeface="Arial" panose="020B0604020202020204" pitchFamily="34" charset="0"/>
              </a:rPr>
              <a:t>Taken</a:t>
            </a:r>
          </a:p>
        </p:txBody>
      </p:sp>
      <p:sp>
        <p:nvSpPr>
          <p:cNvPr id="1009677" name="Rectangle 13"/>
          <p:cNvSpPr>
            <a:spLocks noChangeArrowheads="1"/>
          </p:cNvSpPr>
          <p:nvPr/>
        </p:nvSpPr>
        <p:spPr bwMode="auto">
          <a:xfrm>
            <a:off x="8139113" y="3797301"/>
            <a:ext cx="173188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Predict Taken</a:t>
            </a:r>
          </a:p>
        </p:txBody>
      </p:sp>
      <p:sp>
        <p:nvSpPr>
          <p:cNvPr id="1009678" name="Rectangle 14"/>
          <p:cNvSpPr>
            <a:spLocks noChangeArrowheads="1"/>
          </p:cNvSpPr>
          <p:nvPr/>
        </p:nvSpPr>
        <p:spPr bwMode="auto">
          <a:xfrm>
            <a:off x="8086726" y="4927601"/>
            <a:ext cx="1521251"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000">
                <a:solidFill>
                  <a:schemeClr val="hlink"/>
                </a:solidFill>
                <a:latin typeface="Arial" panose="020B0604020202020204" pitchFamily="34" charset="0"/>
              </a:rPr>
              <a:t>Predict Not </a:t>
            </a:r>
          </a:p>
          <a:p>
            <a:r>
              <a:rPr lang="en-US" altLang="en-US" sz="2000">
                <a:solidFill>
                  <a:schemeClr val="hlink"/>
                </a:solidFill>
                <a:latin typeface="Arial" panose="020B0604020202020204" pitchFamily="34" charset="0"/>
              </a:rPr>
              <a:t>Taken</a:t>
            </a:r>
          </a:p>
        </p:txBody>
      </p:sp>
      <p:sp>
        <p:nvSpPr>
          <p:cNvPr id="1009679" name="Oval 15"/>
          <p:cNvSpPr>
            <a:spLocks noChangeArrowheads="1"/>
          </p:cNvSpPr>
          <p:nvPr/>
        </p:nvSpPr>
        <p:spPr bwMode="auto">
          <a:xfrm>
            <a:off x="4883150" y="3721100"/>
            <a:ext cx="1270000" cy="508000"/>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11</a:t>
            </a:r>
          </a:p>
        </p:txBody>
      </p:sp>
      <p:sp>
        <p:nvSpPr>
          <p:cNvPr id="1009680" name="Oval 16"/>
          <p:cNvSpPr>
            <a:spLocks noChangeArrowheads="1"/>
          </p:cNvSpPr>
          <p:nvPr/>
        </p:nvSpPr>
        <p:spPr bwMode="auto">
          <a:xfrm>
            <a:off x="6902450" y="3733800"/>
            <a:ext cx="1270000" cy="508000"/>
          </a:xfrm>
          <a:prstGeom prst="ellipse">
            <a:avLst/>
          </a:prstGeom>
          <a:solidFill>
            <a:schemeClr val="accent2">
              <a:alpha val="50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10</a:t>
            </a:r>
          </a:p>
        </p:txBody>
      </p:sp>
      <p:sp>
        <p:nvSpPr>
          <p:cNvPr id="1009681" name="Oval 17"/>
          <p:cNvSpPr>
            <a:spLocks noChangeArrowheads="1"/>
          </p:cNvSpPr>
          <p:nvPr/>
        </p:nvSpPr>
        <p:spPr bwMode="auto">
          <a:xfrm>
            <a:off x="4895850" y="4851400"/>
            <a:ext cx="1270000" cy="508000"/>
          </a:xfrm>
          <a:prstGeom prst="ellipse">
            <a:avLst/>
          </a:prstGeom>
          <a:solidFill>
            <a:schemeClr val="hlink">
              <a:alpha val="50000"/>
            </a:schemeClr>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01</a:t>
            </a:r>
          </a:p>
        </p:txBody>
      </p:sp>
      <p:sp>
        <p:nvSpPr>
          <p:cNvPr id="1009682" name="Oval 18"/>
          <p:cNvSpPr>
            <a:spLocks noChangeArrowheads="1"/>
          </p:cNvSpPr>
          <p:nvPr/>
        </p:nvSpPr>
        <p:spPr bwMode="auto">
          <a:xfrm>
            <a:off x="6902450" y="4851400"/>
            <a:ext cx="1270000" cy="5080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ea typeface="SimSun" panose="02010600030101010101" pitchFamily="2" charset="-122"/>
              </a:rPr>
              <a:t>00</a:t>
            </a:r>
          </a:p>
        </p:txBody>
      </p:sp>
      <p:sp>
        <p:nvSpPr>
          <p:cNvPr id="1009683" name="Arc 19"/>
          <p:cNvSpPr>
            <a:spLocks/>
          </p:cNvSpPr>
          <p:nvPr/>
        </p:nvSpPr>
        <p:spPr bwMode="auto">
          <a:xfrm>
            <a:off x="5230812" y="3203575"/>
            <a:ext cx="762000" cy="554038"/>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lnTo>
                  <a:pt x="21600" y="21600"/>
                </a:lnTo>
                <a:close/>
              </a:path>
            </a:pathLst>
          </a:custGeom>
          <a:noFill/>
          <a:ln w="28575">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4" name="Arc 20"/>
          <p:cNvSpPr>
            <a:spLocks/>
          </p:cNvSpPr>
          <p:nvPr/>
        </p:nvSpPr>
        <p:spPr bwMode="auto">
          <a:xfrm flipH="1" flipV="1">
            <a:off x="7245350" y="5321300"/>
            <a:ext cx="762000" cy="554038"/>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199" y="25028"/>
                  <a:pt x="42383" y="28407"/>
                  <a:pt x="40819" y="31458"/>
                </a:cubicBezTo>
                <a:lnTo>
                  <a:pt x="21600" y="2160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5" name="Line 21"/>
          <p:cNvSpPr>
            <a:spLocks noChangeShapeType="1"/>
          </p:cNvSpPr>
          <p:nvPr/>
        </p:nvSpPr>
        <p:spPr bwMode="auto">
          <a:xfrm flipH="1">
            <a:off x="6178550" y="5168900"/>
            <a:ext cx="762000"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6" name="Rectangle 22"/>
          <p:cNvSpPr>
            <a:spLocks noChangeArrowheads="1"/>
          </p:cNvSpPr>
          <p:nvPr/>
        </p:nvSpPr>
        <p:spPr bwMode="auto">
          <a:xfrm>
            <a:off x="6372225" y="5132389"/>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87" name="Rectangle 23"/>
          <p:cNvSpPr>
            <a:spLocks noChangeArrowheads="1"/>
          </p:cNvSpPr>
          <p:nvPr/>
        </p:nvSpPr>
        <p:spPr bwMode="auto">
          <a:xfrm>
            <a:off x="6280150" y="46609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88" name="Line 24"/>
          <p:cNvSpPr>
            <a:spLocks noChangeShapeType="1"/>
          </p:cNvSpPr>
          <p:nvPr/>
        </p:nvSpPr>
        <p:spPr bwMode="auto">
          <a:xfrm>
            <a:off x="6178550" y="5016500"/>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89" name="Line 25"/>
          <p:cNvSpPr>
            <a:spLocks noChangeShapeType="1"/>
          </p:cNvSpPr>
          <p:nvPr/>
        </p:nvSpPr>
        <p:spPr bwMode="auto">
          <a:xfrm flipH="1">
            <a:off x="6129337" y="4049713"/>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0" name="Rectangle 26"/>
          <p:cNvSpPr>
            <a:spLocks noChangeArrowheads="1"/>
          </p:cNvSpPr>
          <p:nvPr/>
        </p:nvSpPr>
        <p:spPr bwMode="auto">
          <a:xfrm>
            <a:off x="6323012" y="4013201"/>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accent2"/>
                </a:solidFill>
                <a:latin typeface="Arial" panose="020B0604020202020204" pitchFamily="34" charset="0"/>
              </a:rPr>
              <a:t>T</a:t>
            </a:r>
          </a:p>
        </p:txBody>
      </p:sp>
      <p:sp>
        <p:nvSpPr>
          <p:cNvPr id="1009691" name="Rectangle 27"/>
          <p:cNvSpPr>
            <a:spLocks noChangeArrowheads="1"/>
          </p:cNvSpPr>
          <p:nvPr/>
        </p:nvSpPr>
        <p:spPr bwMode="auto">
          <a:xfrm>
            <a:off x="6230937" y="3541714"/>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
        <p:nvSpPr>
          <p:cNvPr id="1009692" name="Line 28"/>
          <p:cNvSpPr>
            <a:spLocks noChangeShapeType="1"/>
          </p:cNvSpPr>
          <p:nvPr/>
        </p:nvSpPr>
        <p:spPr bwMode="auto">
          <a:xfrm>
            <a:off x="6129337" y="3897313"/>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3" name="Line 29"/>
          <p:cNvSpPr>
            <a:spLocks noChangeShapeType="1"/>
          </p:cNvSpPr>
          <p:nvPr/>
        </p:nvSpPr>
        <p:spPr bwMode="auto">
          <a:xfrm flipH="1" flipV="1">
            <a:off x="5568950" y="4254500"/>
            <a:ext cx="0" cy="533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4" name="Line 30"/>
          <p:cNvSpPr>
            <a:spLocks noChangeShapeType="1"/>
          </p:cNvSpPr>
          <p:nvPr/>
        </p:nvSpPr>
        <p:spPr bwMode="auto">
          <a:xfrm rot="10800000">
            <a:off x="7550150" y="4254500"/>
            <a:ext cx="0" cy="60960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09695" name="Rectangle 31"/>
          <p:cNvSpPr>
            <a:spLocks noChangeArrowheads="1"/>
          </p:cNvSpPr>
          <p:nvPr/>
        </p:nvSpPr>
        <p:spPr bwMode="auto">
          <a:xfrm>
            <a:off x="7562850" y="4330701"/>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en-US" sz="2000">
                <a:solidFill>
                  <a:schemeClr val="hlink"/>
                </a:solidFill>
                <a:latin typeface="Arial" panose="020B0604020202020204" pitchFamily="34" charset="0"/>
              </a:rPr>
              <a:t>NT</a:t>
            </a:r>
          </a:p>
        </p:txBody>
      </p:sp>
    </p:spTree>
    <p:extLst>
      <p:ext uri="{BB962C8B-B14F-4D97-AF65-F5344CB8AC3E}">
        <p14:creationId xmlns:p14="http://schemas.microsoft.com/office/powerpoint/2010/main" val="26350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altLang="ko-KR">
                <a:ea typeface="Gulim" pitchFamily="34" charset="-127"/>
              </a:rPr>
              <a:t>n-bit Saturating Counter</a:t>
            </a:r>
            <a:endParaRPr lang="en-US" altLang="zh-CN">
              <a:ea typeface="Gulim" pitchFamily="34" charset="-127"/>
            </a:endParaRPr>
          </a:p>
        </p:txBody>
      </p:sp>
      <p:sp>
        <p:nvSpPr>
          <p:cNvPr id="1011715" name="Rectangle 3"/>
          <p:cNvSpPr>
            <a:spLocks noGrp="1" noChangeArrowheads="1"/>
          </p:cNvSpPr>
          <p:nvPr>
            <p:ph type="body" idx="1"/>
          </p:nvPr>
        </p:nvSpPr>
        <p:spPr>
          <a:xfrm>
            <a:off x="1979612" y="1600200"/>
            <a:ext cx="8382000" cy="4724400"/>
          </a:xfrm>
        </p:spPr>
        <p:txBody>
          <a:bodyPr/>
          <a:lstStyle/>
          <a:p>
            <a:r>
              <a:rPr lang="en-US" altLang="ko-KR">
                <a:ea typeface="Gulim" pitchFamily="34" charset="-127"/>
              </a:rPr>
              <a:t>Values: 0 ~ 2</a:t>
            </a:r>
            <a:r>
              <a:rPr lang="en-US" altLang="ko-KR" baseline="30000">
                <a:ea typeface="Gulim" pitchFamily="34" charset="-127"/>
              </a:rPr>
              <a:t>n</a:t>
            </a:r>
            <a:r>
              <a:rPr lang="en-US" altLang="ko-KR">
                <a:ea typeface="Gulim" pitchFamily="34" charset="-127"/>
              </a:rPr>
              <a:t>-1</a:t>
            </a:r>
          </a:p>
          <a:p>
            <a:r>
              <a:rPr lang="en-US" altLang="ko-KR">
                <a:ea typeface="Gulim" pitchFamily="34" charset="-127"/>
              </a:rPr>
              <a:t>When the counter is </a:t>
            </a:r>
            <a:r>
              <a:rPr lang="en-US" altLang="ko-KR">
                <a:solidFill>
                  <a:schemeClr val="hlink"/>
                </a:solidFill>
                <a:ea typeface="Gulim" pitchFamily="34" charset="-127"/>
              </a:rPr>
              <a:t>greater than</a:t>
            </a:r>
            <a:r>
              <a:rPr lang="en-US" altLang="ko-KR">
                <a:ea typeface="Gulim" pitchFamily="34" charset="-127"/>
              </a:rPr>
              <a:t> or equal to one-half of its maximum value, the branch is predicted as </a:t>
            </a:r>
            <a:r>
              <a:rPr lang="en-US" altLang="ko-KR">
                <a:solidFill>
                  <a:schemeClr val="hlink"/>
                </a:solidFill>
                <a:ea typeface="Gulim" pitchFamily="34" charset="-127"/>
              </a:rPr>
              <a:t>taken</a:t>
            </a:r>
            <a:r>
              <a:rPr lang="en-US" altLang="ko-KR">
                <a:ea typeface="Gulim" pitchFamily="34" charset="-127"/>
              </a:rPr>
              <a:t>. Otherwise, not taken.</a:t>
            </a:r>
          </a:p>
          <a:p>
            <a:r>
              <a:rPr lang="en-US" altLang="ko-KR">
                <a:ea typeface="Gulim" pitchFamily="34" charset="-127"/>
              </a:rPr>
              <a:t>Studies have shown that the 2-bit predictors do almost as well, and thus most systems rely on 2-bit branch predictors.</a:t>
            </a:r>
            <a:endParaRPr lang="en-US" altLang="zh-CN">
              <a:ea typeface="SimSun" panose="02010600030101010101" pitchFamily="2" charset="-122"/>
            </a:endParaRPr>
          </a:p>
        </p:txBody>
      </p:sp>
    </p:spTree>
    <p:extLst>
      <p:ext uri="{BB962C8B-B14F-4D97-AF65-F5344CB8AC3E}">
        <p14:creationId xmlns:p14="http://schemas.microsoft.com/office/powerpoint/2010/main" val="31548968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lstStyle/>
          <a:p>
            <a:r>
              <a:rPr lang="en-US" altLang="zh-CN" sz="2100">
                <a:ea typeface="SimSun" panose="02010600030101010101" pitchFamily="2" charset="-122"/>
              </a:rPr>
              <a:t>Control Hazards - Solutions</a:t>
            </a:r>
          </a:p>
        </p:txBody>
      </p:sp>
      <p:sp>
        <p:nvSpPr>
          <p:cNvPr id="1017859" name="Rectangle 3"/>
          <p:cNvSpPr>
            <a:spLocks noGrp="1" noChangeArrowheads="1"/>
          </p:cNvSpPr>
          <p:nvPr>
            <p:ph type="body" idx="1"/>
          </p:nvPr>
        </p:nvSpPr>
        <p:spPr>
          <a:xfrm>
            <a:off x="2436812" y="1828800"/>
            <a:ext cx="7162800" cy="1454150"/>
          </a:xfrm>
        </p:spPr>
        <p:txBody>
          <a:bodyPr>
            <a:normAutofit fontScale="85000" lnSpcReduction="10000"/>
          </a:bodyPr>
          <a:lstStyle/>
          <a:p>
            <a:r>
              <a:rPr lang="en-US" altLang="zh-CN">
                <a:ea typeface="SimSun" panose="02010600030101010101" pitchFamily="2" charset="-122"/>
              </a:rPr>
              <a:t>Delayed branches – code rearranged by compiler to place independent instruction after every branch (in delay slot).</a:t>
            </a:r>
          </a:p>
        </p:txBody>
      </p:sp>
      <p:sp>
        <p:nvSpPr>
          <p:cNvPr id="1017860" name="Text Box 4"/>
          <p:cNvSpPr txBox="1">
            <a:spLocks noChangeArrowheads="1"/>
          </p:cNvSpPr>
          <p:nvPr/>
        </p:nvSpPr>
        <p:spPr bwMode="auto">
          <a:xfrm>
            <a:off x="3122612" y="3429000"/>
            <a:ext cx="2076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a:latin typeface="Arial" panose="020B0604020202020204" pitchFamily="34" charset="0"/>
                <a:ea typeface="SimSun" panose="02010600030101010101" pitchFamily="2" charset="-122"/>
              </a:rPr>
              <a:t>add  $R4,$R5,$R6</a:t>
            </a:r>
          </a:p>
          <a:p>
            <a:pPr algn="l" eaLnBrk="1" hangingPunct="1"/>
            <a:r>
              <a:rPr lang="en-US" altLang="zh-CN">
                <a:latin typeface="Arial" panose="020B0604020202020204" pitchFamily="34" charset="0"/>
                <a:ea typeface="SimSun" panose="02010600030101010101" pitchFamily="2" charset="-122"/>
              </a:rPr>
              <a:t>beq  $R1,$R2,20</a:t>
            </a:r>
          </a:p>
          <a:p>
            <a:pPr algn="l" eaLnBrk="1" hangingPunct="1"/>
            <a:r>
              <a:rPr lang="en-US" altLang="zh-CN">
                <a:latin typeface="Arial" panose="020B0604020202020204" pitchFamily="34" charset="0"/>
                <a:ea typeface="SimSun" panose="02010600030101010101" pitchFamily="2" charset="-122"/>
              </a:rPr>
              <a:t>lw $R3,400($R0)</a:t>
            </a:r>
          </a:p>
        </p:txBody>
      </p:sp>
      <p:sp>
        <p:nvSpPr>
          <p:cNvPr id="1017861" name="AutoShape 5"/>
          <p:cNvSpPr>
            <a:spLocks noChangeArrowheads="1"/>
          </p:cNvSpPr>
          <p:nvPr/>
        </p:nvSpPr>
        <p:spPr bwMode="auto">
          <a:xfrm>
            <a:off x="5484812" y="3581400"/>
            <a:ext cx="609600" cy="457200"/>
          </a:xfrm>
          <a:prstGeom prst="rightArrow">
            <a:avLst>
              <a:gd name="adj1" fmla="val 50000"/>
              <a:gd name="adj2" fmla="val 3333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17862" name="Text Box 6"/>
          <p:cNvSpPr txBox="1">
            <a:spLocks noChangeArrowheads="1"/>
          </p:cNvSpPr>
          <p:nvPr/>
        </p:nvSpPr>
        <p:spPr bwMode="auto">
          <a:xfrm>
            <a:off x="6323012" y="3429000"/>
            <a:ext cx="2076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zh-CN">
                <a:latin typeface="Arial" panose="020B0604020202020204" pitchFamily="34" charset="0"/>
                <a:ea typeface="SimSun" panose="02010600030101010101" pitchFamily="2" charset="-122"/>
              </a:rPr>
              <a:t>beq  $R1,$R2,20</a:t>
            </a:r>
          </a:p>
          <a:p>
            <a:pPr algn="l" eaLnBrk="1" hangingPunct="1"/>
            <a:r>
              <a:rPr lang="en-US" altLang="zh-CN">
                <a:latin typeface="Arial" panose="020B0604020202020204" pitchFamily="34" charset="0"/>
                <a:ea typeface="SimSun" panose="02010600030101010101" pitchFamily="2" charset="-122"/>
              </a:rPr>
              <a:t>add  $R4,$R5,$R6</a:t>
            </a:r>
          </a:p>
          <a:p>
            <a:pPr algn="l" eaLnBrk="1" hangingPunct="1"/>
            <a:r>
              <a:rPr lang="en-US" altLang="zh-CN">
                <a:latin typeface="Arial" panose="020B0604020202020204" pitchFamily="34" charset="0"/>
                <a:ea typeface="SimSun" panose="02010600030101010101" pitchFamily="2" charset="-122"/>
              </a:rPr>
              <a:t>lw $R3,400($R0)</a:t>
            </a:r>
          </a:p>
        </p:txBody>
      </p:sp>
    </p:spTree>
    <p:extLst>
      <p:ext uri="{BB962C8B-B14F-4D97-AF65-F5344CB8AC3E}">
        <p14:creationId xmlns:p14="http://schemas.microsoft.com/office/powerpoint/2010/main" val="42219769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title"/>
          </p:nvPr>
        </p:nvSpPr>
        <p:spPr/>
        <p:txBody>
          <a:bodyPr/>
          <a:lstStyle/>
          <a:p>
            <a:r>
              <a:rPr lang="en-US" altLang="zh-CN">
                <a:ea typeface="SimSun" panose="02010600030101010101" pitchFamily="2" charset="-122"/>
              </a:rPr>
              <a:t>Summary - Control Hazard Solutions</a:t>
            </a:r>
          </a:p>
        </p:txBody>
      </p:sp>
      <p:sp>
        <p:nvSpPr>
          <p:cNvPr id="1021955" name="Rectangle 3"/>
          <p:cNvSpPr>
            <a:spLocks noGrp="1" noChangeArrowheads="1"/>
          </p:cNvSpPr>
          <p:nvPr>
            <p:ph type="body" idx="1"/>
          </p:nvPr>
        </p:nvSpPr>
        <p:spPr>
          <a:xfrm>
            <a:off x="2513012" y="1143000"/>
            <a:ext cx="7162800" cy="4800600"/>
          </a:xfrm>
        </p:spPr>
        <p:txBody>
          <a:bodyPr>
            <a:normAutofit fontScale="77500" lnSpcReduction="20000"/>
          </a:bodyPr>
          <a:lstStyle/>
          <a:p>
            <a:pPr>
              <a:buClr>
                <a:schemeClr val="tx1"/>
              </a:buClr>
            </a:pPr>
            <a:r>
              <a:rPr lang="en-US" altLang="zh-CN">
                <a:solidFill>
                  <a:srgbClr val="CC0000"/>
                </a:solidFill>
                <a:ea typeface="SimSun" panose="02010600030101010101" pitchFamily="2" charset="-122"/>
              </a:rPr>
              <a:t>Stall</a:t>
            </a:r>
            <a:r>
              <a:rPr lang="en-US" altLang="zh-CN">
                <a:ea typeface="SimSun" panose="02010600030101010101" pitchFamily="2" charset="-122"/>
              </a:rPr>
              <a:t> - stop fetching instr. until result is available</a:t>
            </a:r>
          </a:p>
          <a:p>
            <a:pPr lvl="1">
              <a:buClr>
                <a:schemeClr val="tx1"/>
              </a:buClr>
            </a:pPr>
            <a:r>
              <a:rPr lang="en-US" altLang="zh-CN">
                <a:ea typeface="SimSun" panose="02010600030101010101" pitchFamily="2" charset="-122"/>
              </a:rPr>
              <a:t>Significant performance penalty</a:t>
            </a:r>
          </a:p>
          <a:p>
            <a:pPr lvl="1">
              <a:buClr>
                <a:schemeClr val="tx1"/>
              </a:buClr>
            </a:pPr>
            <a:r>
              <a:rPr lang="en-US" altLang="zh-CN">
                <a:ea typeface="SimSun" panose="02010600030101010101" pitchFamily="2" charset="-122"/>
              </a:rPr>
              <a:t>Hardware required to stall</a:t>
            </a:r>
          </a:p>
          <a:p>
            <a:pPr>
              <a:buClr>
                <a:schemeClr val="tx1"/>
              </a:buClr>
            </a:pPr>
            <a:r>
              <a:rPr lang="en-US" altLang="zh-CN">
                <a:solidFill>
                  <a:srgbClr val="CC0000"/>
                </a:solidFill>
                <a:ea typeface="SimSun" panose="02010600030101010101" pitchFamily="2" charset="-122"/>
              </a:rPr>
              <a:t>Predict</a:t>
            </a:r>
            <a:r>
              <a:rPr lang="en-US" altLang="zh-CN">
                <a:ea typeface="SimSun" panose="02010600030101010101" pitchFamily="2" charset="-122"/>
              </a:rPr>
              <a:t> - assume an outcome and continue fetching (undo if prediction is wrong) </a:t>
            </a:r>
          </a:p>
          <a:p>
            <a:pPr lvl="1">
              <a:buClr>
                <a:schemeClr val="tx1"/>
              </a:buClr>
            </a:pPr>
            <a:r>
              <a:rPr lang="en-US" altLang="zh-CN">
                <a:ea typeface="SimSun" panose="02010600030101010101" pitchFamily="2" charset="-122"/>
              </a:rPr>
              <a:t>Performance penalty only when guess wrong</a:t>
            </a:r>
          </a:p>
          <a:p>
            <a:pPr lvl="1">
              <a:buClr>
                <a:schemeClr val="tx1"/>
              </a:buClr>
            </a:pPr>
            <a:r>
              <a:rPr lang="en-US" altLang="zh-CN">
                <a:ea typeface="SimSun" panose="02010600030101010101" pitchFamily="2" charset="-122"/>
              </a:rPr>
              <a:t>Hardware required to "squash" instructions</a:t>
            </a:r>
          </a:p>
          <a:p>
            <a:pPr>
              <a:buClr>
                <a:schemeClr val="tx1"/>
              </a:buClr>
            </a:pPr>
            <a:r>
              <a:rPr lang="en-US" altLang="zh-CN">
                <a:solidFill>
                  <a:srgbClr val="CC0000"/>
                </a:solidFill>
                <a:ea typeface="SimSun" panose="02010600030101010101" pitchFamily="2" charset="-122"/>
              </a:rPr>
              <a:t>Delayed branch</a:t>
            </a:r>
            <a:r>
              <a:rPr lang="en-US" altLang="zh-CN">
                <a:ea typeface="SimSun" panose="02010600030101010101" pitchFamily="2" charset="-122"/>
              </a:rPr>
              <a:t> - specify in architecture that following instruction is always executed</a:t>
            </a:r>
          </a:p>
          <a:p>
            <a:pPr lvl="1">
              <a:buClr>
                <a:schemeClr val="tx1"/>
              </a:buClr>
            </a:pPr>
            <a:r>
              <a:rPr lang="en-US" altLang="zh-CN">
                <a:ea typeface="SimSun" panose="02010600030101010101" pitchFamily="2" charset="-122"/>
              </a:rPr>
              <a:t>Compiler re-orders instructions into </a:t>
            </a:r>
            <a:r>
              <a:rPr lang="en-US" altLang="zh-CN" u="sng">
                <a:ea typeface="SimSun" panose="02010600030101010101" pitchFamily="2" charset="-122"/>
              </a:rPr>
              <a:t>delay slot</a:t>
            </a:r>
            <a:endParaRPr lang="en-US" altLang="zh-CN">
              <a:ea typeface="SimSun" panose="02010600030101010101" pitchFamily="2" charset="-122"/>
            </a:endParaRPr>
          </a:p>
          <a:p>
            <a:pPr lvl="1">
              <a:buClr>
                <a:schemeClr val="tx1"/>
              </a:buClr>
            </a:pPr>
            <a:r>
              <a:rPr lang="en-US" altLang="zh-CN">
                <a:ea typeface="SimSun" panose="02010600030101010101" pitchFamily="2" charset="-122"/>
              </a:rPr>
              <a:t>Insert "NOP" (no-op) operations when can't use (~50%) </a:t>
            </a:r>
          </a:p>
          <a:p>
            <a:pPr lvl="1">
              <a:buClr>
                <a:schemeClr val="tx1"/>
              </a:buClr>
            </a:pPr>
            <a:r>
              <a:rPr lang="en-US" altLang="zh-CN">
                <a:ea typeface="SimSun" panose="02010600030101010101" pitchFamily="2" charset="-122"/>
              </a:rPr>
              <a:t>This is how original MIPS worked</a:t>
            </a:r>
          </a:p>
        </p:txBody>
      </p:sp>
    </p:spTree>
    <p:extLst>
      <p:ext uri="{BB962C8B-B14F-4D97-AF65-F5344CB8AC3E}">
        <p14:creationId xmlns:p14="http://schemas.microsoft.com/office/powerpoint/2010/main" val="25761807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52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p:txBody>
          <a:bodyPr/>
          <a:lstStyle/>
          <a:p>
            <a:pPr marL="0" indent="0" fontAlgn="base">
              <a:buNone/>
            </a:pPr>
            <a:r>
              <a:rPr lang="en-US" b="1" u="sng" dirty="0"/>
              <a:t>Part-01: Pipeline Cycle Time-</a:t>
            </a:r>
            <a:endParaRPr lang="en-US" b="1" dirty="0"/>
          </a:p>
          <a:p>
            <a:pPr marL="0" indent="0" fontAlgn="base">
              <a:buNone/>
            </a:pPr>
            <a:endParaRPr lang="en-US" dirty="0"/>
          </a:p>
          <a:p>
            <a:pPr fontAlgn="base"/>
            <a:r>
              <a:rPr lang="en-US" dirty="0"/>
              <a:t>Cycle time</a:t>
            </a:r>
          </a:p>
          <a:p>
            <a:pPr fontAlgn="base"/>
            <a:r>
              <a:rPr lang="en-US" dirty="0"/>
              <a:t>= Maximum delay due to any stage + Delay due to its register</a:t>
            </a:r>
          </a:p>
          <a:p>
            <a:pPr fontAlgn="base"/>
            <a:r>
              <a:rPr lang="en-US" dirty="0"/>
              <a:t>= Max { 60, 50, 90, 80 } + 10 </a:t>
            </a:r>
            <a:r>
              <a:rPr lang="en-US" dirty="0" smtClean="0"/>
              <a:t>ns</a:t>
            </a:r>
          </a:p>
          <a:p>
            <a:pPr fontAlgn="base"/>
            <a:r>
              <a:rPr lang="en-US" dirty="0" smtClean="0"/>
              <a:t>90+10 = 100 ns</a:t>
            </a:r>
            <a:endParaRPr lang="en-US" dirty="0"/>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13</a:t>
            </a:fld>
            <a:endParaRPr lang="en-US"/>
          </a:p>
        </p:txBody>
      </p:sp>
    </p:spTree>
    <p:extLst>
      <p:ext uri="{BB962C8B-B14F-4D97-AF65-F5344CB8AC3E}">
        <p14:creationId xmlns:p14="http://schemas.microsoft.com/office/powerpoint/2010/main" val="423323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p:txBody>
          <a:bodyPr/>
          <a:lstStyle/>
          <a:p>
            <a:pPr marL="0" indent="0" fontAlgn="base">
              <a:buNone/>
            </a:pPr>
            <a:r>
              <a:rPr lang="en-US" b="1" u="sng" dirty="0"/>
              <a:t>Part-02: Non-Pipeline Execution Time-</a:t>
            </a:r>
            <a:endParaRPr lang="en-US" b="1" dirty="0"/>
          </a:p>
          <a:p>
            <a:pPr fontAlgn="base"/>
            <a:endParaRPr lang="en-US" dirty="0"/>
          </a:p>
          <a:p>
            <a:pPr fontAlgn="base"/>
            <a:r>
              <a:rPr lang="en-US" dirty="0"/>
              <a:t>Non-pipeline execution time for one instruction</a:t>
            </a:r>
          </a:p>
          <a:p>
            <a:pPr fontAlgn="base"/>
            <a:r>
              <a:rPr lang="en-US" dirty="0"/>
              <a:t>= 60 ns + 50 ns + 90 ns + 80 ns</a:t>
            </a:r>
          </a:p>
          <a:p>
            <a:pPr fontAlgn="base"/>
            <a:r>
              <a:rPr lang="en-US" dirty="0"/>
              <a:t>= 280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14</a:t>
            </a:fld>
            <a:endParaRPr lang="en-US"/>
          </a:p>
        </p:txBody>
      </p:sp>
    </p:spTree>
    <p:extLst>
      <p:ext uri="{BB962C8B-B14F-4D97-AF65-F5344CB8AC3E}">
        <p14:creationId xmlns:p14="http://schemas.microsoft.com/office/powerpoint/2010/main" val="4183270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lstStyle/>
          <a:p>
            <a:pPr marL="0" indent="0" fontAlgn="base">
              <a:buNone/>
            </a:pPr>
            <a:r>
              <a:rPr lang="en-US" b="1" u="sng" dirty="0"/>
              <a:t>Part-03: Speed Up Ratio-</a:t>
            </a:r>
            <a:endParaRPr lang="en-US" b="1" dirty="0"/>
          </a:p>
          <a:p>
            <a:pPr marL="0" indent="0" fontAlgn="base">
              <a:buNone/>
            </a:pPr>
            <a:endParaRPr lang="en-US" dirty="0"/>
          </a:p>
          <a:p>
            <a:pPr fontAlgn="base"/>
            <a:r>
              <a:rPr lang="en-US" dirty="0"/>
              <a:t>Speed up</a:t>
            </a:r>
          </a:p>
          <a:p>
            <a:pPr fontAlgn="base"/>
            <a:r>
              <a:rPr lang="en-US" dirty="0"/>
              <a:t>= Non-pipeline execution time / Pipeline execution time</a:t>
            </a:r>
          </a:p>
          <a:p>
            <a:pPr fontAlgn="base"/>
            <a:r>
              <a:rPr lang="en-US" dirty="0"/>
              <a:t>= 280 ns / Cycle time</a:t>
            </a:r>
          </a:p>
          <a:p>
            <a:pPr fontAlgn="base"/>
            <a:r>
              <a:rPr lang="en-US" dirty="0"/>
              <a:t>= 280 ns / 100 ns</a:t>
            </a:r>
          </a:p>
          <a:p>
            <a:pPr fontAlgn="base"/>
            <a:r>
              <a:rPr lang="en-US" dirty="0"/>
              <a:t>= 2.8</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302746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fontScale="92500" lnSpcReduction="20000"/>
          </a:bodyPr>
          <a:lstStyle/>
          <a:p>
            <a:pPr marL="0" indent="0" fontAlgn="base">
              <a:buNone/>
            </a:pPr>
            <a:r>
              <a:rPr lang="en-US" b="1" u="sng" dirty="0" smtClean="0"/>
              <a:t>Part-04</a:t>
            </a:r>
            <a:r>
              <a:rPr lang="en-US" b="1" u="sng" dirty="0"/>
              <a:t>: Pipeline Time For 1000 Tasks-</a:t>
            </a:r>
            <a:endParaRPr lang="en-US" b="1" dirty="0"/>
          </a:p>
          <a:p>
            <a:pPr marL="0" indent="0" fontAlgn="base">
              <a:buNone/>
            </a:pPr>
            <a:endParaRPr lang="en-US" dirty="0"/>
          </a:p>
          <a:p>
            <a:pPr fontAlgn="base"/>
            <a:r>
              <a:rPr lang="en-US" dirty="0"/>
              <a:t>Pipeline time for 1000 tasks</a:t>
            </a:r>
          </a:p>
          <a:p>
            <a:pPr fontAlgn="base"/>
            <a:r>
              <a:rPr lang="en-US" dirty="0"/>
              <a:t>= Time taken for 1st task + Time taken for remaining 999 tasks</a:t>
            </a:r>
          </a:p>
          <a:p>
            <a:pPr fontAlgn="base"/>
            <a:r>
              <a:rPr lang="en-US" dirty="0"/>
              <a:t>= 1 x 4 clock cycles + 999 x 1 clock cycle</a:t>
            </a:r>
          </a:p>
          <a:p>
            <a:pPr fontAlgn="base"/>
            <a:r>
              <a:rPr lang="en-US" dirty="0"/>
              <a:t>= 4 x cycle time + 999 x cycle time</a:t>
            </a:r>
          </a:p>
          <a:p>
            <a:pPr fontAlgn="base"/>
            <a:r>
              <a:rPr lang="en-US" dirty="0"/>
              <a:t>= 4 x 100 ns + 999 x 100 ns</a:t>
            </a:r>
          </a:p>
          <a:p>
            <a:pPr fontAlgn="base"/>
            <a:r>
              <a:rPr lang="en-US" dirty="0"/>
              <a:t>= 400 ns + 99900 ns</a:t>
            </a:r>
          </a:p>
          <a:p>
            <a:pPr fontAlgn="base"/>
            <a:r>
              <a:rPr lang="en-US" dirty="0"/>
              <a:t>= 100300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1037810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a:bodyPr>
          <a:lstStyle/>
          <a:p>
            <a:pPr marL="0" indent="0" fontAlgn="base">
              <a:buNone/>
            </a:pPr>
            <a:r>
              <a:rPr lang="en-US" b="1" u="sng" dirty="0"/>
              <a:t>Part-05: Sequential Time For 1000 Tasks-</a:t>
            </a:r>
            <a:endParaRPr lang="en-US" b="1" dirty="0"/>
          </a:p>
          <a:p>
            <a:pPr fontAlgn="base"/>
            <a:endParaRPr lang="en-US" dirty="0"/>
          </a:p>
          <a:p>
            <a:pPr fontAlgn="base"/>
            <a:r>
              <a:rPr lang="en-US" dirty="0"/>
              <a:t>Non-pipeline time for 1000 tasks</a:t>
            </a:r>
          </a:p>
          <a:p>
            <a:pPr fontAlgn="base"/>
            <a:r>
              <a:rPr lang="en-US" dirty="0"/>
              <a:t>= 1000 x Time taken for one task</a:t>
            </a:r>
          </a:p>
          <a:p>
            <a:pPr fontAlgn="base"/>
            <a:r>
              <a:rPr lang="en-US" dirty="0"/>
              <a:t>= 1000 x 280 ns</a:t>
            </a:r>
          </a:p>
          <a:p>
            <a:pPr fontAlgn="base"/>
            <a:r>
              <a:rPr lang="en-US" dirty="0"/>
              <a:t>= 280000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spTree>
    <p:extLst>
      <p:ext uri="{BB962C8B-B14F-4D97-AF65-F5344CB8AC3E}">
        <p14:creationId xmlns:p14="http://schemas.microsoft.com/office/powerpoint/2010/main" val="201404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Answer</a:t>
            </a:r>
            <a:endParaRPr lang="en-IE" dirty="0"/>
          </a:p>
        </p:txBody>
      </p:sp>
      <p:sp>
        <p:nvSpPr>
          <p:cNvPr id="3" name="Content Placeholder 2"/>
          <p:cNvSpPr>
            <a:spLocks noGrp="1"/>
          </p:cNvSpPr>
          <p:nvPr>
            <p:ph idx="1"/>
          </p:nvPr>
        </p:nvSpPr>
        <p:spPr>
          <a:xfrm>
            <a:off x="600926" y="1426874"/>
            <a:ext cx="10969943" cy="4525963"/>
          </a:xfrm>
        </p:spPr>
        <p:txBody>
          <a:bodyPr>
            <a:normAutofit/>
          </a:bodyPr>
          <a:lstStyle/>
          <a:p>
            <a:pPr marL="0" indent="0" fontAlgn="base">
              <a:buNone/>
            </a:pPr>
            <a:r>
              <a:rPr lang="en-US" b="1" u="sng" dirty="0"/>
              <a:t>Part-06: Throughput-</a:t>
            </a:r>
            <a:endParaRPr lang="en-US" b="1" dirty="0"/>
          </a:p>
          <a:p>
            <a:pPr marL="0" indent="0" fontAlgn="base">
              <a:buNone/>
            </a:pPr>
            <a:r>
              <a:rPr lang="en-US" dirty="0"/>
              <a:t> </a:t>
            </a:r>
          </a:p>
          <a:p>
            <a:pPr fontAlgn="base"/>
            <a:r>
              <a:rPr lang="en-US" dirty="0"/>
              <a:t>Throughput for pipelined execution</a:t>
            </a:r>
          </a:p>
          <a:p>
            <a:pPr fontAlgn="base"/>
            <a:r>
              <a:rPr lang="en-US" dirty="0"/>
              <a:t>= Number of instructions executed per unit time</a:t>
            </a:r>
          </a:p>
          <a:p>
            <a:pPr fontAlgn="base"/>
            <a:r>
              <a:rPr lang="en-US" dirty="0"/>
              <a:t>= 1000 tasks / 100300 ns</a:t>
            </a:r>
          </a:p>
          <a:p>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spTree>
    <p:extLst>
      <p:ext uri="{BB962C8B-B14F-4D97-AF65-F5344CB8AC3E}">
        <p14:creationId xmlns:p14="http://schemas.microsoft.com/office/powerpoint/2010/main" val="17641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More problems</a:t>
            </a:r>
            <a:endParaRPr lang="en-IE" dirty="0"/>
          </a:p>
        </p:txBody>
      </p:sp>
      <p:sp>
        <p:nvSpPr>
          <p:cNvPr id="3" name="Content Placeholder 2"/>
          <p:cNvSpPr>
            <a:spLocks noGrp="1"/>
          </p:cNvSpPr>
          <p:nvPr>
            <p:ph idx="1"/>
          </p:nvPr>
        </p:nvSpPr>
        <p:spPr/>
        <p:txBody>
          <a:bodyPr/>
          <a:lstStyle/>
          <a:p>
            <a:r>
              <a:rPr lang="en-IE" dirty="0">
                <a:hlinkClick r:id="rId2"/>
              </a:rPr>
              <a:t>https://www.gatevidyalay.com/pipelining-practice-problems</a:t>
            </a:r>
            <a:r>
              <a:rPr lang="en-IE" dirty="0" smtClean="0">
                <a:hlinkClick r:id="rId2"/>
              </a:rPr>
              <a:t>/</a:t>
            </a:r>
            <a:r>
              <a:rPr lang="en-IE" dirty="0" smtClean="0"/>
              <a:t> </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Tree>
    <p:extLst>
      <p:ext uri="{BB962C8B-B14F-4D97-AF65-F5344CB8AC3E}">
        <p14:creationId xmlns:p14="http://schemas.microsoft.com/office/powerpoint/2010/main" val="39582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Overview</a:t>
            </a:r>
          </a:p>
        </p:txBody>
      </p:sp>
      <p:sp>
        <p:nvSpPr>
          <p:cNvPr id="5123" name="Rectangle 3"/>
          <p:cNvSpPr>
            <a:spLocks noGrp="1" noChangeArrowheads="1"/>
          </p:cNvSpPr>
          <p:nvPr>
            <p:ph type="body" idx="1"/>
          </p:nvPr>
        </p:nvSpPr>
        <p:spPr/>
        <p:txBody>
          <a:bodyPr/>
          <a:lstStyle/>
          <a:p>
            <a:pPr eaLnBrk="1" hangingPunct="1"/>
            <a:r>
              <a:rPr lang="en-US" altLang="zh-CN" smtClean="0">
                <a:ea typeface="SimSun" panose="02010600030101010101" pitchFamily="2" charset="-122"/>
              </a:rPr>
              <a:t>Pipelining is widely used in modern processors.</a:t>
            </a:r>
          </a:p>
          <a:p>
            <a:pPr eaLnBrk="1" hangingPunct="1"/>
            <a:r>
              <a:rPr lang="en-US" altLang="zh-CN" smtClean="0">
                <a:ea typeface="SimSun" panose="02010600030101010101" pitchFamily="2" charset="-122"/>
              </a:rPr>
              <a:t>Pipelining improves system performance in terms of throughput.</a:t>
            </a:r>
          </a:p>
          <a:p>
            <a:pPr eaLnBrk="1" hangingPunct="1"/>
            <a:r>
              <a:rPr lang="en-US" altLang="zh-CN" smtClean="0">
                <a:ea typeface="SimSun" panose="02010600030101010101" pitchFamily="2" charset="-122"/>
              </a:rPr>
              <a:t>Pipelined organization requires sophisticated compilation techniques.</a:t>
            </a:r>
          </a:p>
        </p:txBody>
      </p:sp>
    </p:spTree>
    <p:extLst>
      <p:ext uri="{BB962C8B-B14F-4D97-AF65-F5344CB8AC3E}">
        <p14:creationId xmlns:p14="http://schemas.microsoft.com/office/powerpoint/2010/main" val="293947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34818" name="Rectangle 2"/>
          <p:cNvSpPr>
            <a:spLocks noGrp="1" noChangeArrowheads="1"/>
          </p:cNvSpPr>
          <p:nvPr>
            <p:ph type="title"/>
          </p:nvPr>
        </p:nvSpPr>
        <p:spPr/>
        <p:txBody>
          <a:bodyPr/>
          <a:lstStyle/>
          <a:p>
            <a:r>
              <a:rPr lang="en-US" altLang="en-US"/>
              <a:t>Characteristics Of Pipelining</a:t>
            </a:r>
          </a:p>
        </p:txBody>
      </p:sp>
      <p:sp>
        <p:nvSpPr>
          <p:cNvPr id="34819" name="Rectangle 3"/>
          <p:cNvSpPr>
            <a:spLocks noGrp="1" noChangeArrowheads="1"/>
          </p:cNvSpPr>
          <p:nvPr>
            <p:ph type="body" idx="1"/>
          </p:nvPr>
        </p:nvSpPr>
        <p:spPr/>
        <p:txBody>
          <a:bodyPr/>
          <a:lstStyle/>
          <a:p>
            <a:pPr>
              <a:lnSpc>
                <a:spcPct val="90000"/>
              </a:lnSpc>
            </a:pPr>
            <a:r>
              <a:rPr lang="en-US" altLang="en-US" dirty="0"/>
              <a:t>The previous expression is ideal. We will see later that there are many ways in which a pipeline cannot function in a perfectly balanced fashion.</a:t>
            </a:r>
          </a:p>
          <a:p>
            <a:pPr>
              <a:lnSpc>
                <a:spcPct val="90000"/>
              </a:lnSpc>
            </a:pPr>
            <a:r>
              <a:rPr lang="en-US" altLang="en-US" dirty="0"/>
              <a:t>In terms of a CPU, the implementation of pipelining has the effect of reducing the average instruction time, therefore reducing the average CPI.</a:t>
            </a:r>
          </a:p>
          <a:p>
            <a:pPr>
              <a:lnSpc>
                <a:spcPct val="90000"/>
              </a:lnSpc>
            </a:pPr>
            <a:r>
              <a:rPr lang="en-US" altLang="en-US" dirty="0"/>
              <a:t> EX: If each instruction in a microprocessor takes 5 clock cycles (</a:t>
            </a:r>
            <a:r>
              <a:rPr lang="en-US" altLang="en-US" dirty="0" err="1"/>
              <a:t>unpipelined</a:t>
            </a:r>
            <a:r>
              <a:rPr lang="en-US" altLang="en-US" dirty="0"/>
              <a:t>) and we have a 4 stage pipeline, the ideal average CPI with the pipeline will be 1.25 .  </a:t>
            </a:r>
          </a:p>
        </p:txBody>
      </p:sp>
    </p:spTree>
    <p:extLst>
      <p:ext uri="{BB962C8B-B14F-4D97-AF65-F5344CB8AC3E}">
        <p14:creationId xmlns:p14="http://schemas.microsoft.com/office/powerpoint/2010/main" val="3383768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z="3200"/>
              <a:t>RISC Instruction Set Implementation</a:t>
            </a:r>
          </a:p>
        </p:txBody>
      </p:sp>
      <p:sp>
        <p:nvSpPr>
          <p:cNvPr id="38915" name="Rectangle 3"/>
          <p:cNvSpPr>
            <a:spLocks noGrp="1" noChangeArrowheads="1"/>
          </p:cNvSpPr>
          <p:nvPr>
            <p:ph type="body" idx="1"/>
          </p:nvPr>
        </p:nvSpPr>
        <p:spPr>
          <a:xfrm>
            <a:off x="303212" y="1752600"/>
            <a:ext cx="11734800" cy="4495800"/>
          </a:xfrm>
        </p:spPr>
        <p:txBody>
          <a:bodyPr>
            <a:normAutofit/>
          </a:bodyPr>
          <a:lstStyle/>
          <a:p>
            <a:r>
              <a:rPr lang="en-US" altLang="en-US" sz="2200" dirty="0"/>
              <a:t>We first need to look at how instructions in the MIPS64 instruction set are implemented without pipelining. We’ll assume that any instruction of the subset of MIPS64 can be executed in at most 5 clock cycles.</a:t>
            </a:r>
          </a:p>
          <a:p>
            <a:r>
              <a:rPr lang="en-US" altLang="en-US" sz="2200" dirty="0"/>
              <a:t>The five clock cycles will be broken up into the following steps:</a:t>
            </a:r>
          </a:p>
          <a:p>
            <a:pPr lvl="2"/>
            <a:r>
              <a:rPr lang="en-US" altLang="en-US" sz="2000" i="1" dirty="0"/>
              <a:t>Instruction Fetch Cycle</a:t>
            </a:r>
          </a:p>
          <a:p>
            <a:pPr lvl="2"/>
            <a:r>
              <a:rPr lang="en-US" altLang="en-US" sz="2000" i="1" dirty="0"/>
              <a:t>Instruction Decode/Register Fetch Cycle</a:t>
            </a:r>
          </a:p>
          <a:p>
            <a:pPr lvl="2"/>
            <a:r>
              <a:rPr lang="en-US" altLang="en-US" sz="2000" i="1" dirty="0"/>
              <a:t>Execution Cycle</a:t>
            </a:r>
          </a:p>
          <a:p>
            <a:pPr lvl="2"/>
            <a:r>
              <a:rPr lang="en-US" altLang="en-US" sz="2000" i="1" dirty="0"/>
              <a:t>Memory Access Cycle</a:t>
            </a:r>
          </a:p>
          <a:p>
            <a:pPr lvl="2"/>
            <a:r>
              <a:rPr lang="en-US" altLang="en-US" sz="2000" i="1" dirty="0"/>
              <a:t>Write-Back Cycle</a:t>
            </a:r>
          </a:p>
        </p:txBody>
      </p:sp>
    </p:spTree>
    <p:extLst>
      <p:ext uri="{BB962C8B-B14F-4D97-AF65-F5344CB8AC3E}">
        <p14:creationId xmlns:p14="http://schemas.microsoft.com/office/powerpoint/2010/main" val="402913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ltLang="en-US"/>
              <a:t>ENGR9861 Winter 2007 RV</a:t>
            </a:r>
          </a:p>
        </p:txBody>
      </p:sp>
      <p:sp>
        <p:nvSpPr>
          <p:cNvPr id="46082" name="Rectangle 2"/>
          <p:cNvSpPr>
            <a:spLocks noGrp="1" noChangeArrowheads="1"/>
          </p:cNvSpPr>
          <p:nvPr>
            <p:ph type="title"/>
          </p:nvPr>
        </p:nvSpPr>
        <p:spPr/>
        <p:txBody>
          <a:bodyPr/>
          <a:lstStyle/>
          <a:p>
            <a:r>
              <a:rPr lang="en-US" altLang="en-US"/>
              <a:t>Looking At The Big Picture</a:t>
            </a:r>
          </a:p>
        </p:txBody>
      </p:sp>
      <p:sp>
        <p:nvSpPr>
          <p:cNvPr id="46083" name="Rectangle 3"/>
          <p:cNvSpPr>
            <a:spLocks noGrp="1" noChangeArrowheads="1"/>
          </p:cNvSpPr>
          <p:nvPr>
            <p:ph type="body" idx="1"/>
          </p:nvPr>
        </p:nvSpPr>
        <p:spPr/>
        <p:txBody>
          <a:bodyPr/>
          <a:lstStyle/>
          <a:p>
            <a:pPr>
              <a:lnSpc>
                <a:spcPct val="90000"/>
              </a:lnSpc>
            </a:pPr>
            <a:r>
              <a:rPr lang="en-US" altLang="en-US" dirty="0"/>
              <a:t>Overall the most time that an non-pipelined instruction can take is 5 clock cycles. Below is a summary:</a:t>
            </a:r>
          </a:p>
          <a:p>
            <a:pPr lvl="2">
              <a:lnSpc>
                <a:spcPct val="90000"/>
              </a:lnSpc>
            </a:pPr>
            <a:r>
              <a:rPr lang="en-US" altLang="en-US" dirty="0"/>
              <a:t>Branch - 2 clock cycles</a:t>
            </a:r>
          </a:p>
          <a:p>
            <a:pPr lvl="2">
              <a:lnSpc>
                <a:spcPct val="90000"/>
              </a:lnSpc>
            </a:pPr>
            <a:r>
              <a:rPr lang="en-US" altLang="en-US" dirty="0"/>
              <a:t>Store - 4 clock cycles</a:t>
            </a:r>
          </a:p>
          <a:p>
            <a:pPr lvl="2">
              <a:lnSpc>
                <a:spcPct val="90000"/>
              </a:lnSpc>
            </a:pPr>
            <a:r>
              <a:rPr lang="en-US" altLang="en-US" dirty="0"/>
              <a:t>Other - 5 clock cycles</a:t>
            </a:r>
          </a:p>
          <a:p>
            <a:pPr>
              <a:lnSpc>
                <a:spcPct val="90000"/>
              </a:lnSpc>
            </a:pPr>
            <a:r>
              <a:rPr lang="en-US" altLang="en-US" dirty="0"/>
              <a:t>EX: Assuming branch instructions account for 12% of all instructions and stores account for 10%, what is the average CPI of a non-pipelined CPU?</a:t>
            </a:r>
          </a:p>
          <a:p>
            <a:pPr>
              <a:lnSpc>
                <a:spcPct val="90000"/>
              </a:lnSpc>
              <a:buFontTx/>
              <a:buNone/>
            </a:pPr>
            <a:r>
              <a:rPr lang="en-US" altLang="en-US" dirty="0"/>
              <a:t> </a:t>
            </a:r>
          </a:p>
        </p:txBody>
      </p:sp>
      <p:sp>
        <p:nvSpPr>
          <p:cNvPr id="46084" name="Text Box 4"/>
          <p:cNvSpPr txBox="1">
            <a:spLocks noChangeArrowheads="1"/>
          </p:cNvSpPr>
          <p:nvPr/>
        </p:nvSpPr>
        <p:spPr bwMode="auto">
          <a:xfrm>
            <a:off x="3427412" y="5638800"/>
            <a:ext cx="419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chemeClr val="folHlink"/>
                </a:solidFill>
                <a:latin typeface="Times New Roman" panose="02020603050405020304" pitchFamily="18" charset="0"/>
              </a:rPr>
              <a:t>ANS: 0.12*2+0.10*4+0.78*5</a:t>
            </a:r>
          </a:p>
        </p:txBody>
      </p:sp>
      <p:sp>
        <p:nvSpPr>
          <p:cNvPr id="46085" name="Text Box 5"/>
          <p:cNvSpPr txBox="1">
            <a:spLocks noChangeArrowheads="1"/>
          </p:cNvSpPr>
          <p:nvPr/>
        </p:nvSpPr>
        <p:spPr bwMode="auto">
          <a:xfrm>
            <a:off x="7161213" y="5638800"/>
            <a:ext cx="776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latin typeface="Times New Roman" panose="02020603050405020304" pitchFamily="18" charset="0"/>
              </a:rPr>
              <a:t>= 4.54</a:t>
            </a:r>
          </a:p>
        </p:txBody>
      </p:sp>
    </p:spTree>
    <p:extLst>
      <p:ext uri="{BB962C8B-B14F-4D97-AF65-F5344CB8AC3E}">
        <p14:creationId xmlns:p14="http://schemas.microsoft.com/office/powerpoint/2010/main" val="170328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ENGR9861 Winter 2007 RV</a:t>
            </a:r>
          </a:p>
        </p:txBody>
      </p:sp>
      <p:sp>
        <p:nvSpPr>
          <p:cNvPr id="47106" name="Rectangle 2"/>
          <p:cNvSpPr>
            <a:spLocks noGrp="1" noChangeArrowheads="1"/>
          </p:cNvSpPr>
          <p:nvPr>
            <p:ph type="title"/>
          </p:nvPr>
        </p:nvSpPr>
        <p:spPr/>
        <p:txBody>
          <a:bodyPr>
            <a:normAutofit/>
          </a:bodyPr>
          <a:lstStyle/>
          <a:p>
            <a:r>
              <a:rPr lang="en-US" altLang="en-US" sz="4000" dirty="0"/>
              <a:t>The Classical RISC 5 Stage Pipeline</a:t>
            </a:r>
          </a:p>
        </p:txBody>
      </p:sp>
      <p:sp>
        <p:nvSpPr>
          <p:cNvPr id="47107" name="Rectangle 3"/>
          <p:cNvSpPr>
            <a:spLocks noGrp="1" noChangeArrowheads="1"/>
          </p:cNvSpPr>
          <p:nvPr>
            <p:ph type="body" idx="1"/>
          </p:nvPr>
        </p:nvSpPr>
        <p:spPr/>
        <p:txBody>
          <a:bodyPr>
            <a:normAutofit/>
          </a:bodyPr>
          <a:lstStyle/>
          <a:p>
            <a:r>
              <a:rPr lang="en-US" altLang="en-US" dirty="0"/>
              <a:t>In an ideal case to implement a pipeline we just need to start a new instruction at each clock cycle.</a:t>
            </a:r>
          </a:p>
          <a:p>
            <a:r>
              <a:rPr lang="en-US" altLang="en-US" dirty="0"/>
              <a:t>Unfortunately there are many problems with trying to implement </a:t>
            </a:r>
            <a:r>
              <a:rPr lang="en-US" altLang="en-US" dirty="0" smtClean="0"/>
              <a:t>this</a:t>
            </a:r>
          </a:p>
          <a:p>
            <a:pPr lvl="1"/>
            <a:r>
              <a:rPr lang="en-US" altLang="en-US" dirty="0" smtClean="0"/>
              <a:t>Obviously </a:t>
            </a:r>
            <a:r>
              <a:rPr lang="en-US" altLang="en-US" dirty="0"/>
              <a:t>we cannot have the ALU performing an ADD operation and a MULTIPLY at the </a:t>
            </a:r>
            <a:r>
              <a:rPr lang="en-US" altLang="en-US"/>
              <a:t>same </a:t>
            </a:r>
            <a:r>
              <a:rPr lang="en-US" altLang="en-US" smtClean="0"/>
              <a:t>time</a:t>
            </a:r>
          </a:p>
          <a:p>
            <a:pPr lvl="1"/>
            <a:r>
              <a:rPr lang="en-US" altLang="en-US" smtClean="0"/>
              <a:t>But </a:t>
            </a:r>
            <a:r>
              <a:rPr lang="en-US" altLang="en-US" dirty="0"/>
              <a:t>if we look at each stage of instruction execution as being independent, we can see how instructions can be “overlapped”.</a:t>
            </a:r>
          </a:p>
        </p:txBody>
      </p:sp>
    </p:spTree>
    <p:extLst>
      <p:ext uri="{BB962C8B-B14F-4D97-AF65-F5344CB8AC3E}">
        <p14:creationId xmlns:p14="http://schemas.microsoft.com/office/powerpoint/2010/main" val="3074008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laceholder 5"/>
          <p:cNvSpPr>
            <a:spLocks noGrp="1"/>
          </p:cNvSpPr>
          <p:nvPr>
            <p:ph type="sldNum" sz="quarter" idx="12"/>
          </p:nvPr>
        </p:nvSpPr>
        <p:spPr/>
        <p:txBody>
          <a:bodyPr/>
          <a:lstStyle/>
          <a:p>
            <a:fld id="{0AAE5E74-EF79-418A-A2E1-F1CF8CF2454B}" type="slidenum">
              <a:rPr lang="en-US" altLang="en-US"/>
              <a:pPr/>
              <a:t>24</a:t>
            </a:fld>
            <a:endParaRPr lang="en-US" altLang="en-US"/>
          </a:p>
        </p:txBody>
      </p:sp>
      <p:sp>
        <p:nvSpPr>
          <p:cNvPr id="6146" name="Rectangle 2"/>
          <p:cNvSpPr>
            <a:spLocks noGrp="1" noChangeArrowheads="1"/>
          </p:cNvSpPr>
          <p:nvPr>
            <p:ph type="title"/>
          </p:nvPr>
        </p:nvSpPr>
        <p:spPr/>
        <p:txBody>
          <a:bodyPr/>
          <a:lstStyle/>
          <a:p>
            <a:pPr defTabSz="806867"/>
            <a:r>
              <a:rPr lang="en-US" altLang="en-US"/>
              <a:t>Instruction execution review</a:t>
            </a:r>
          </a:p>
        </p:txBody>
      </p:sp>
      <p:sp>
        <p:nvSpPr>
          <p:cNvPr id="6147" name="Rectangle 3"/>
          <p:cNvSpPr>
            <a:spLocks noGrp="1" noChangeArrowheads="1"/>
          </p:cNvSpPr>
          <p:nvPr>
            <p:ph type="body" idx="1"/>
          </p:nvPr>
        </p:nvSpPr>
        <p:spPr>
          <a:xfrm>
            <a:off x="609441" y="1600201"/>
            <a:ext cx="11504771" cy="4525963"/>
          </a:xfrm>
        </p:spPr>
        <p:txBody>
          <a:bodyPr>
            <a:normAutofit/>
          </a:bodyPr>
          <a:lstStyle/>
          <a:p>
            <a:pPr marL="302575" indent="-302575" defTabSz="806867"/>
            <a:r>
              <a:rPr lang="en-US" altLang="en-US" dirty="0"/>
              <a:t>Executing a MIPS instruction can take up to five steps.</a:t>
            </a:r>
          </a:p>
          <a:p>
            <a:pPr marL="302575" indent="-302575" defTabSz="806867"/>
            <a:endParaRPr lang="en-US" altLang="en-US" dirty="0"/>
          </a:p>
          <a:p>
            <a:pPr marL="302575" indent="-302575" defTabSz="806867"/>
            <a:endParaRPr lang="en-US" altLang="en-US" dirty="0" smtClean="0"/>
          </a:p>
          <a:p>
            <a:pPr marL="302575" indent="-302575" defTabSz="806867"/>
            <a:endParaRPr lang="en-US" altLang="en-US" dirty="0"/>
          </a:p>
          <a:p>
            <a:pPr marL="302575" indent="-302575" defTabSz="806867"/>
            <a:endParaRPr lang="en-US" altLang="en-US" dirty="0"/>
          </a:p>
          <a:p>
            <a:pPr marL="302575" indent="-302575" defTabSz="806867"/>
            <a:r>
              <a:rPr lang="en-US" altLang="en-US" dirty="0" smtClean="0"/>
              <a:t>However</a:t>
            </a:r>
            <a:r>
              <a:rPr lang="en-US" altLang="en-US" dirty="0"/>
              <a:t>, as we saw, not all instructions need all five steps.</a:t>
            </a:r>
          </a:p>
        </p:txBody>
      </p:sp>
      <p:graphicFrame>
        <p:nvGraphicFramePr>
          <p:cNvPr id="6237" name="Group 93"/>
          <p:cNvGraphicFramePr>
            <a:graphicFrameLocks noGrp="1"/>
          </p:cNvGraphicFramePr>
          <p:nvPr>
            <p:extLst>
              <p:ext uri="{D42A27DB-BD31-4B8C-83A1-F6EECF244321}">
                <p14:modId xmlns:p14="http://schemas.microsoft.com/office/powerpoint/2010/main" val="210317888"/>
              </p:ext>
            </p:extLst>
          </p:nvPr>
        </p:nvGraphicFramePr>
        <p:xfrm>
          <a:off x="2506288" y="2377370"/>
          <a:ext cx="7463117" cy="1947132"/>
        </p:xfrm>
        <a:graphic>
          <a:graphicData uri="http://schemas.openxmlformats.org/drawingml/2006/table">
            <a:tbl>
              <a:tblPr/>
              <a:tblGrid>
                <a:gridCol w="1882588">
                  <a:extLst>
                    <a:ext uri="{9D8B030D-6E8A-4147-A177-3AD203B41FA5}">
                      <a16:colId xmlns:a16="http://schemas.microsoft.com/office/drawing/2014/main" val="4164808401"/>
                    </a:ext>
                  </a:extLst>
                </a:gridCol>
                <a:gridCol w="739588">
                  <a:extLst>
                    <a:ext uri="{9D8B030D-6E8A-4147-A177-3AD203B41FA5}">
                      <a16:colId xmlns:a16="http://schemas.microsoft.com/office/drawing/2014/main" val="3533047581"/>
                    </a:ext>
                  </a:extLst>
                </a:gridCol>
                <a:gridCol w="4840941">
                  <a:extLst>
                    <a:ext uri="{9D8B030D-6E8A-4147-A177-3AD203B41FA5}">
                      <a16:colId xmlns:a16="http://schemas.microsoft.com/office/drawing/2014/main" val="2782698193"/>
                    </a:ext>
                  </a:extLst>
                </a:gridCol>
              </a:tblGrid>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Step</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Name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Description</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684076928"/>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Instruction Fetch</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an instruction from 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848004"/>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Instruction Decode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source registers and generate control signals.</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2458326"/>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Execute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Compute an R-type result or a branch outcome.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2572075"/>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Read or write the data memory.</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5153997"/>
                  </a:ext>
                </a:extLst>
              </a:tr>
              <a:tr h="32272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Writeback</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Store a result in the destination register.</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5168827"/>
                  </a:ext>
                </a:extLst>
              </a:tr>
            </a:tbl>
          </a:graphicData>
        </a:graphic>
      </p:graphicFrame>
      <p:graphicFrame>
        <p:nvGraphicFramePr>
          <p:cNvPr id="6370" name="Group 226"/>
          <p:cNvGraphicFramePr>
            <a:graphicFrameLocks noGrp="1"/>
          </p:cNvGraphicFramePr>
          <p:nvPr>
            <p:extLst>
              <p:ext uri="{D42A27DB-BD31-4B8C-83A1-F6EECF244321}">
                <p14:modId xmlns:p14="http://schemas.microsoft.com/office/powerpoint/2010/main" val="57941301"/>
              </p:ext>
            </p:extLst>
          </p:nvPr>
        </p:nvGraphicFramePr>
        <p:xfrm>
          <a:off x="3045012" y="5101671"/>
          <a:ext cx="5469869" cy="1679089"/>
        </p:xfrm>
        <a:graphic>
          <a:graphicData uri="http://schemas.openxmlformats.org/drawingml/2006/table">
            <a:tbl>
              <a:tblPr/>
              <a:tblGrid>
                <a:gridCol w="1291496">
                  <a:extLst>
                    <a:ext uri="{9D8B030D-6E8A-4147-A177-3AD203B41FA5}">
                      <a16:colId xmlns:a16="http://schemas.microsoft.com/office/drawing/2014/main" val="2153232814"/>
                    </a:ext>
                  </a:extLst>
                </a:gridCol>
                <a:gridCol w="683734">
                  <a:extLst>
                    <a:ext uri="{9D8B030D-6E8A-4147-A177-3AD203B41FA5}">
                      <a16:colId xmlns:a16="http://schemas.microsoft.com/office/drawing/2014/main" val="2159284639"/>
                    </a:ext>
                  </a:extLst>
                </a:gridCol>
                <a:gridCol w="911645">
                  <a:extLst>
                    <a:ext uri="{9D8B030D-6E8A-4147-A177-3AD203B41FA5}">
                      <a16:colId xmlns:a16="http://schemas.microsoft.com/office/drawing/2014/main" val="2948553469"/>
                    </a:ext>
                  </a:extLst>
                </a:gridCol>
                <a:gridCol w="911645">
                  <a:extLst>
                    <a:ext uri="{9D8B030D-6E8A-4147-A177-3AD203B41FA5}">
                      <a16:colId xmlns:a16="http://schemas.microsoft.com/office/drawing/2014/main" val="1446281005"/>
                    </a:ext>
                  </a:extLst>
                </a:gridCol>
                <a:gridCol w="911645">
                  <a:extLst>
                    <a:ext uri="{9D8B030D-6E8A-4147-A177-3AD203B41FA5}">
                      <a16:colId xmlns:a16="http://schemas.microsoft.com/office/drawing/2014/main" val="1446928525"/>
                    </a:ext>
                  </a:extLst>
                </a:gridCol>
                <a:gridCol w="759704">
                  <a:extLst>
                    <a:ext uri="{9D8B030D-6E8A-4147-A177-3AD203B41FA5}">
                      <a16:colId xmlns:a16="http://schemas.microsoft.com/office/drawing/2014/main" val="950760787"/>
                    </a:ext>
                  </a:extLst>
                </a:gridCol>
              </a:tblGrid>
              <a:tr h="381001">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Instruction</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gridSpan="5">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Steps required</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AEAEA"/>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2088771331"/>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beq</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4627429"/>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R-type</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8236757"/>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sw</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8969750"/>
                  </a:ext>
                </a:extLst>
              </a:tr>
              <a:tr h="309279">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lw</a:t>
                      </a:r>
                    </a:p>
                  </a:txBody>
                  <a:tcPr marL="80682" marR="80682" marT="40341" marB="4034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40341" marB="40341" horzOverflow="overflow">
                    <a:lnL w="19050" cap="flat" cmpd="sng" algn="ctr">
                      <a:solidFill>
                        <a:schemeClr val="tx1"/>
                      </a:solidFill>
                      <a:prstDash val="solid"/>
                      <a:round/>
                      <a:headEnd type="none" w="med" len="med"/>
                      <a:tailEnd type="none" w="med" len="med"/>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40341" marB="40341" horzOverflow="overflow">
                    <a:lnL cap="flat">
                      <a:noFill/>
                    </a:lnL>
                    <a:lnR cap="flat">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chemeClr val="tx1"/>
                          </a:solidFill>
                          <a:effectLst/>
                          <a:latin typeface="Trebuchet MS" panose="020B0603020202020204" pitchFamily="34" charset="0"/>
                        </a:rPr>
                        <a:t>WB</a:t>
                      </a:r>
                    </a:p>
                  </a:txBody>
                  <a:tcPr marL="80682" marR="80682" marT="40341" marB="40341" horzOverflow="overflow">
                    <a:lnL cap="flat">
                      <a:noFill/>
                    </a:lnL>
                    <a:lnR w="190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6854896"/>
                  </a:ext>
                </a:extLst>
              </a:tr>
            </a:tbl>
          </a:graphicData>
        </a:graphic>
      </p:graphicFrame>
    </p:spTree>
    <p:extLst>
      <p:ext uri="{BB962C8B-B14F-4D97-AF65-F5344CB8AC3E}">
        <p14:creationId xmlns:p14="http://schemas.microsoft.com/office/powerpoint/2010/main" val="3376142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laceholder 5"/>
          <p:cNvSpPr>
            <a:spLocks noGrp="1"/>
          </p:cNvSpPr>
          <p:nvPr>
            <p:ph type="sldNum" sz="quarter" idx="12"/>
          </p:nvPr>
        </p:nvSpPr>
        <p:spPr/>
        <p:txBody>
          <a:bodyPr/>
          <a:lstStyle/>
          <a:p>
            <a:fld id="{40844F56-6057-40F0-8F41-0EAB0EDE76B1}" type="slidenum">
              <a:rPr lang="en-US" altLang="en-US"/>
              <a:pPr/>
              <a:t>25</a:t>
            </a:fld>
            <a:endParaRPr lang="en-US" altLang="en-US"/>
          </a:p>
        </p:txBody>
      </p:sp>
      <p:sp>
        <p:nvSpPr>
          <p:cNvPr id="11266" name="Rectangle 2"/>
          <p:cNvSpPr>
            <a:spLocks noGrp="1" noChangeArrowheads="1"/>
          </p:cNvSpPr>
          <p:nvPr>
            <p:ph type="title"/>
          </p:nvPr>
        </p:nvSpPr>
        <p:spPr/>
        <p:txBody>
          <a:bodyPr/>
          <a:lstStyle/>
          <a:p>
            <a:pPr defTabSz="806867"/>
            <a:r>
              <a:rPr lang="en-US" altLang="en-US"/>
              <a:t>Example: Instruction Fetch (IF)</a:t>
            </a:r>
          </a:p>
        </p:txBody>
      </p:sp>
      <p:grpSp>
        <p:nvGrpSpPr>
          <p:cNvPr id="11358" name="Group 94"/>
          <p:cNvGrpSpPr>
            <a:grpSpLocks/>
          </p:cNvGrpSpPr>
          <p:nvPr/>
        </p:nvGrpSpPr>
        <p:grpSpPr bwMode="auto">
          <a:xfrm>
            <a:off x="2055812" y="3429645"/>
            <a:ext cx="8003802" cy="3048000"/>
            <a:chOff x="317" y="1795"/>
            <a:chExt cx="5714" cy="2176"/>
          </a:xfrm>
        </p:grpSpPr>
        <p:sp>
          <p:nvSpPr>
            <p:cNvPr id="11267" name="Text Box 3"/>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address</a:t>
              </a:r>
              <a:endParaRPr lang="en-US" altLang="en-US" sz="971">
                <a:latin typeface="Arial" panose="020B0604020202020204" pitchFamily="34" charset="0"/>
              </a:endParaRPr>
            </a:p>
          </p:txBody>
        </p:sp>
        <p:sp>
          <p:nvSpPr>
            <p:cNvPr id="11268" name="Text Box 4"/>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Instruction</a:t>
              </a:r>
            </a:p>
            <a:p>
              <a:pPr algn="ctr"/>
              <a:r>
                <a:rPr lang="en-US" altLang="en-US" sz="971" b="1">
                  <a:solidFill>
                    <a:srgbClr val="FF3300"/>
                  </a:solidFill>
                  <a:latin typeface="Arial" panose="020B0604020202020204" pitchFamily="34" charset="0"/>
                </a:rPr>
                <a:t>memory</a:t>
              </a:r>
            </a:p>
          </p:txBody>
        </p:sp>
        <p:sp>
          <p:nvSpPr>
            <p:cNvPr id="11269" name="Text Box 5"/>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Instruction</a:t>
              </a:r>
            </a:p>
            <a:p>
              <a:pPr algn="r"/>
              <a:r>
                <a:rPr lang="en-US" altLang="en-US" sz="971">
                  <a:solidFill>
                    <a:srgbClr val="FF3300"/>
                  </a:solidFill>
                  <a:latin typeface="Arial" panose="020B0604020202020204" pitchFamily="34" charset="0"/>
                </a:rPr>
                <a:t>[31-0]</a:t>
              </a:r>
            </a:p>
          </p:txBody>
        </p:sp>
        <p:sp>
          <p:nvSpPr>
            <p:cNvPr id="11270" name="Rectangle 6"/>
            <p:cNvSpPr>
              <a:spLocks noChangeArrowheads="1"/>
            </p:cNvSpPr>
            <p:nvPr/>
          </p:nvSpPr>
          <p:spPr bwMode="auto">
            <a:xfrm>
              <a:off x="317" y="2013"/>
              <a:ext cx="845" cy="816"/>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1" name="Line 7"/>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2" name="Line 8"/>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3" name="Line 9"/>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4" name="Line 10"/>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5" name="Line 11"/>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6" name="Line 12"/>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7" name="Line 13"/>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8" name="AutoShape 14"/>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79" name="Line 15"/>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0" name="Line 16"/>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1" name="Line 17"/>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2" name="Line 18"/>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3" name="Line 19"/>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84" name="Text Box 20"/>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1285" name="Text Box 21"/>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1286" name="Text Box 22"/>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1287" name="Text Box 23"/>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1288" name="Text Box 24"/>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1289" name="Rectangle 25"/>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0" name="Line 26"/>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1" name="Text Box 27"/>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1292" name="Line 28"/>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3" name="Text Box 29"/>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1294" name="Text Box 30"/>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1295" name="AutoShape 31"/>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6" name="Text Box 32"/>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1297" name="Line 33"/>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8" name="Line 34"/>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299" name="Line 35"/>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0" name="Line 36"/>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1" name="Line 37"/>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2" name="Line 38"/>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3" name="AutoShape 39"/>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4" name="Text Box 40"/>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1305" name="Oval 41"/>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6" name="Line 42"/>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7" name="Line 43"/>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8" name="Line 44"/>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09" name="Line 45"/>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0" name="Text Box 46"/>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1311" name="AutoShape 47"/>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2" name="Line 48"/>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13" name="Text Box 49"/>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1314" name="Line 50"/>
            <p:cNvSpPr>
              <a:spLocks noChangeShapeType="1"/>
            </p:cNvSpPr>
            <p:nvPr/>
          </p:nvSpPr>
          <p:spPr bwMode="auto">
            <a:xfrm>
              <a:off x="3749" y="2067"/>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5" name="Line 51"/>
            <p:cNvSpPr>
              <a:spLocks noChangeShapeType="1"/>
            </p:cNvSpPr>
            <p:nvPr/>
          </p:nvSpPr>
          <p:spPr bwMode="auto">
            <a:xfrm>
              <a:off x="3749"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6" name="Line 52"/>
            <p:cNvSpPr>
              <a:spLocks noChangeShapeType="1"/>
            </p:cNvSpPr>
            <p:nvPr/>
          </p:nvSpPr>
          <p:spPr bwMode="auto">
            <a:xfrm>
              <a:off x="3749" y="2394"/>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7" name="Line 53"/>
            <p:cNvSpPr>
              <a:spLocks noChangeShapeType="1"/>
            </p:cNvSpPr>
            <p:nvPr/>
          </p:nvSpPr>
          <p:spPr bwMode="auto">
            <a:xfrm flipV="1">
              <a:off x="3749" y="2502"/>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8" name="Line 54"/>
            <p:cNvSpPr>
              <a:spLocks noChangeShapeType="1"/>
            </p:cNvSpPr>
            <p:nvPr/>
          </p:nvSpPr>
          <p:spPr bwMode="auto">
            <a:xfrm>
              <a:off x="3749" y="2067"/>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19" name="Line 55"/>
            <p:cNvSpPr>
              <a:spLocks noChangeShapeType="1"/>
            </p:cNvSpPr>
            <p:nvPr/>
          </p:nvSpPr>
          <p:spPr bwMode="auto">
            <a:xfrm>
              <a:off x="4277"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20" name="Line 56"/>
            <p:cNvSpPr>
              <a:spLocks noChangeShapeType="1"/>
            </p:cNvSpPr>
            <p:nvPr/>
          </p:nvSpPr>
          <p:spPr bwMode="auto">
            <a:xfrm flipV="1">
              <a:off x="3749" y="2666"/>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1321" name="Text Box 57"/>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1322" name="Text Box 58"/>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1323" name="Text Box 59"/>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1324" name="Line 60"/>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5" name="Text Box 61"/>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1326" name="Line 62"/>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7" name="Line 63"/>
            <p:cNvSpPr>
              <a:spLocks noChangeShapeType="1"/>
            </p:cNvSpPr>
            <p:nvPr/>
          </p:nvSpPr>
          <p:spPr bwMode="auto">
            <a:xfrm>
              <a:off x="1267" y="2176"/>
              <a:ext cx="0" cy="1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8" name="Line 64"/>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29" name="Text Box 65"/>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1330" name="Line 66"/>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1" name="Text Box 67"/>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1332" name="AutoShape 68"/>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3" name="Text Box 69"/>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1334" name="Line 70"/>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5" name="AutoShape 71"/>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6" name="Line 72"/>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7" name="Text Box 73"/>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1338" name="AutoShape 74"/>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39" name="Text Box 75"/>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1340" name="AutoShape 76"/>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41" name="Line 77"/>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42" name="Text Box 78"/>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1343" name="Text Box 79"/>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1344" name="Text Box 80"/>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1345" name="Text Box 81"/>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1346" name="Text Box 82"/>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1347" name="Text Box 83"/>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1348" name="Text Box 84"/>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1349" name="Text Box 85"/>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1350" name="Rectangle 86"/>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1" name="Line 87"/>
            <p:cNvSpPr>
              <a:spLocks noChangeShapeType="1"/>
            </p:cNvSpPr>
            <p:nvPr/>
          </p:nvSpPr>
          <p:spPr bwMode="auto">
            <a:xfrm>
              <a:off x="2587" y="195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2" name="Text Box 88"/>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p>
          </p:txBody>
        </p:sp>
        <p:sp>
          <p:nvSpPr>
            <p:cNvPr id="11353" name="Line 89"/>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4" name="Line 90"/>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5" name="AutoShape 91"/>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1356" name="Line 92"/>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1357" name="Rectangle 93"/>
          <p:cNvSpPr>
            <a:spLocks noGrp="1" noChangeArrowheads="1"/>
          </p:cNvSpPr>
          <p:nvPr>
            <p:ph type="body" idx="1"/>
          </p:nvPr>
        </p:nvSpPr>
        <p:spPr>
          <a:xfrm>
            <a:off x="609441" y="1239325"/>
            <a:ext cx="10969943" cy="1833131"/>
          </a:xfrm>
        </p:spPr>
        <p:txBody>
          <a:bodyPr>
            <a:normAutofit fontScale="85000" lnSpcReduction="10000"/>
          </a:bodyPr>
          <a:lstStyle/>
          <a:p>
            <a:pPr marL="302575" indent="-302575" defTabSz="806867"/>
            <a:r>
              <a:rPr lang="en-US" altLang="en-US" dirty="0"/>
              <a:t>Let’s quickly review how </a:t>
            </a:r>
            <a:r>
              <a:rPr lang="en-US" altLang="en-US" dirty="0" err="1">
                <a:solidFill>
                  <a:srgbClr val="0000FF"/>
                </a:solidFill>
              </a:rPr>
              <a:t>lw</a:t>
            </a:r>
            <a:r>
              <a:rPr lang="en-US" altLang="en-US" dirty="0"/>
              <a:t> is executed in the single-cycle </a:t>
            </a:r>
            <a:r>
              <a:rPr lang="en-US" altLang="en-US" dirty="0" err="1"/>
              <a:t>datapath</a:t>
            </a:r>
            <a:r>
              <a:rPr lang="en-US" altLang="en-US" dirty="0"/>
              <a:t>.</a:t>
            </a:r>
          </a:p>
          <a:p>
            <a:pPr marL="302575" indent="-302575" defTabSz="806867"/>
            <a:r>
              <a:rPr lang="en-US" altLang="en-US" dirty="0"/>
              <a:t>We’ll ignore PC incrementing and branching for now.</a:t>
            </a:r>
          </a:p>
          <a:p>
            <a:pPr marL="302575" indent="-302575" defTabSz="806867"/>
            <a:r>
              <a:rPr lang="en-US" altLang="en-US" dirty="0"/>
              <a:t>In the Instruction Fetch (IF) step, we read the instruction memory.</a:t>
            </a:r>
          </a:p>
        </p:txBody>
      </p:sp>
      <mc:AlternateContent xmlns:mc="http://schemas.openxmlformats.org/markup-compatibility/2006" xmlns:p14="http://schemas.microsoft.com/office/powerpoint/2010/main">
        <mc:Choice Requires="p14">
          <p:contentPart p14:bwMode="auto" r:id="rId2">
            <p14:nvContentPartPr>
              <p14:cNvPr id="11360" name="Ink 96"/>
              <p14:cNvContentPartPr>
                <a14:cpLocks xmlns:a14="http://schemas.microsoft.com/office/drawing/2010/main" noRot="1" noChangeAspect="1" noEditPoints="1" noChangeArrowheads="1" noChangeShapeType="1"/>
              </p14:cNvContentPartPr>
              <p14:nvPr/>
            </p14:nvContentPartPr>
            <p14:xfrm>
              <a:off x="2453621" y="3237745"/>
              <a:ext cx="259136" cy="259136"/>
            </p14:xfrm>
          </p:contentPart>
        </mc:Choice>
        <mc:Fallback xmlns="">
          <p:pic>
            <p:nvPicPr>
              <p:cNvPr id="11360" name="Ink 96"/>
              <p:cNvPicPr>
                <a:picLocks noRot="1" noChangeAspect="1" noEditPoints="1" noChangeArrowheads="1" noChangeShapeType="1"/>
              </p:cNvPicPr>
              <p:nvPr/>
            </p:nvPicPr>
            <p:blipFill>
              <a:blip r:embed="rId3"/>
              <a:stretch>
                <a:fillRect/>
              </a:stretch>
            </p:blipFill>
            <p:spPr>
              <a:xfrm>
                <a:off x="2444250" y="3228387"/>
                <a:ext cx="277877" cy="27785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361" name="Ink 97"/>
              <p14:cNvContentPartPr>
                <a14:cpLocks xmlns:a14="http://schemas.microsoft.com/office/drawing/2010/main" noRot="1" noChangeAspect="1" noEditPoints="1" noChangeArrowheads="1" noChangeShapeType="1"/>
              </p14:cNvContentPartPr>
              <p14:nvPr/>
            </p14:nvContentPartPr>
            <p14:xfrm>
              <a:off x="1756054" y="3191520"/>
              <a:ext cx="141475" cy="3650316"/>
            </p14:xfrm>
          </p:contentPart>
        </mc:Choice>
        <mc:Fallback xmlns="">
          <p:pic>
            <p:nvPicPr>
              <p:cNvPr id="11361" name="Ink 97"/>
              <p:cNvPicPr>
                <a:picLocks noRot="1" noChangeAspect="1" noEditPoints="1" noChangeArrowheads="1" noChangeShapeType="1"/>
              </p:cNvPicPr>
              <p:nvPr/>
            </p:nvPicPr>
            <p:blipFill>
              <a:blip r:embed="rId5"/>
              <a:stretch>
                <a:fillRect/>
              </a:stretch>
            </p:blipFill>
            <p:spPr>
              <a:xfrm>
                <a:off x="1746694" y="3182160"/>
                <a:ext cx="160194" cy="36690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362" name="Ink 98"/>
              <p14:cNvContentPartPr>
                <a14:cpLocks xmlns:a14="http://schemas.microsoft.com/office/drawing/2010/main" noRot="1" noChangeAspect="1" noEditPoints="1" noChangeArrowheads="1" noChangeShapeType="1"/>
              </p14:cNvContentPartPr>
              <p14:nvPr/>
            </p14:nvContentPartPr>
            <p14:xfrm>
              <a:off x="3277253" y="3356807"/>
              <a:ext cx="100853" cy="3379975"/>
            </p14:xfrm>
          </p:contentPart>
        </mc:Choice>
        <mc:Fallback xmlns="">
          <p:pic>
            <p:nvPicPr>
              <p:cNvPr id="11362" name="Ink 98"/>
              <p:cNvPicPr>
                <a:picLocks noRot="1" noChangeAspect="1" noEditPoints="1" noChangeArrowheads="1" noChangeShapeType="1"/>
              </p:cNvPicPr>
              <p:nvPr/>
            </p:nvPicPr>
            <p:blipFill>
              <a:blip r:embed="rId7"/>
              <a:stretch>
                <a:fillRect/>
              </a:stretch>
            </p:blipFill>
            <p:spPr>
              <a:xfrm>
                <a:off x="3267921" y="3347447"/>
                <a:ext cx="119516" cy="3398695"/>
              </a:xfrm>
              <a:prstGeom prst="rect">
                <a:avLst/>
              </a:prstGeom>
            </p:spPr>
          </p:pic>
        </mc:Fallback>
      </mc:AlternateContent>
    </p:spTree>
    <p:extLst>
      <p:ext uri="{BB962C8B-B14F-4D97-AF65-F5344CB8AC3E}">
        <p14:creationId xmlns:p14="http://schemas.microsoft.com/office/powerpoint/2010/main" val="3327650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lide Number Placeholder 5"/>
          <p:cNvSpPr>
            <a:spLocks noGrp="1"/>
          </p:cNvSpPr>
          <p:nvPr>
            <p:ph type="sldNum" sz="quarter" idx="12"/>
          </p:nvPr>
        </p:nvSpPr>
        <p:spPr/>
        <p:txBody>
          <a:bodyPr/>
          <a:lstStyle/>
          <a:p>
            <a:fld id="{E7DAC296-6F8F-455A-AD63-6AD117E98EFD}" type="slidenum">
              <a:rPr lang="en-US" altLang="en-US"/>
              <a:pPr/>
              <a:t>26</a:t>
            </a:fld>
            <a:endParaRPr lang="en-US" altLang="en-US"/>
          </a:p>
        </p:txBody>
      </p:sp>
      <p:sp>
        <p:nvSpPr>
          <p:cNvPr id="12291" name="Rectangle 3"/>
          <p:cNvSpPr>
            <a:spLocks noGrp="1" noChangeArrowheads="1"/>
          </p:cNvSpPr>
          <p:nvPr>
            <p:ph type="title"/>
          </p:nvPr>
        </p:nvSpPr>
        <p:spPr/>
        <p:txBody>
          <a:bodyPr/>
          <a:lstStyle/>
          <a:p>
            <a:pPr defTabSz="806867"/>
            <a:r>
              <a:rPr lang="en-US" altLang="en-US"/>
              <a:t>Instruction Decode (ID)</a:t>
            </a:r>
          </a:p>
        </p:txBody>
      </p:sp>
      <p:grpSp>
        <p:nvGrpSpPr>
          <p:cNvPr id="12383" name="Group 95"/>
          <p:cNvGrpSpPr>
            <a:grpSpLocks/>
          </p:cNvGrpSpPr>
          <p:nvPr/>
        </p:nvGrpSpPr>
        <p:grpSpPr bwMode="auto">
          <a:xfrm>
            <a:off x="2132012" y="2849817"/>
            <a:ext cx="8003802" cy="3048000"/>
            <a:chOff x="317" y="1795"/>
            <a:chExt cx="5714" cy="2176"/>
          </a:xfrm>
        </p:grpSpPr>
        <p:sp>
          <p:nvSpPr>
            <p:cNvPr id="12290" name="Line 2"/>
            <p:cNvSpPr>
              <a:spLocks noChangeShapeType="1"/>
            </p:cNvSpPr>
            <p:nvPr/>
          </p:nvSpPr>
          <p:spPr bwMode="auto">
            <a:xfrm>
              <a:off x="1267" y="2448"/>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2" name="Text Box 4"/>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2293" name="Text Box 5"/>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2294" name="Text Box 6"/>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2295" name="Rectangle 7"/>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6" name="Line 8"/>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7" name="Line 9"/>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8" name="Line 10"/>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299" name="Line 11"/>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0" name="Line 12"/>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1" name="Line 13"/>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2" name="Line 14"/>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3" name="AutoShape 15"/>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4" name="Line 16"/>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5" name="Line 17"/>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6" name="Line 18"/>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7" name="Line 19"/>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8" name="Line 20"/>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09" name="Text Box 21"/>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2310" name="Text Box 22"/>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2311" name="Text Box 23"/>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2312" name="Text Box 24"/>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2313" name="Text Box 25"/>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2314" name="Rectangle 26"/>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5" name="Line 27"/>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6" name="Text Box 28"/>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2317" name="Line 29"/>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18" name="Text Box 30"/>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2319" name="Text Box 31"/>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2320" name="AutoShape 32"/>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1" name="Text Box 33"/>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2322" name="Line 34"/>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3" name="Line 35"/>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4" name="Line 36"/>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5" name="Line 37"/>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6" name="Line 38"/>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7" name="Line 39"/>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8" name="AutoShape 40"/>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29" name="Text Box 41"/>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2330" name="Oval 42"/>
            <p:cNvSpPr>
              <a:spLocks noChangeArrowheads="1"/>
            </p:cNvSpPr>
            <p:nvPr/>
          </p:nvSpPr>
          <p:spPr bwMode="auto">
            <a:xfrm>
              <a:off x="2736" y="3318"/>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1" name="Line 43"/>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2" name="Line 44"/>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3" name="Line 45"/>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4" name="Line 46"/>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5" name="Text Box 47"/>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2336" name="AutoShape 48"/>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7" name="Line 49"/>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38" name="Text Box 50"/>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2339" name="Line 51"/>
            <p:cNvSpPr>
              <a:spLocks noChangeShapeType="1"/>
            </p:cNvSpPr>
            <p:nvPr/>
          </p:nvSpPr>
          <p:spPr bwMode="auto">
            <a:xfrm>
              <a:off x="3749" y="2067"/>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0" name="Line 52"/>
            <p:cNvSpPr>
              <a:spLocks noChangeShapeType="1"/>
            </p:cNvSpPr>
            <p:nvPr/>
          </p:nvSpPr>
          <p:spPr bwMode="auto">
            <a:xfrm>
              <a:off x="3749"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1" name="Line 53"/>
            <p:cNvSpPr>
              <a:spLocks noChangeShapeType="1"/>
            </p:cNvSpPr>
            <p:nvPr/>
          </p:nvSpPr>
          <p:spPr bwMode="auto">
            <a:xfrm>
              <a:off x="3749" y="2394"/>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2" name="Line 54"/>
            <p:cNvSpPr>
              <a:spLocks noChangeShapeType="1"/>
            </p:cNvSpPr>
            <p:nvPr/>
          </p:nvSpPr>
          <p:spPr bwMode="auto">
            <a:xfrm flipV="1">
              <a:off x="3749" y="2502"/>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3" name="Line 55"/>
            <p:cNvSpPr>
              <a:spLocks noChangeShapeType="1"/>
            </p:cNvSpPr>
            <p:nvPr/>
          </p:nvSpPr>
          <p:spPr bwMode="auto">
            <a:xfrm>
              <a:off x="3749" y="2067"/>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4" name="Line 56"/>
            <p:cNvSpPr>
              <a:spLocks noChangeShapeType="1"/>
            </p:cNvSpPr>
            <p:nvPr/>
          </p:nvSpPr>
          <p:spPr bwMode="auto">
            <a:xfrm>
              <a:off x="4277"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5" name="Line 57"/>
            <p:cNvSpPr>
              <a:spLocks noChangeShapeType="1"/>
            </p:cNvSpPr>
            <p:nvPr/>
          </p:nvSpPr>
          <p:spPr bwMode="auto">
            <a:xfrm flipV="1">
              <a:off x="3749" y="2666"/>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2346" name="Text Box 58"/>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2347" name="Text Box 59"/>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2348" name="Text Box 60"/>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2349" name="Line 61"/>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0" name="Text Box 62"/>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2351" name="Line 63"/>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2" name="Line 64"/>
            <p:cNvSpPr>
              <a:spLocks noChangeShapeType="1"/>
            </p:cNvSpPr>
            <p:nvPr/>
          </p:nvSpPr>
          <p:spPr bwMode="auto">
            <a:xfrm>
              <a:off x="1267" y="2176"/>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3" name="Line 65"/>
            <p:cNvSpPr>
              <a:spLocks noChangeShapeType="1"/>
            </p:cNvSpPr>
            <p:nvPr/>
          </p:nvSpPr>
          <p:spPr bwMode="auto">
            <a:xfrm>
              <a:off x="1267" y="3590"/>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4" name="Text Box 66"/>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2355" name="Line 67"/>
            <p:cNvSpPr>
              <a:spLocks noChangeShapeType="1"/>
            </p:cNvSpPr>
            <p:nvPr/>
          </p:nvSpPr>
          <p:spPr bwMode="auto">
            <a:xfrm>
              <a:off x="1162" y="2176"/>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6" name="Text Box 68"/>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2357" name="AutoShape 69"/>
            <p:cNvSpPr>
              <a:spLocks noChangeArrowheads="1"/>
            </p:cNvSpPr>
            <p:nvPr/>
          </p:nvSpPr>
          <p:spPr bwMode="auto">
            <a:xfrm>
              <a:off x="1246" y="2149"/>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58" name="Text Box 70"/>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2359" name="Line 71"/>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0" name="AutoShape 72"/>
            <p:cNvSpPr>
              <a:spLocks noChangeArrowheads="1"/>
            </p:cNvSpPr>
            <p:nvPr/>
          </p:nvSpPr>
          <p:spPr bwMode="auto">
            <a:xfrm>
              <a:off x="1245" y="2419"/>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1" name="Line 73"/>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2" name="Text Box 74"/>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2363" name="AutoShape 75"/>
            <p:cNvSpPr>
              <a:spLocks noChangeArrowheads="1"/>
            </p:cNvSpPr>
            <p:nvPr/>
          </p:nvSpPr>
          <p:spPr bwMode="auto">
            <a:xfrm>
              <a:off x="1244" y="3020"/>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4" name="Text Box 76"/>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2365" name="AutoShape 77"/>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6" name="Line 78"/>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67" name="Text Box 79"/>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2368" name="Text Box 80"/>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2369" name="Text Box 81"/>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2370" name="Text Box 82"/>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2371" name="Text Box 83"/>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2372" name="Text Box 84"/>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2373" name="Text Box 85"/>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2374" name="Text Box 86"/>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2375" name="Rectangle 87"/>
            <p:cNvSpPr>
              <a:spLocks noChangeArrowheads="1"/>
            </p:cNvSpPr>
            <p:nvPr/>
          </p:nvSpPr>
          <p:spPr bwMode="auto">
            <a:xfrm>
              <a:off x="2123" y="2080"/>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6" name="Line 88"/>
            <p:cNvSpPr>
              <a:spLocks noChangeShapeType="1"/>
            </p:cNvSpPr>
            <p:nvPr/>
          </p:nvSpPr>
          <p:spPr bwMode="auto">
            <a:xfrm>
              <a:off x="2587" y="1958"/>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7" name="Text Box 89"/>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2378" name="Line 90"/>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79" name="Line 91"/>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80" name="AutoShape 92"/>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2381" name="Line 93"/>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2382" name="Rectangle 94"/>
          <p:cNvSpPr>
            <a:spLocks noGrp="1" noChangeArrowheads="1"/>
          </p:cNvSpPr>
          <p:nvPr>
            <p:ph type="body" idx="1"/>
          </p:nvPr>
        </p:nvSpPr>
        <p:spPr>
          <a:xfrm>
            <a:off x="609441" y="1600202"/>
            <a:ext cx="10969943" cy="773366"/>
          </a:xfrm>
        </p:spPr>
        <p:txBody>
          <a:bodyPr>
            <a:normAutofit fontScale="85000" lnSpcReduction="20000"/>
          </a:bodyPr>
          <a:lstStyle/>
          <a:p>
            <a:pPr marL="302575" indent="-302575" defTabSz="806867"/>
            <a:r>
              <a:rPr lang="en-US" altLang="en-US"/>
              <a:t>The Instruction Decode (ID) step reads the source register from the register file.</a:t>
            </a:r>
          </a:p>
        </p:txBody>
      </p:sp>
      <mc:AlternateContent xmlns:mc="http://schemas.openxmlformats.org/markup-compatibility/2006" xmlns:p14="http://schemas.microsoft.com/office/powerpoint/2010/main">
        <mc:Choice Requires="p14">
          <p:contentPart p14:bwMode="auto" r:id="rId2">
            <p14:nvContentPartPr>
              <p14:cNvPr id="12384" name="Ink 96"/>
              <p14:cNvContentPartPr>
                <a14:cpLocks xmlns:a14="http://schemas.microsoft.com/office/drawing/2010/main" noRot="1" noChangeAspect="1" noEditPoints="1" noChangeArrowheads="1" noChangeShapeType="1"/>
              </p14:cNvContentPartPr>
              <p14:nvPr/>
            </p14:nvContentPartPr>
            <p14:xfrm>
              <a:off x="3503332" y="3034714"/>
              <a:ext cx="679356" cy="818029"/>
            </p14:xfrm>
          </p:contentPart>
        </mc:Choice>
        <mc:Fallback xmlns="">
          <p:pic>
            <p:nvPicPr>
              <p:cNvPr id="12384" name="Ink 96"/>
              <p:cNvPicPr>
                <a:picLocks noRot="1" noChangeAspect="1" noEditPoints="1" noChangeArrowheads="1" noChangeShapeType="1"/>
              </p:cNvPicPr>
              <p:nvPr/>
            </p:nvPicPr>
            <p:blipFill>
              <a:blip r:embed="rId3"/>
              <a:stretch>
                <a:fillRect/>
              </a:stretch>
            </p:blipFill>
            <p:spPr>
              <a:xfrm>
                <a:off x="3493967" y="3025353"/>
                <a:ext cx="698087" cy="83675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385" name="Ink 97"/>
              <p14:cNvContentPartPr>
                <a14:cpLocks xmlns:a14="http://schemas.microsoft.com/office/drawing/2010/main" noRot="1" noChangeAspect="1" noEditPoints="1" noChangeArrowheads="1" noChangeShapeType="1"/>
              </p14:cNvContentPartPr>
              <p14:nvPr/>
            </p14:nvContentPartPr>
            <p14:xfrm>
              <a:off x="4319960" y="2258707"/>
              <a:ext cx="393607" cy="285750"/>
            </p14:xfrm>
          </p:contentPart>
        </mc:Choice>
        <mc:Fallback xmlns="">
          <p:pic>
            <p:nvPicPr>
              <p:cNvPr id="12385" name="Ink 97"/>
              <p:cNvPicPr>
                <a:picLocks noRot="1" noChangeAspect="1" noEditPoints="1" noChangeArrowheads="1" noChangeShapeType="1"/>
              </p:cNvPicPr>
              <p:nvPr/>
            </p:nvPicPr>
            <p:blipFill>
              <a:blip r:embed="rId5"/>
              <a:stretch>
                <a:fillRect/>
              </a:stretch>
            </p:blipFill>
            <p:spPr>
              <a:xfrm>
                <a:off x="4310597" y="2249350"/>
                <a:ext cx="412333" cy="30446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386" name="Ink 98"/>
              <p14:cNvContentPartPr>
                <a14:cpLocks xmlns:a14="http://schemas.microsoft.com/office/drawing/2010/main" noRot="1" noChangeAspect="1" noEditPoints="1" noChangeArrowheads="1" noChangeShapeType="1"/>
              </p14:cNvContentPartPr>
              <p14:nvPr/>
            </p14:nvContentPartPr>
            <p14:xfrm>
              <a:off x="3364659" y="2631303"/>
              <a:ext cx="67235" cy="3381375"/>
            </p14:xfrm>
          </p:contentPart>
        </mc:Choice>
        <mc:Fallback xmlns="">
          <p:pic>
            <p:nvPicPr>
              <p:cNvPr id="12386" name="Ink 98"/>
              <p:cNvPicPr>
                <a:picLocks noRot="1" noChangeAspect="1" noEditPoints="1" noChangeArrowheads="1" noChangeShapeType="1"/>
              </p:cNvPicPr>
              <p:nvPr/>
            </p:nvPicPr>
            <p:blipFill>
              <a:blip r:embed="rId7"/>
              <a:stretch>
                <a:fillRect/>
              </a:stretch>
            </p:blipFill>
            <p:spPr>
              <a:xfrm>
                <a:off x="3355261" y="2621943"/>
                <a:ext cx="86032" cy="340009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87" name="Ink 99"/>
              <p14:cNvContentPartPr>
                <a14:cpLocks xmlns:a14="http://schemas.microsoft.com/office/drawing/2010/main" noRot="1" noChangeAspect="1" noEditPoints="1" noChangeArrowheads="1" noChangeShapeType="1"/>
              </p14:cNvContentPartPr>
              <p14:nvPr/>
            </p14:nvContentPartPr>
            <p14:xfrm>
              <a:off x="6044266" y="2397380"/>
              <a:ext cx="95250" cy="4437529"/>
            </p14:xfrm>
          </p:contentPart>
        </mc:Choice>
        <mc:Fallback xmlns="">
          <p:pic>
            <p:nvPicPr>
              <p:cNvPr id="12387" name="Ink 99"/>
              <p:cNvPicPr>
                <a:picLocks noRot="1" noChangeAspect="1" noEditPoints="1" noChangeArrowheads="1" noChangeShapeType="1"/>
              </p:cNvPicPr>
              <p:nvPr/>
            </p:nvPicPr>
            <p:blipFill>
              <a:blip r:embed="rId9"/>
              <a:stretch>
                <a:fillRect/>
              </a:stretch>
            </p:blipFill>
            <p:spPr>
              <a:xfrm>
                <a:off x="6034885" y="2388020"/>
                <a:ext cx="114011" cy="4456248"/>
              </a:xfrm>
              <a:prstGeom prst="rect">
                <a:avLst/>
              </a:prstGeom>
            </p:spPr>
          </p:pic>
        </mc:Fallback>
      </mc:AlternateContent>
    </p:spTree>
    <p:extLst>
      <p:ext uri="{BB962C8B-B14F-4D97-AF65-F5344CB8AC3E}">
        <p14:creationId xmlns:p14="http://schemas.microsoft.com/office/powerpoint/2010/main" val="1920881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lide Number Placeholder 5"/>
          <p:cNvSpPr>
            <a:spLocks noGrp="1"/>
          </p:cNvSpPr>
          <p:nvPr>
            <p:ph type="sldNum" sz="quarter" idx="12"/>
          </p:nvPr>
        </p:nvSpPr>
        <p:spPr/>
        <p:txBody>
          <a:bodyPr/>
          <a:lstStyle/>
          <a:p>
            <a:fld id="{DBF7526D-BE59-496D-943C-74609D954173}" type="slidenum">
              <a:rPr lang="en-US" altLang="en-US"/>
              <a:pPr/>
              <a:t>27</a:t>
            </a:fld>
            <a:endParaRPr lang="en-US" altLang="en-US"/>
          </a:p>
        </p:txBody>
      </p:sp>
      <p:sp>
        <p:nvSpPr>
          <p:cNvPr id="13316" name="Rectangle 4"/>
          <p:cNvSpPr>
            <a:spLocks noGrp="1" noChangeArrowheads="1"/>
          </p:cNvSpPr>
          <p:nvPr>
            <p:ph type="title"/>
          </p:nvPr>
        </p:nvSpPr>
        <p:spPr/>
        <p:txBody>
          <a:bodyPr/>
          <a:lstStyle/>
          <a:p>
            <a:pPr defTabSz="806867"/>
            <a:r>
              <a:rPr lang="en-US" altLang="en-US"/>
              <a:t>Execute (EX)</a:t>
            </a:r>
          </a:p>
        </p:txBody>
      </p:sp>
      <p:grpSp>
        <p:nvGrpSpPr>
          <p:cNvPr id="13408" name="Group 96"/>
          <p:cNvGrpSpPr>
            <a:grpSpLocks/>
          </p:cNvGrpSpPr>
          <p:nvPr/>
        </p:nvGrpSpPr>
        <p:grpSpPr bwMode="auto">
          <a:xfrm>
            <a:off x="2055812" y="3186770"/>
            <a:ext cx="8003802" cy="3048000"/>
            <a:chOff x="317" y="1795"/>
            <a:chExt cx="5714" cy="2176"/>
          </a:xfrm>
        </p:grpSpPr>
        <p:sp>
          <p:nvSpPr>
            <p:cNvPr id="13314" name="Line 2"/>
            <p:cNvSpPr>
              <a:spLocks noChangeShapeType="1"/>
            </p:cNvSpPr>
            <p:nvPr/>
          </p:nvSpPr>
          <p:spPr bwMode="auto">
            <a:xfrm>
              <a:off x="3274" y="2992"/>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15" name="Line 3"/>
            <p:cNvSpPr>
              <a:spLocks noChangeShapeType="1"/>
            </p:cNvSpPr>
            <p:nvPr/>
          </p:nvSpPr>
          <p:spPr bwMode="auto">
            <a:xfrm>
              <a:off x="1267" y="2448"/>
              <a:ext cx="0" cy="1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17" name="Text Box 5"/>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3318" name="Text Box 6"/>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3319" name="Text Box 7"/>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dirty="0">
                  <a:latin typeface="Arial" panose="020B0604020202020204" pitchFamily="34" charset="0"/>
                </a:rPr>
                <a:t>Instruction</a:t>
              </a:r>
            </a:p>
            <a:p>
              <a:pPr algn="r"/>
              <a:r>
                <a:rPr lang="en-US" altLang="en-US" sz="971" dirty="0">
                  <a:latin typeface="Arial" panose="020B0604020202020204" pitchFamily="34" charset="0"/>
                </a:rPr>
                <a:t>[31-0]</a:t>
              </a:r>
            </a:p>
          </p:txBody>
        </p:sp>
        <p:sp>
          <p:nvSpPr>
            <p:cNvPr id="13320" name="Rectangle 8"/>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1" name="Line 9"/>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2" name="Line 10"/>
            <p:cNvSpPr>
              <a:spLocks noChangeShapeType="1"/>
            </p:cNvSpPr>
            <p:nvPr/>
          </p:nvSpPr>
          <p:spPr bwMode="auto">
            <a:xfrm>
              <a:off x="4277" y="2611"/>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3" name="Line 11"/>
            <p:cNvSpPr>
              <a:spLocks noChangeShapeType="1"/>
            </p:cNvSpPr>
            <p:nvPr/>
          </p:nvSpPr>
          <p:spPr bwMode="auto">
            <a:xfrm>
              <a:off x="4382" y="2339"/>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4" name="Line 12"/>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5" name="Line 13"/>
            <p:cNvSpPr>
              <a:spLocks noChangeShapeType="1"/>
            </p:cNvSpPr>
            <p:nvPr/>
          </p:nvSpPr>
          <p:spPr bwMode="auto">
            <a:xfrm>
              <a:off x="4382" y="2339"/>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6" name="Line 14"/>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7" name="Line 15"/>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8" name="AutoShape 16"/>
            <p:cNvSpPr>
              <a:spLocks noChangeArrowheads="1"/>
            </p:cNvSpPr>
            <p:nvPr/>
          </p:nvSpPr>
          <p:spPr bwMode="auto">
            <a:xfrm>
              <a:off x="4353" y="2584"/>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29" name="Line 17"/>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0" name="Line 18"/>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1" name="Line 19"/>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2" name="Line 20"/>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3" name="Line 21"/>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34" name="Text Box 22"/>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3335" name="Text Box 23"/>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3336" name="Text Box 24"/>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3337" name="Text Box 25"/>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3338" name="Text Box 26"/>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3339" name="Rectangle 27"/>
            <p:cNvSpPr>
              <a:spLocks noChangeArrowheads="1"/>
            </p:cNvSpPr>
            <p:nvPr/>
          </p:nvSpPr>
          <p:spPr bwMode="auto">
            <a:xfrm>
              <a:off x="4594" y="2230"/>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0" name="Line 28"/>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1" name="Text Box 29"/>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3342" name="Line 30"/>
            <p:cNvSpPr>
              <a:spLocks noChangeShapeType="1"/>
            </p:cNvSpPr>
            <p:nvPr/>
          </p:nvSpPr>
          <p:spPr bwMode="auto">
            <a:xfrm>
              <a:off x="4963"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3" name="Text Box 31"/>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3344" name="Text Box 32"/>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3345" name="AutoShape 33"/>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6" name="Text Box 34"/>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3347" name="Line 35"/>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8" name="Line 36"/>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49" name="Line 37"/>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0" name="Line 38"/>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1" name="Line 39"/>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2" name="Line 40"/>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3" name="AutoShape 41"/>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4" name="Text Box 42"/>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3355" name="Oval 43"/>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6" name="Line 44"/>
            <p:cNvSpPr>
              <a:spLocks noChangeShapeType="1"/>
            </p:cNvSpPr>
            <p:nvPr/>
          </p:nvSpPr>
          <p:spPr bwMode="auto">
            <a:xfrm>
              <a:off x="3062" y="2230"/>
              <a:ext cx="6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7" name="Line 45"/>
            <p:cNvSpPr>
              <a:spLocks noChangeShapeType="1"/>
            </p:cNvSpPr>
            <p:nvPr/>
          </p:nvSpPr>
          <p:spPr bwMode="auto">
            <a:xfrm>
              <a:off x="3274" y="2992"/>
              <a:ext cx="15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8" name="Line 46"/>
            <p:cNvSpPr>
              <a:spLocks noChangeShapeType="1"/>
            </p:cNvSpPr>
            <p:nvPr/>
          </p:nvSpPr>
          <p:spPr bwMode="auto">
            <a:xfrm>
              <a:off x="3274" y="2992"/>
              <a:ext cx="0" cy="59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59" name="Line 47"/>
            <p:cNvSpPr>
              <a:spLocks noChangeShapeType="1"/>
            </p:cNvSpPr>
            <p:nvPr/>
          </p:nvSpPr>
          <p:spPr bwMode="auto">
            <a:xfrm flipH="1">
              <a:off x="3062" y="3590"/>
              <a:ext cx="21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0" name="Text Box 48"/>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3361" name="AutoShape 49"/>
            <p:cNvSpPr>
              <a:spLocks noChangeArrowheads="1"/>
            </p:cNvSpPr>
            <p:nvPr/>
          </p:nvSpPr>
          <p:spPr bwMode="auto">
            <a:xfrm>
              <a:off x="3440" y="2448"/>
              <a:ext cx="158" cy="653"/>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2" name="Line 50"/>
            <p:cNvSpPr>
              <a:spLocks noChangeShapeType="1"/>
            </p:cNvSpPr>
            <p:nvPr/>
          </p:nvSpPr>
          <p:spPr bwMode="auto">
            <a:xfrm>
              <a:off x="3522" y="3101"/>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63" name="Text Box 51"/>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13364" name="Line 52"/>
            <p:cNvSpPr>
              <a:spLocks noChangeShapeType="1"/>
            </p:cNvSpPr>
            <p:nvPr/>
          </p:nvSpPr>
          <p:spPr bwMode="auto">
            <a:xfrm>
              <a:off x="3749" y="2067"/>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5" name="Line 53"/>
            <p:cNvSpPr>
              <a:spLocks noChangeShapeType="1"/>
            </p:cNvSpPr>
            <p:nvPr/>
          </p:nvSpPr>
          <p:spPr bwMode="auto">
            <a:xfrm>
              <a:off x="3749" y="2611"/>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6" name="Line 54"/>
            <p:cNvSpPr>
              <a:spLocks noChangeShapeType="1"/>
            </p:cNvSpPr>
            <p:nvPr/>
          </p:nvSpPr>
          <p:spPr bwMode="auto">
            <a:xfrm>
              <a:off x="3749" y="2394"/>
              <a:ext cx="158" cy="10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7" name="Line 55"/>
            <p:cNvSpPr>
              <a:spLocks noChangeShapeType="1"/>
            </p:cNvSpPr>
            <p:nvPr/>
          </p:nvSpPr>
          <p:spPr bwMode="auto">
            <a:xfrm flipV="1">
              <a:off x="3749" y="2502"/>
              <a:ext cx="158"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8" name="Line 56"/>
            <p:cNvSpPr>
              <a:spLocks noChangeShapeType="1"/>
            </p:cNvSpPr>
            <p:nvPr/>
          </p:nvSpPr>
          <p:spPr bwMode="auto">
            <a:xfrm>
              <a:off x="3749" y="2067"/>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69" name="Line 57"/>
            <p:cNvSpPr>
              <a:spLocks noChangeShapeType="1"/>
            </p:cNvSpPr>
            <p:nvPr/>
          </p:nvSpPr>
          <p:spPr bwMode="auto">
            <a:xfrm>
              <a:off x="4277" y="2339"/>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70" name="Line 58"/>
            <p:cNvSpPr>
              <a:spLocks noChangeShapeType="1"/>
            </p:cNvSpPr>
            <p:nvPr/>
          </p:nvSpPr>
          <p:spPr bwMode="auto">
            <a:xfrm flipV="1">
              <a:off x="3749" y="2666"/>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3371" name="Text Box 59"/>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13372" name="Text Box 60"/>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13373" name="Text Box 61"/>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13374" name="Line 62"/>
            <p:cNvSpPr>
              <a:spLocks noChangeShapeType="1"/>
            </p:cNvSpPr>
            <p:nvPr/>
          </p:nvSpPr>
          <p:spPr bwMode="auto">
            <a:xfrm>
              <a:off x="4066" y="2774"/>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5" name="Text Box 63"/>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13376" name="Line 64"/>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7" name="Line 65"/>
            <p:cNvSpPr>
              <a:spLocks noChangeShapeType="1"/>
            </p:cNvSpPr>
            <p:nvPr/>
          </p:nvSpPr>
          <p:spPr bwMode="auto">
            <a:xfrm>
              <a:off x="1267" y="217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8" name="Line 66"/>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79" name="Text Box 67"/>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3380" name="Line 68"/>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1" name="Text Box 69"/>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3382" name="AutoShape 70"/>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3" name="Text Box 71"/>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3384" name="Line 72"/>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5" name="AutoShape 73"/>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6" name="Line 74"/>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7" name="Text Box 75"/>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3388" name="AutoShape 76"/>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89" name="Text Box 77"/>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3390" name="AutoShape 78"/>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91" name="Line 79"/>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392" name="Text Box 80"/>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3393" name="Text Box 81"/>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3394" name="Text Box 82"/>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3395" name="Text Box 83"/>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3396" name="Text Box 84"/>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3397" name="Text Box 85"/>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3398" name="Text Box 86"/>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3399" name="Text Box 87"/>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3400" name="Rectangle 88"/>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1" name="Line 89"/>
            <p:cNvSpPr>
              <a:spLocks noChangeShapeType="1"/>
            </p:cNvSpPr>
            <p:nvPr/>
          </p:nvSpPr>
          <p:spPr bwMode="auto">
            <a:xfrm>
              <a:off x="2587" y="1958"/>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2" name="Text Box 90"/>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13403" name="Line 91"/>
            <p:cNvSpPr>
              <a:spLocks noChangeShapeType="1"/>
            </p:cNvSpPr>
            <p:nvPr/>
          </p:nvSpPr>
          <p:spPr bwMode="auto">
            <a:xfrm>
              <a:off x="3590" y="2774"/>
              <a:ext cx="159"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4" name="Line 92"/>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5" name="AutoShape 93"/>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3406" name="Line 94"/>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3407" name="Rectangle 95"/>
          <p:cNvSpPr>
            <a:spLocks noGrp="1" noChangeArrowheads="1"/>
          </p:cNvSpPr>
          <p:nvPr>
            <p:ph type="body" idx="1"/>
          </p:nvPr>
        </p:nvSpPr>
        <p:spPr>
          <a:xfrm>
            <a:off x="534921" y="1213859"/>
            <a:ext cx="11274491" cy="1294955"/>
          </a:xfrm>
        </p:spPr>
        <p:txBody>
          <a:bodyPr>
            <a:normAutofit fontScale="92500" lnSpcReduction="20000"/>
          </a:bodyPr>
          <a:lstStyle/>
          <a:p>
            <a:pPr marL="302575" indent="-302575" defTabSz="806867"/>
            <a:r>
              <a:rPr lang="en-US" altLang="en-US" dirty="0"/>
              <a:t>The third step, Execute (EX), computes the effective memory address from the source register and the instruction’s constant field.</a:t>
            </a:r>
          </a:p>
        </p:txBody>
      </p:sp>
      <mc:AlternateContent xmlns:mc="http://schemas.openxmlformats.org/markup-compatibility/2006" xmlns:p14="http://schemas.microsoft.com/office/powerpoint/2010/main">
        <mc:Choice Requires="p14">
          <p:contentPart p14:bwMode="auto" r:id="rId2">
            <p14:nvContentPartPr>
              <p14:cNvPr id="13409" name="Ink 97"/>
              <p14:cNvContentPartPr>
                <a14:cpLocks xmlns:a14="http://schemas.microsoft.com/office/drawing/2010/main" noRot="1" noChangeAspect="1" noEditPoints="1" noChangeArrowheads="1" noChangeShapeType="1"/>
              </p14:cNvContentPartPr>
              <p14:nvPr/>
            </p14:nvContentPartPr>
            <p14:xfrm>
              <a:off x="6497544" y="2407962"/>
              <a:ext cx="553290" cy="317967"/>
            </p14:xfrm>
          </p:contentPart>
        </mc:Choice>
        <mc:Fallback xmlns="">
          <p:pic>
            <p:nvPicPr>
              <p:cNvPr id="13409" name="Ink 97"/>
              <p:cNvPicPr>
                <a:picLocks noRot="1" noChangeAspect="1" noEditPoints="1" noChangeArrowheads="1" noChangeShapeType="1"/>
              </p:cNvPicPr>
              <p:nvPr/>
            </p:nvPicPr>
            <p:blipFill>
              <a:blip r:embed="rId3"/>
              <a:stretch>
                <a:fillRect/>
              </a:stretch>
            </p:blipFill>
            <p:spPr>
              <a:xfrm>
                <a:off x="6488185" y="2398599"/>
                <a:ext cx="572009" cy="3366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410" name="Ink 98"/>
              <p14:cNvContentPartPr>
                <a14:cpLocks xmlns:a14="http://schemas.microsoft.com/office/drawing/2010/main" noRot="1" noChangeAspect="1" noEditPoints="1" noChangeArrowheads="1" noChangeShapeType="1"/>
              </p14:cNvContentPartPr>
              <p14:nvPr/>
            </p14:nvContentPartPr>
            <p14:xfrm>
              <a:off x="5857408" y="2864601"/>
              <a:ext cx="82644" cy="3818404"/>
            </p14:xfrm>
          </p:contentPart>
        </mc:Choice>
        <mc:Fallback xmlns="">
          <p:pic>
            <p:nvPicPr>
              <p:cNvPr id="13410" name="Ink 98"/>
              <p:cNvPicPr>
                <a:picLocks noRot="1" noChangeAspect="1" noEditPoints="1" noChangeArrowheads="1" noChangeShapeType="1"/>
              </p:cNvPicPr>
              <p:nvPr/>
            </p:nvPicPr>
            <p:blipFill>
              <a:blip r:embed="rId5"/>
              <a:stretch>
                <a:fillRect/>
              </a:stretch>
            </p:blipFill>
            <p:spPr>
              <a:xfrm>
                <a:off x="5848066" y="2855241"/>
                <a:ext cx="101329" cy="38371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411" name="Ink 99"/>
              <p14:cNvContentPartPr>
                <a14:cpLocks xmlns:a14="http://schemas.microsoft.com/office/drawing/2010/main" noRot="1" noChangeAspect="1" noEditPoints="1" noChangeArrowheads="1" noChangeShapeType="1"/>
              </p14:cNvContentPartPr>
              <p14:nvPr/>
            </p14:nvContentPartPr>
            <p14:xfrm>
              <a:off x="7515878" y="2885612"/>
              <a:ext cx="130269" cy="3944471"/>
            </p14:xfrm>
          </p:contentPart>
        </mc:Choice>
        <mc:Fallback xmlns="">
          <p:pic>
            <p:nvPicPr>
              <p:cNvPr id="13411" name="Ink 99"/>
              <p:cNvPicPr>
                <a:picLocks noRot="1" noChangeAspect="1" noEditPoints="1" noChangeArrowheads="1" noChangeShapeType="1"/>
              </p:cNvPicPr>
              <p:nvPr/>
            </p:nvPicPr>
            <p:blipFill>
              <a:blip r:embed="rId7"/>
              <a:stretch>
                <a:fillRect/>
              </a:stretch>
            </p:blipFill>
            <p:spPr>
              <a:xfrm>
                <a:off x="7506522" y="2876252"/>
                <a:ext cx="148982" cy="3963191"/>
              </a:xfrm>
              <a:prstGeom prst="rect">
                <a:avLst/>
              </a:prstGeom>
            </p:spPr>
          </p:pic>
        </mc:Fallback>
      </mc:AlternateContent>
    </p:spTree>
    <p:extLst>
      <p:ext uri="{BB962C8B-B14F-4D97-AF65-F5344CB8AC3E}">
        <p14:creationId xmlns:p14="http://schemas.microsoft.com/office/powerpoint/2010/main" val="273459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lide Number Placeholder 5"/>
          <p:cNvSpPr>
            <a:spLocks noGrp="1"/>
          </p:cNvSpPr>
          <p:nvPr>
            <p:ph type="sldNum" sz="quarter" idx="12"/>
          </p:nvPr>
        </p:nvSpPr>
        <p:spPr/>
        <p:txBody>
          <a:bodyPr/>
          <a:lstStyle/>
          <a:p>
            <a:fld id="{0BEF92A4-8A49-4B50-8B97-4F203FBBCF30}" type="slidenum">
              <a:rPr lang="en-US" altLang="en-US"/>
              <a:pPr/>
              <a:t>28</a:t>
            </a:fld>
            <a:endParaRPr lang="en-US" altLang="en-US"/>
          </a:p>
        </p:txBody>
      </p:sp>
      <p:sp>
        <p:nvSpPr>
          <p:cNvPr id="14341" name="Rectangle 5"/>
          <p:cNvSpPr>
            <a:spLocks noGrp="1" noChangeArrowheads="1"/>
          </p:cNvSpPr>
          <p:nvPr>
            <p:ph type="title"/>
          </p:nvPr>
        </p:nvSpPr>
        <p:spPr/>
        <p:txBody>
          <a:bodyPr/>
          <a:lstStyle/>
          <a:p>
            <a:pPr defTabSz="806867"/>
            <a:r>
              <a:rPr lang="en-US" altLang="en-US"/>
              <a:t>Memory (MEM)</a:t>
            </a:r>
          </a:p>
        </p:txBody>
      </p:sp>
      <p:grpSp>
        <p:nvGrpSpPr>
          <p:cNvPr id="14434" name="Group 98"/>
          <p:cNvGrpSpPr>
            <a:grpSpLocks/>
          </p:cNvGrpSpPr>
          <p:nvPr/>
        </p:nvGrpSpPr>
        <p:grpSpPr bwMode="auto">
          <a:xfrm>
            <a:off x="1903412" y="3505200"/>
            <a:ext cx="8003802" cy="3048000"/>
            <a:chOff x="317" y="1795"/>
            <a:chExt cx="5714" cy="2176"/>
          </a:xfrm>
        </p:grpSpPr>
        <p:sp>
          <p:nvSpPr>
            <p:cNvPr id="14338" name="Line 2"/>
            <p:cNvSpPr>
              <a:spLocks noChangeShapeType="1"/>
            </p:cNvSpPr>
            <p:nvPr/>
          </p:nvSpPr>
          <p:spPr bwMode="auto">
            <a:xfrm flipH="1">
              <a:off x="4277" y="2611"/>
              <a:ext cx="105"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39" name="Line 3"/>
            <p:cNvSpPr>
              <a:spLocks noChangeShapeType="1"/>
            </p:cNvSpPr>
            <p:nvPr/>
          </p:nvSpPr>
          <p:spPr bwMode="auto">
            <a:xfrm>
              <a:off x="4382" y="2611"/>
              <a:ext cx="0" cy="8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0" name="Line 4"/>
            <p:cNvSpPr>
              <a:spLocks noChangeShapeType="1"/>
            </p:cNvSpPr>
            <p:nvPr/>
          </p:nvSpPr>
          <p:spPr bwMode="auto">
            <a:xfrm>
              <a:off x="1267" y="2448"/>
              <a:ext cx="0" cy="1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2" name="Text Box 6"/>
            <p:cNvSpPr txBox="1">
              <a:spLocks noChangeArrowheads="1"/>
            </p:cNvSpPr>
            <p:nvPr/>
          </p:nvSpPr>
          <p:spPr bwMode="auto">
            <a:xfrm>
              <a:off x="317" y="2013"/>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4343" name="Text Box 7"/>
            <p:cNvSpPr txBox="1">
              <a:spLocks noChangeArrowheads="1"/>
            </p:cNvSpPr>
            <p:nvPr/>
          </p:nvSpPr>
          <p:spPr bwMode="auto">
            <a:xfrm>
              <a:off x="472" y="2394"/>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4344" name="Text Box 8"/>
            <p:cNvSpPr txBox="1">
              <a:spLocks noChangeArrowheads="1"/>
            </p:cNvSpPr>
            <p:nvPr/>
          </p:nvSpPr>
          <p:spPr bwMode="auto">
            <a:xfrm>
              <a:off x="625" y="2013"/>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4345" name="Rectangle 9"/>
            <p:cNvSpPr>
              <a:spLocks noChangeArrowheads="1"/>
            </p:cNvSpPr>
            <p:nvPr/>
          </p:nvSpPr>
          <p:spPr bwMode="auto">
            <a:xfrm>
              <a:off x="317" y="2013"/>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6" name="Line 10"/>
            <p:cNvSpPr>
              <a:spLocks noChangeShapeType="1"/>
            </p:cNvSpPr>
            <p:nvPr/>
          </p:nvSpPr>
          <p:spPr bwMode="auto">
            <a:xfrm>
              <a:off x="5386" y="2339"/>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7" name="Line 11"/>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8" name="Line 12"/>
            <p:cNvSpPr>
              <a:spLocks noChangeShapeType="1"/>
            </p:cNvSpPr>
            <p:nvPr/>
          </p:nvSpPr>
          <p:spPr bwMode="auto">
            <a:xfrm>
              <a:off x="4382" y="2339"/>
              <a:ext cx="212"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49" name="Line 13"/>
            <p:cNvSpPr>
              <a:spLocks noChangeShapeType="1"/>
            </p:cNvSpPr>
            <p:nvPr/>
          </p:nvSpPr>
          <p:spPr bwMode="auto">
            <a:xfrm>
              <a:off x="5491"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0" name="Line 14"/>
            <p:cNvSpPr>
              <a:spLocks noChangeShapeType="1"/>
            </p:cNvSpPr>
            <p:nvPr/>
          </p:nvSpPr>
          <p:spPr bwMode="auto">
            <a:xfrm>
              <a:off x="4382" y="2339"/>
              <a:ext cx="0" cy="27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1" name="Line 15"/>
            <p:cNvSpPr>
              <a:spLocks noChangeShapeType="1"/>
            </p:cNvSpPr>
            <p:nvPr/>
          </p:nvSpPr>
          <p:spPr bwMode="auto">
            <a:xfrm>
              <a:off x="4382"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2" name="Line 16"/>
            <p:cNvSpPr>
              <a:spLocks noChangeShapeType="1"/>
            </p:cNvSpPr>
            <p:nvPr/>
          </p:nvSpPr>
          <p:spPr bwMode="auto">
            <a:xfrm flipV="1">
              <a:off x="5491" y="2774"/>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3" name="AutoShape 17"/>
            <p:cNvSpPr>
              <a:spLocks noChangeArrowheads="1"/>
            </p:cNvSpPr>
            <p:nvPr/>
          </p:nvSpPr>
          <p:spPr bwMode="auto">
            <a:xfrm>
              <a:off x="4353" y="2584"/>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4" name="Line 18"/>
            <p:cNvSpPr>
              <a:spLocks noChangeShapeType="1"/>
            </p:cNvSpPr>
            <p:nvPr/>
          </p:nvSpPr>
          <p:spPr bwMode="auto">
            <a:xfrm>
              <a:off x="5808" y="2557"/>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5" name="Line 19"/>
            <p:cNvSpPr>
              <a:spLocks noChangeShapeType="1"/>
            </p:cNvSpPr>
            <p:nvPr/>
          </p:nvSpPr>
          <p:spPr bwMode="auto">
            <a:xfrm>
              <a:off x="5966" y="2557"/>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6" name="Line 20"/>
            <p:cNvSpPr>
              <a:spLocks noChangeShapeType="1"/>
            </p:cNvSpPr>
            <p:nvPr/>
          </p:nvSpPr>
          <p:spPr bwMode="auto">
            <a:xfrm flipH="1">
              <a:off x="1954" y="3971"/>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7" name="Line 21"/>
            <p:cNvSpPr>
              <a:spLocks noChangeShapeType="1"/>
            </p:cNvSpPr>
            <p:nvPr/>
          </p:nvSpPr>
          <p:spPr bwMode="auto">
            <a:xfrm flipV="1">
              <a:off x="1954" y="2992"/>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8" name="Line 22"/>
            <p:cNvSpPr>
              <a:spLocks noChangeShapeType="1"/>
            </p:cNvSpPr>
            <p:nvPr/>
          </p:nvSpPr>
          <p:spPr bwMode="auto">
            <a:xfrm>
              <a:off x="195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59" name="Text Box 23"/>
            <p:cNvSpPr txBox="1">
              <a:spLocks noChangeArrowheads="1"/>
            </p:cNvSpPr>
            <p:nvPr/>
          </p:nvSpPr>
          <p:spPr bwMode="auto">
            <a:xfrm>
              <a:off x="4594" y="2230"/>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address</a:t>
              </a:r>
            </a:p>
          </p:txBody>
        </p:sp>
        <p:sp>
          <p:nvSpPr>
            <p:cNvPr id="14360" name="Text Box 24"/>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address</a:t>
              </a:r>
            </a:p>
          </p:txBody>
        </p:sp>
        <p:sp>
          <p:nvSpPr>
            <p:cNvPr id="14361" name="Text Box 25"/>
            <p:cNvSpPr txBox="1">
              <a:spLocks noChangeArrowheads="1"/>
            </p:cNvSpPr>
            <p:nvPr/>
          </p:nvSpPr>
          <p:spPr bwMode="auto">
            <a:xfrm>
              <a:off x="4594" y="2774"/>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data</a:t>
              </a:r>
            </a:p>
          </p:txBody>
        </p:sp>
        <p:sp>
          <p:nvSpPr>
            <p:cNvPr id="14362" name="Text Box 26"/>
            <p:cNvSpPr txBox="1">
              <a:spLocks noChangeArrowheads="1"/>
            </p:cNvSpPr>
            <p:nvPr/>
          </p:nvSpPr>
          <p:spPr bwMode="auto">
            <a:xfrm>
              <a:off x="4908" y="2720"/>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Data</a:t>
              </a:r>
            </a:p>
            <a:p>
              <a:pPr algn="ctr"/>
              <a:r>
                <a:rPr lang="en-US" altLang="en-US" sz="971" b="1">
                  <a:solidFill>
                    <a:srgbClr val="FF3300"/>
                  </a:solidFill>
                  <a:latin typeface="Arial" panose="020B0604020202020204" pitchFamily="34" charset="0"/>
                </a:rPr>
                <a:t>memory</a:t>
              </a:r>
            </a:p>
          </p:txBody>
        </p:sp>
        <p:sp>
          <p:nvSpPr>
            <p:cNvPr id="14363" name="Text Box 27"/>
            <p:cNvSpPr txBox="1">
              <a:spLocks noChangeArrowheads="1"/>
            </p:cNvSpPr>
            <p:nvPr/>
          </p:nvSpPr>
          <p:spPr bwMode="auto">
            <a:xfrm>
              <a:off x="5064" y="2230"/>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a:t>
              </a:r>
            </a:p>
          </p:txBody>
        </p:sp>
        <p:sp>
          <p:nvSpPr>
            <p:cNvPr id="14364" name="Rectangle 28"/>
            <p:cNvSpPr>
              <a:spLocks noChangeArrowheads="1"/>
            </p:cNvSpPr>
            <p:nvPr/>
          </p:nvSpPr>
          <p:spPr bwMode="auto">
            <a:xfrm>
              <a:off x="4594" y="2230"/>
              <a:ext cx="792" cy="816"/>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5" name="Line 29"/>
            <p:cNvSpPr>
              <a:spLocks noChangeShapeType="1"/>
            </p:cNvSpPr>
            <p:nvPr/>
          </p:nvSpPr>
          <p:spPr bwMode="auto">
            <a:xfrm>
              <a:off x="4963"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6" name="Text Box 30"/>
            <p:cNvSpPr txBox="1">
              <a:spLocks noChangeArrowheads="1"/>
            </p:cNvSpPr>
            <p:nvPr/>
          </p:nvSpPr>
          <p:spPr bwMode="auto">
            <a:xfrm>
              <a:off x="4699" y="1958"/>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4367" name="Line 31"/>
            <p:cNvSpPr>
              <a:spLocks noChangeShapeType="1"/>
            </p:cNvSpPr>
            <p:nvPr/>
          </p:nvSpPr>
          <p:spPr bwMode="auto">
            <a:xfrm>
              <a:off x="4963" y="3046"/>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68" name="Text Box 32"/>
            <p:cNvSpPr txBox="1">
              <a:spLocks noChangeArrowheads="1"/>
            </p:cNvSpPr>
            <p:nvPr/>
          </p:nvSpPr>
          <p:spPr bwMode="auto">
            <a:xfrm>
              <a:off x="4699" y="3155"/>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MemRead</a:t>
              </a:r>
              <a:endParaRPr lang="en-US" altLang="en-US" sz="971">
                <a:solidFill>
                  <a:srgbClr val="3333FF"/>
                </a:solidFill>
                <a:latin typeface="Arial" panose="020B0604020202020204" pitchFamily="34" charset="0"/>
              </a:endParaRPr>
            </a:p>
          </p:txBody>
        </p:sp>
        <p:sp>
          <p:nvSpPr>
            <p:cNvPr id="14369" name="Text Box 33"/>
            <p:cNvSpPr txBox="1">
              <a:spLocks noChangeArrowheads="1"/>
            </p:cNvSpPr>
            <p:nvPr/>
          </p:nvSpPr>
          <p:spPr bwMode="auto">
            <a:xfrm>
              <a:off x="5650" y="223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4370" name="AutoShape 34"/>
            <p:cNvSpPr>
              <a:spLocks noChangeArrowheads="1"/>
            </p:cNvSpPr>
            <p:nvPr/>
          </p:nvSpPr>
          <p:spPr bwMode="auto">
            <a:xfrm>
              <a:off x="5657" y="2230"/>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1" name="Text Box 35"/>
            <p:cNvSpPr txBox="1">
              <a:spLocks noChangeArrowheads="1"/>
            </p:cNvSpPr>
            <p:nvPr/>
          </p:nvSpPr>
          <p:spPr bwMode="auto">
            <a:xfrm>
              <a:off x="5438" y="1950"/>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4372" name="Line 36"/>
            <p:cNvSpPr>
              <a:spLocks noChangeShapeType="1"/>
            </p:cNvSpPr>
            <p:nvPr/>
          </p:nvSpPr>
          <p:spPr bwMode="auto">
            <a:xfrm>
              <a:off x="5724" y="2122"/>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3" name="Line 37"/>
            <p:cNvSpPr>
              <a:spLocks noChangeShapeType="1"/>
            </p:cNvSpPr>
            <p:nvPr/>
          </p:nvSpPr>
          <p:spPr bwMode="auto">
            <a:xfrm flipV="1">
              <a:off x="3168" y="2557"/>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4" name="Line 38"/>
            <p:cNvSpPr>
              <a:spLocks noChangeShapeType="1"/>
            </p:cNvSpPr>
            <p:nvPr/>
          </p:nvSpPr>
          <p:spPr bwMode="auto">
            <a:xfrm>
              <a:off x="3062" y="2557"/>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5" name="Line 39"/>
            <p:cNvSpPr>
              <a:spLocks noChangeShapeType="1"/>
            </p:cNvSpPr>
            <p:nvPr/>
          </p:nvSpPr>
          <p:spPr bwMode="auto">
            <a:xfrm flipV="1">
              <a:off x="4277" y="2883"/>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6" name="Line 40"/>
            <p:cNvSpPr>
              <a:spLocks noChangeShapeType="1"/>
            </p:cNvSpPr>
            <p:nvPr/>
          </p:nvSpPr>
          <p:spPr bwMode="auto">
            <a:xfrm flipH="1">
              <a:off x="3168" y="3427"/>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7" name="Line 41"/>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8" name="AutoShape 42"/>
            <p:cNvSpPr>
              <a:spLocks noChangeArrowheads="1"/>
            </p:cNvSpPr>
            <p:nvPr/>
          </p:nvSpPr>
          <p:spPr bwMode="auto">
            <a:xfrm>
              <a:off x="3147" y="2527"/>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79" name="Text Box 43"/>
            <p:cNvSpPr txBox="1">
              <a:spLocks noChangeArrowheads="1"/>
            </p:cNvSpPr>
            <p:nvPr/>
          </p:nvSpPr>
          <p:spPr bwMode="auto">
            <a:xfrm>
              <a:off x="2690" y="3427"/>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4380" name="Oval 44"/>
            <p:cNvSpPr>
              <a:spLocks noChangeArrowheads="1"/>
            </p:cNvSpPr>
            <p:nvPr/>
          </p:nvSpPr>
          <p:spPr bwMode="auto">
            <a:xfrm>
              <a:off x="2736" y="3318"/>
              <a:ext cx="317" cy="5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1" name="Line 45"/>
            <p:cNvSpPr>
              <a:spLocks noChangeShapeType="1"/>
            </p:cNvSpPr>
            <p:nvPr/>
          </p:nvSpPr>
          <p:spPr bwMode="auto">
            <a:xfrm>
              <a:off x="3062" y="2230"/>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2" name="Line 46"/>
            <p:cNvSpPr>
              <a:spLocks noChangeShapeType="1"/>
            </p:cNvSpPr>
            <p:nvPr/>
          </p:nvSpPr>
          <p:spPr bwMode="auto">
            <a:xfrm>
              <a:off x="3274" y="2992"/>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3" name="Line 47"/>
            <p:cNvSpPr>
              <a:spLocks noChangeShapeType="1"/>
            </p:cNvSpPr>
            <p:nvPr/>
          </p:nvSpPr>
          <p:spPr bwMode="auto">
            <a:xfrm flipH="1">
              <a:off x="3062" y="3590"/>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4" name="Text Box 48"/>
            <p:cNvSpPr txBox="1">
              <a:spLocks noChangeArrowheads="1"/>
            </p:cNvSpPr>
            <p:nvPr/>
          </p:nvSpPr>
          <p:spPr bwMode="auto">
            <a:xfrm>
              <a:off x="3432" y="2456"/>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4385" name="AutoShape 49"/>
            <p:cNvSpPr>
              <a:spLocks noChangeArrowheads="1"/>
            </p:cNvSpPr>
            <p:nvPr/>
          </p:nvSpPr>
          <p:spPr bwMode="auto">
            <a:xfrm>
              <a:off x="3440" y="2448"/>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6" name="Line 50"/>
            <p:cNvSpPr>
              <a:spLocks noChangeShapeType="1"/>
            </p:cNvSpPr>
            <p:nvPr/>
          </p:nvSpPr>
          <p:spPr bwMode="auto">
            <a:xfrm>
              <a:off x="3522" y="3101"/>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387" name="Text Box 51"/>
            <p:cNvSpPr txBox="1">
              <a:spLocks noChangeArrowheads="1"/>
            </p:cNvSpPr>
            <p:nvPr/>
          </p:nvSpPr>
          <p:spPr bwMode="auto">
            <a:xfrm>
              <a:off x="3326" y="3210"/>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grpSp>
          <p:nvGrpSpPr>
            <p:cNvPr id="14388" name="Group 52"/>
            <p:cNvGrpSpPr>
              <a:grpSpLocks/>
            </p:cNvGrpSpPr>
            <p:nvPr/>
          </p:nvGrpSpPr>
          <p:grpSpPr bwMode="auto">
            <a:xfrm>
              <a:off x="3749" y="2067"/>
              <a:ext cx="528" cy="871"/>
              <a:chOff x="3408" y="1824"/>
              <a:chExt cx="480" cy="768"/>
            </a:xfrm>
          </p:grpSpPr>
          <p:sp>
            <p:nvSpPr>
              <p:cNvPr id="14389" name="Line 53"/>
              <p:cNvSpPr>
                <a:spLocks noChangeShapeType="1"/>
              </p:cNvSpPr>
              <p:nvPr/>
            </p:nvSpPr>
            <p:spPr bwMode="auto">
              <a:xfrm>
                <a:off x="3408" y="182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0" name="Line 54"/>
              <p:cNvSpPr>
                <a:spLocks noChangeShapeType="1"/>
              </p:cNvSpPr>
              <p:nvPr/>
            </p:nvSpPr>
            <p:spPr bwMode="auto">
              <a:xfrm>
                <a:off x="3408" y="23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1" name="Line 55"/>
              <p:cNvSpPr>
                <a:spLocks noChangeShapeType="1"/>
              </p:cNvSpPr>
              <p:nvPr/>
            </p:nvSpPr>
            <p:spPr bwMode="auto">
              <a:xfrm>
                <a:off x="3408"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2" name="Line 56"/>
              <p:cNvSpPr>
                <a:spLocks noChangeShapeType="1"/>
              </p:cNvSpPr>
              <p:nvPr/>
            </p:nvSpPr>
            <p:spPr bwMode="auto">
              <a:xfrm flipV="1">
                <a:off x="3408" y="220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3" name="Line 57"/>
              <p:cNvSpPr>
                <a:spLocks noChangeShapeType="1"/>
              </p:cNvSpPr>
              <p:nvPr/>
            </p:nvSpPr>
            <p:spPr bwMode="auto">
              <a:xfrm>
                <a:off x="3408" y="182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4" name="Line 58"/>
              <p:cNvSpPr>
                <a:spLocks noChangeShapeType="1"/>
              </p:cNvSpPr>
              <p:nvPr/>
            </p:nvSpPr>
            <p:spPr bwMode="auto">
              <a:xfrm>
                <a:off x="388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4395" name="Line 59"/>
              <p:cNvSpPr>
                <a:spLocks noChangeShapeType="1"/>
              </p:cNvSpPr>
              <p:nvPr/>
            </p:nvSpPr>
            <p:spPr bwMode="auto">
              <a:xfrm flipV="1">
                <a:off x="3408" y="2352"/>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14396" name="Text Box 60"/>
            <p:cNvSpPr txBox="1">
              <a:spLocks noChangeArrowheads="1"/>
            </p:cNvSpPr>
            <p:nvPr/>
          </p:nvSpPr>
          <p:spPr bwMode="auto">
            <a:xfrm>
              <a:off x="3902" y="2502"/>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4397" name="Text Box 61"/>
            <p:cNvSpPr txBox="1">
              <a:spLocks noChangeArrowheads="1"/>
            </p:cNvSpPr>
            <p:nvPr/>
          </p:nvSpPr>
          <p:spPr bwMode="auto">
            <a:xfrm>
              <a:off x="3956" y="2339"/>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4398" name="Text Box 62"/>
            <p:cNvSpPr txBox="1">
              <a:spLocks noChangeArrowheads="1"/>
            </p:cNvSpPr>
            <p:nvPr/>
          </p:nvSpPr>
          <p:spPr bwMode="auto">
            <a:xfrm>
              <a:off x="3749" y="2230"/>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4399" name="Line 63"/>
            <p:cNvSpPr>
              <a:spLocks noChangeShapeType="1"/>
            </p:cNvSpPr>
            <p:nvPr/>
          </p:nvSpPr>
          <p:spPr bwMode="auto">
            <a:xfrm>
              <a:off x="4066" y="2774"/>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0" name="Text Box 64"/>
            <p:cNvSpPr txBox="1">
              <a:spLocks noChangeArrowheads="1"/>
            </p:cNvSpPr>
            <p:nvPr/>
          </p:nvSpPr>
          <p:spPr bwMode="auto">
            <a:xfrm>
              <a:off x="3854" y="2883"/>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4401" name="Line 65"/>
            <p:cNvSpPr>
              <a:spLocks noChangeShapeType="1"/>
            </p:cNvSpPr>
            <p:nvPr/>
          </p:nvSpPr>
          <p:spPr bwMode="auto">
            <a:xfrm>
              <a:off x="1848" y="2774"/>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2" name="Line 66"/>
            <p:cNvSpPr>
              <a:spLocks noChangeShapeType="1"/>
            </p:cNvSpPr>
            <p:nvPr/>
          </p:nvSpPr>
          <p:spPr bwMode="auto">
            <a:xfrm>
              <a:off x="1267" y="2176"/>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3" name="Line 67"/>
            <p:cNvSpPr>
              <a:spLocks noChangeShapeType="1"/>
            </p:cNvSpPr>
            <p:nvPr/>
          </p:nvSpPr>
          <p:spPr bwMode="auto">
            <a:xfrm>
              <a:off x="1267" y="3590"/>
              <a:ext cx="14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4" name="Text Box 68"/>
            <p:cNvSpPr txBox="1">
              <a:spLocks noChangeArrowheads="1"/>
            </p:cNvSpPr>
            <p:nvPr/>
          </p:nvSpPr>
          <p:spPr bwMode="auto">
            <a:xfrm>
              <a:off x="1267" y="3427"/>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4405" name="Line 69"/>
            <p:cNvSpPr>
              <a:spLocks noChangeShapeType="1"/>
            </p:cNvSpPr>
            <p:nvPr/>
          </p:nvSpPr>
          <p:spPr bwMode="auto">
            <a:xfrm>
              <a:off x="1162" y="2176"/>
              <a:ext cx="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6" name="Text Box 70"/>
            <p:cNvSpPr txBox="1">
              <a:spLocks noChangeArrowheads="1"/>
            </p:cNvSpPr>
            <p:nvPr/>
          </p:nvSpPr>
          <p:spPr bwMode="auto">
            <a:xfrm>
              <a:off x="1267" y="201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4407" name="AutoShape 71"/>
            <p:cNvSpPr>
              <a:spLocks noChangeArrowheads="1"/>
            </p:cNvSpPr>
            <p:nvPr/>
          </p:nvSpPr>
          <p:spPr bwMode="auto">
            <a:xfrm>
              <a:off x="1246" y="214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08" name="Text Box 72"/>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4409" name="Line 73"/>
            <p:cNvSpPr>
              <a:spLocks noChangeShapeType="1"/>
            </p:cNvSpPr>
            <p:nvPr/>
          </p:nvSpPr>
          <p:spPr bwMode="auto">
            <a:xfrm>
              <a:off x="1267" y="2448"/>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0" name="AutoShape 74"/>
            <p:cNvSpPr>
              <a:spLocks noChangeArrowheads="1"/>
            </p:cNvSpPr>
            <p:nvPr/>
          </p:nvSpPr>
          <p:spPr bwMode="auto">
            <a:xfrm>
              <a:off x="1245" y="2419"/>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1" name="Line 75"/>
            <p:cNvSpPr>
              <a:spLocks noChangeShapeType="1"/>
            </p:cNvSpPr>
            <p:nvPr/>
          </p:nvSpPr>
          <p:spPr bwMode="auto">
            <a:xfrm>
              <a:off x="1267" y="3046"/>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2" name="Text Box 76"/>
            <p:cNvSpPr txBox="1">
              <a:spLocks noChangeArrowheads="1"/>
            </p:cNvSpPr>
            <p:nvPr/>
          </p:nvSpPr>
          <p:spPr bwMode="auto">
            <a:xfrm>
              <a:off x="1252" y="2883"/>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4413" name="AutoShape 77"/>
            <p:cNvSpPr>
              <a:spLocks noChangeArrowheads="1"/>
            </p:cNvSpPr>
            <p:nvPr/>
          </p:nvSpPr>
          <p:spPr bwMode="auto">
            <a:xfrm>
              <a:off x="1244" y="3020"/>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4" name="Text Box 78"/>
            <p:cNvSpPr txBox="1">
              <a:spLocks noChangeArrowheads="1"/>
            </p:cNvSpPr>
            <p:nvPr/>
          </p:nvSpPr>
          <p:spPr bwMode="auto">
            <a:xfrm>
              <a:off x="169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4415" name="AutoShape 79"/>
            <p:cNvSpPr>
              <a:spLocks noChangeArrowheads="1"/>
            </p:cNvSpPr>
            <p:nvPr/>
          </p:nvSpPr>
          <p:spPr bwMode="auto">
            <a:xfrm>
              <a:off x="169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6" name="Line 80"/>
            <p:cNvSpPr>
              <a:spLocks noChangeShapeType="1"/>
            </p:cNvSpPr>
            <p:nvPr/>
          </p:nvSpPr>
          <p:spPr bwMode="auto">
            <a:xfrm>
              <a:off x="1772" y="3155"/>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17" name="Text Box 81"/>
            <p:cNvSpPr txBox="1">
              <a:spLocks noChangeArrowheads="1"/>
            </p:cNvSpPr>
            <p:nvPr/>
          </p:nvSpPr>
          <p:spPr bwMode="auto">
            <a:xfrm>
              <a:off x="1531" y="3264"/>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4418" name="Text Box 82"/>
            <p:cNvSpPr txBox="1">
              <a:spLocks noChangeArrowheads="1"/>
            </p:cNvSpPr>
            <p:nvPr/>
          </p:nvSpPr>
          <p:spPr bwMode="auto">
            <a:xfrm>
              <a:off x="2112" y="2067"/>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4419" name="Text Box 83"/>
            <p:cNvSpPr txBox="1">
              <a:spLocks noChangeArrowheads="1"/>
            </p:cNvSpPr>
            <p:nvPr/>
          </p:nvSpPr>
          <p:spPr bwMode="auto">
            <a:xfrm>
              <a:off x="2123" y="2352"/>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4420" name="Text Box 84"/>
            <p:cNvSpPr txBox="1">
              <a:spLocks noChangeArrowheads="1"/>
            </p:cNvSpPr>
            <p:nvPr/>
          </p:nvSpPr>
          <p:spPr bwMode="auto">
            <a:xfrm>
              <a:off x="2123" y="2624"/>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4421" name="Text Box 85"/>
            <p:cNvSpPr txBox="1">
              <a:spLocks noChangeArrowheads="1"/>
            </p:cNvSpPr>
            <p:nvPr/>
          </p:nvSpPr>
          <p:spPr bwMode="auto">
            <a:xfrm>
              <a:off x="2123" y="289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4422" name="Text Box 86"/>
            <p:cNvSpPr txBox="1">
              <a:spLocks noChangeArrowheads="1"/>
            </p:cNvSpPr>
            <p:nvPr/>
          </p:nvSpPr>
          <p:spPr bwMode="auto">
            <a:xfrm>
              <a:off x="2685" y="2448"/>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4423" name="Text Box 87"/>
            <p:cNvSpPr txBox="1">
              <a:spLocks noChangeArrowheads="1"/>
            </p:cNvSpPr>
            <p:nvPr/>
          </p:nvSpPr>
          <p:spPr bwMode="auto">
            <a:xfrm>
              <a:off x="2696" y="208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4424" name="Text Box 88"/>
            <p:cNvSpPr txBox="1">
              <a:spLocks noChangeArrowheads="1"/>
            </p:cNvSpPr>
            <p:nvPr/>
          </p:nvSpPr>
          <p:spPr bwMode="auto">
            <a:xfrm>
              <a:off x="2534" y="2829"/>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14425" name="Rectangle 89"/>
            <p:cNvSpPr>
              <a:spLocks noChangeArrowheads="1"/>
            </p:cNvSpPr>
            <p:nvPr/>
          </p:nvSpPr>
          <p:spPr bwMode="auto">
            <a:xfrm>
              <a:off x="2123" y="2080"/>
              <a:ext cx="939" cy="1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6" name="Line 90"/>
            <p:cNvSpPr>
              <a:spLocks noChangeShapeType="1"/>
            </p:cNvSpPr>
            <p:nvPr/>
          </p:nvSpPr>
          <p:spPr bwMode="auto">
            <a:xfrm>
              <a:off x="2587" y="1958"/>
              <a:ext cx="0"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7" name="Text Box 91"/>
            <p:cNvSpPr txBox="1">
              <a:spLocks noChangeArrowheads="1"/>
            </p:cNvSpPr>
            <p:nvPr/>
          </p:nvSpPr>
          <p:spPr bwMode="auto">
            <a:xfrm>
              <a:off x="2376" y="1795"/>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endParaRPr lang="en-US" altLang="en-US" sz="971">
                <a:latin typeface="Arial" panose="020B0604020202020204" pitchFamily="34" charset="0"/>
              </a:endParaRPr>
            </a:p>
          </p:txBody>
        </p:sp>
        <p:sp>
          <p:nvSpPr>
            <p:cNvPr id="14428" name="Line 92"/>
            <p:cNvSpPr>
              <a:spLocks noChangeShapeType="1"/>
            </p:cNvSpPr>
            <p:nvPr/>
          </p:nvSpPr>
          <p:spPr bwMode="auto">
            <a:xfrm>
              <a:off x="3590" y="2774"/>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29" name="Line 93"/>
            <p:cNvSpPr>
              <a:spLocks noChangeShapeType="1"/>
            </p:cNvSpPr>
            <p:nvPr/>
          </p:nvSpPr>
          <p:spPr bwMode="auto">
            <a:xfrm flipV="1">
              <a:off x="1542" y="2458"/>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0" name="AutoShape 94"/>
            <p:cNvSpPr>
              <a:spLocks noChangeArrowheads="1"/>
            </p:cNvSpPr>
            <p:nvPr/>
          </p:nvSpPr>
          <p:spPr bwMode="auto">
            <a:xfrm>
              <a:off x="1524" y="2432"/>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1" name="Line 95"/>
            <p:cNvSpPr>
              <a:spLocks noChangeShapeType="1"/>
            </p:cNvSpPr>
            <p:nvPr/>
          </p:nvSpPr>
          <p:spPr bwMode="auto">
            <a:xfrm>
              <a:off x="1542" y="2621"/>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4432" name="Line 96"/>
            <p:cNvSpPr>
              <a:spLocks noChangeShapeType="1"/>
            </p:cNvSpPr>
            <p:nvPr/>
          </p:nvSpPr>
          <p:spPr bwMode="auto">
            <a:xfrm>
              <a:off x="3274" y="2992"/>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4433" name="Rectangle 97"/>
          <p:cNvSpPr>
            <a:spLocks noGrp="1" noChangeArrowheads="1"/>
          </p:cNvSpPr>
          <p:nvPr>
            <p:ph type="body" idx="1"/>
          </p:nvPr>
        </p:nvSpPr>
        <p:spPr>
          <a:xfrm>
            <a:off x="609441" y="1600201"/>
            <a:ext cx="10969943" cy="1084170"/>
          </a:xfrm>
        </p:spPr>
        <p:txBody>
          <a:bodyPr>
            <a:normAutofit/>
          </a:bodyPr>
          <a:lstStyle/>
          <a:p>
            <a:pPr marL="302575" indent="-302575" defTabSz="806867"/>
            <a:r>
              <a:rPr lang="en-US" altLang="en-US" dirty="0"/>
              <a:t>The Memory (MEM) step involves reading the data memory, from the address computed by the ALU.</a:t>
            </a:r>
          </a:p>
        </p:txBody>
      </p:sp>
      <mc:AlternateContent xmlns:mc="http://schemas.openxmlformats.org/markup-compatibility/2006" xmlns:p14="http://schemas.microsoft.com/office/powerpoint/2010/main">
        <mc:Choice Requires="p14">
          <p:contentPart p14:bwMode="auto" r:id="rId2">
            <p14:nvContentPartPr>
              <p14:cNvPr id="14435" name="Ink 99"/>
              <p14:cNvContentPartPr>
                <a14:cpLocks xmlns:a14="http://schemas.microsoft.com/office/drawing/2010/main" noRot="1" noChangeAspect="1" noEditPoints="1" noChangeArrowheads="1" noChangeShapeType="1"/>
              </p14:cNvContentPartPr>
              <p14:nvPr/>
            </p14:nvContentPartPr>
            <p14:xfrm>
              <a:off x="7815916" y="2831447"/>
              <a:ext cx="790015" cy="299757"/>
            </p14:xfrm>
          </p:contentPart>
        </mc:Choice>
        <mc:Fallback xmlns="">
          <p:pic>
            <p:nvPicPr>
              <p:cNvPr id="14435" name="Ink 99"/>
              <p:cNvPicPr>
                <a:picLocks noRot="1" noChangeAspect="1" noEditPoints="1" noChangeArrowheads="1" noChangeShapeType="1"/>
              </p:cNvPicPr>
              <p:nvPr/>
            </p:nvPicPr>
            <p:blipFill>
              <a:blip r:embed="rId3"/>
              <a:stretch>
                <a:fillRect/>
              </a:stretch>
            </p:blipFill>
            <p:spPr>
              <a:xfrm>
                <a:off x="7806554" y="2822091"/>
                <a:ext cx="808739" cy="31846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436" name="Ink 100"/>
              <p14:cNvContentPartPr>
                <a14:cpLocks xmlns:a14="http://schemas.microsoft.com/office/drawing/2010/main" noRot="1" noChangeAspect="1" noEditPoints="1" noChangeArrowheads="1" noChangeShapeType="1"/>
              </p14:cNvContentPartPr>
              <p14:nvPr/>
            </p14:nvContentPartPr>
            <p14:xfrm>
              <a:off x="7384489" y="4184557"/>
              <a:ext cx="565897" cy="487456"/>
            </p14:xfrm>
          </p:contentPart>
        </mc:Choice>
        <mc:Fallback xmlns="">
          <p:pic>
            <p:nvPicPr>
              <p:cNvPr id="14436" name="Ink 100"/>
              <p:cNvPicPr>
                <a:picLocks noRot="1" noChangeAspect="1" noEditPoints="1" noChangeArrowheads="1" noChangeShapeType="1"/>
              </p:cNvPicPr>
              <p:nvPr/>
            </p:nvPicPr>
            <p:blipFill>
              <a:blip r:embed="rId5"/>
              <a:stretch>
                <a:fillRect/>
              </a:stretch>
            </p:blipFill>
            <p:spPr>
              <a:xfrm>
                <a:off x="7375129" y="4175197"/>
                <a:ext cx="584616" cy="5061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437" name="Ink 101"/>
              <p14:cNvContentPartPr>
                <a14:cpLocks xmlns:a14="http://schemas.microsoft.com/office/drawing/2010/main" noRot="1" noChangeAspect="1" noEditPoints="1" noChangeArrowheads="1" noChangeShapeType="1"/>
              </p14:cNvContentPartPr>
              <p14:nvPr/>
            </p14:nvContentPartPr>
            <p14:xfrm>
              <a:off x="7341066" y="2926697"/>
              <a:ext cx="67235" cy="3875834"/>
            </p14:xfrm>
          </p:contentPart>
        </mc:Choice>
        <mc:Fallback xmlns="">
          <p:pic>
            <p:nvPicPr>
              <p:cNvPr id="14437" name="Ink 101"/>
              <p:cNvPicPr>
                <a:picLocks noRot="1" noChangeAspect="1" noEditPoints="1" noChangeArrowheads="1" noChangeShapeType="1"/>
              </p:cNvPicPr>
              <p:nvPr/>
            </p:nvPicPr>
            <p:blipFill>
              <a:blip r:embed="rId7"/>
              <a:stretch>
                <a:fillRect/>
              </a:stretch>
            </p:blipFill>
            <p:spPr>
              <a:xfrm>
                <a:off x="7331718" y="2917337"/>
                <a:ext cx="85931" cy="38945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438" name="Ink 102"/>
              <p14:cNvContentPartPr>
                <a14:cpLocks xmlns:a14="http://schemas.microsoft.com/office/drawing/2010/main" noRot="1" noChangeAspect="1" noEditPoints="1" noChangeArrowheads="1" noChangeShapeType="1"/>
              </p14:cNvContentPartPr>
              <p14:nvPr/>
            </p14:nvContentPartPr>
            <p14:xfrm>
              <a:off x="8890280" y="2936502"/>
              <a:ext cx="327772" cy="4049526"/>
            </p14:xfrm>
          </p:contentPart>
        </mc:Choice>
        <mc:Fallback xmlns="">
          <p:pic>
            <p:nvPicPr>
              <p:cNvPr id="14438" name="Ink 102"/>
              <p:cNvPicPr>
                <a:picLocks noRot="1" noChangeAspect="1" noEditPoints="1" noChangeArrowheads="1" noChangeShapeType="1"/>
              </p:cNvPicPr>
              <p:nvPr/>
            </p:nvPicPr>
            <p:blipFill>
              <a:blip r:embed="rId9"/>
              <a:stretch>
                <a:fillRect/>
              </a:stretch>
            </p:blipFill>
            <p:spPr>
              <a:xfrm>
                <a:off x="8880925" y="2927142"/>
                <a:ext cx="346481" cy="4068245"/>
              </a:xfrm>
              <a:prstGeom prst="rect">
                <a:avLst/>
              </a:prstGeom>
            </p:spPr>
          </p:pic>
        </mc:Fallback>
      </mc:AlternateContent>
    </p:spTree>
    <p:extLst>
      <p:ext uri="{BB962C8B-B14F-4D97-AF65-F5344CB8AC3E}">
        <p14:creationId xmlns:p14="http://schemas.microsoft.com/office/powerpoint/2010/main" val="1072652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lide Number Placeholder 5"/>
          <p:cNvSpPr>
            <a:spLocks noGrp="1"/>
          </p:cNvSpPr>
          <p:nvPr>
            <p:ph type="sldNum" sz="quarter" idx="12"/>
          </p:nvPr>
        </p:nvSpPr>
        <p:spPr/>
        <p:txBody>
          <a:bodyPr/>
          <a:lstStyle/>
          <a:p>
            <a:fld id="{894DFA14-8A60-4174-8A2F-A3C72AA57A59}" type="slidenum">
              <a:rPr lang="en-US" altLang="en-US"/>
              <a:pPr/>
              <a:t>29</a:t>
            </a:fld>
            <a:endParaRPr lang="en-US" altLang="en-US"/>
          </a:p>
        </p:txBody>
      </p:sp>
      <p:sp>
        <p:nvSpPr>
          <p:cNvPr id="15434" name="Line 74"/>
          <p:cNvSpPr>
            <a:spLocks noChangeShapeType="1"/>
          </p:cNvSpPr>
          <p:nvPr/>
        </p:nvSpPr>
        <p:spPr bwMode="auto">
          <a:xfrm flipV="1">
            <a:off x="3849034" y="3412191"/>
            <a:ext cx="8068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6" name="Rectangle 6"/>
          <p:cNvSpPr>
            <a:spLocks noGrp="1" noChangeArrowheads="1"/>
          </p:cNvSpPr>
          <p:nvPr>
            <p:ph type="title"/>
          </p:nvPr>
        </p:nvSpPr>
        <p:spPr/>
        <p:txBody>
          <a:bodyPr/>
          <a:lstStyle/>
          <a:p>
            <a:pPr defTabSz="806867"/>
            <a:r>
              <a:rPr lang="en-US" altLang="en-US"/>
              <a:t>Writeback (WB)</a:t>
            </a:r>
          </a:p>
        </p:txBody>
      </p:sp>
      <p:sp>
        <p:nvSpPr>
          <p:cNvPr id="15362" name="Line 2"/>
          <p:cNvSpPr>
            <a:spLocks noChangeShapeType="1"/>
          </p:cNvSpPr>
          <p:nvPr/>
        </p:nvSpPr>
        <p:spPr bwMode="auto">
          <a:xfrm>
            <a:off x="3458228" y="4240026"/>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3" name="Line 3"/>
          <p:cNvSpPr>
            <a:spLocks noChangeShapeType="1"/>
          </p:cNvSpPr>
          <p:nvPr/>
        </p:nvSpPr>
        <p:spPr bwMode="auto">
          <a:xfrm flipH="1">
            <a:off x="7674441" y="3630706"/>
            <a:ext cx="1470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4" name="Line 4"/>
          <p:cNvSpPr>
            <a:spLocks noChangeShapeType="1"/>
          </p:cNvSpPr>
          <p:nvPr/>
        </p:nvSpPr>
        <p:spPr bwMode="auto">
          <a:xfrm>
            <a:off x="7821519" y="3630706"/>
            <a:ext cx="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5" name="Line 5"/>
          <p:cNvSpPr>
            <a:spLocks noChangeShapeType="1"/>
          </p:cNvSpPr>
          <p:nvPr/>
        </p:nvSpPr>
        <p:spPr bwMode="auto">
          <a:xfrm>
            <a:off x="3458228" y="3402387"/>
            <a:ext cx="0" cy="8376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67" name="Text Box 7"/>
          <p:cNvSpPr txBox="1">
            <a:spLocks noChangeArrowheads="1"/>
          </p:cNvSpPr>
          <p:nvPr/>
        </p:nvSpPr>
        <p:spPr bwMode="auto">
          <a:xfrm>
            <a:off x="2127530" y="279306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5368" name="Text Box 8"/>
          <p:cNvSpPr txBox="1">
            <a:spLocks noChangeArrowheads="1"/>
          </p:cNvSpPr>
          <p:nvPr/>
        </p:nvSpPr>
        <p:spPr bwMode="auto">
          <a:xfrm>
            <a:off x="2345086" y="3326747"/>
            <a:ext cx="822750"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5369" name="Text Box 9"/>
          <p:cNvSpPr txBox="1">
            <a:spLocks noChangeArrowheads="1"/>
          </p:cNvSpPr>
          <p:nvPr/>
        </p:nvSpPr>
        <p:spPr bwMode="auto">
          <a:xfrm>
            <a:off x="2558327" y="2793067"/>
            <a:ext cx="7570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5370" name="Rectangle 10"/>
          <p:cNvSpPr>
            <a:spLocks noChangeArrowheads="1"/>
          </p:cNvSpPr>
          <p:nvPr/>
        </p:nvSpPr>
        <p:spPr bwMode="auto">
          <a:xfrm>
            <a:off x="2127530" y="2793066"/>
            <a:ext cx="1183622"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1" name="Line 11"/>
          <p:cNvSpPr>
            <a:spLocks noChangeShapeType="1"/>
          </p:cNvSpPr>
          <p:nvPr/>
        </p:nvSpPr>
        <p:spPr bwMode="auto">
          <a:xfrm>
            <a:off x="9227857" y="3249706"/>
            <a:ext cx="369794"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2" name="Line 12"/>
          <p:cNvSpPr>
            <a:spLocks noChangeShapeType="1"/>
          </p:cNvSpPr>
          <p:nvPr/>
        </p:nvSpPr>
        <p:spPr bwMode="auto">
          <a:xfrm>
            <a:off x="7821519" y="3630706"/>
            <a:ext cx="2969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3" name="Line 13"/>
          <p:cNvSpPr>
            <a:spLocks noChangeShapeType="1"/>
          </p:cNvSpPr>
          <p:nvPr/>
        </p:nvSpPr>
        <p:spPr bwMode="auto">
          <a:xfrm>
            <a:off x="7821519" y="3249706"/>
            <a:ext cx="2969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4" name="Line 14"/>
          <p:cNvSpPr>
            <a:spLocks noChangeShapeType="1"/>
          </p:cNvSpPr>
          <p:nvPr/>
        </p:nvSpPr>
        <p:spPr bwMode="auto">
          <a:xfrm>
            <a:off x="9374935" y="3859026"/>
            <a:ext cx="2227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5" name="Line 15"/>
          <p:cNvSpPr>
            <a:spLocks noChangeShapeType="1"/>
          </p:cNvSpPr>
          <p:nvPr/>
        </p:nvSpPr>
        <p:spPr bwMode="auto">
          <a:xfrm>
            <a:off x="7821519" y="3249706"/>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6" name="Line 16"/>
          <p:cNvSpPr>
            <a:spLocks noChangeShapeType="1"/>
          </p:cNvSpPr>
          <p:nvPr/>
        </p:nvSpPr>
        <p:spPr bwMode="auto">
          <a:xfrm>
            <a:off x="7821520" y="4773706"/>
            <a:ext cx="15534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7" name="Line 17"/>
          <p:cNvSpPr>
            <a:spLocks noChangeShapeType="1"/>
          </p:cNvSpPr>
          <p:nvPr/>
        </p:nvSpPr>
        <p:spPr bwMode="auto">
          <a:xfrm flipV="1">
            <a:off x="9374934" y="3859026"/>
            <a:ext cx="0" cy="914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8" name="AutoShape 18"/>
          <p:cNvSpPr>
            <a:spLocks noChangeArrowheads="1"/>
          </p:cNvSpPr>
          <p:nvPr/>
        </p:nvSpPr>
        <p:spPr bwMode="auto">
          <a:xfrm>
            <a:off x="7780898" y="3592887"/>
            <a:ext cx="74239" cy="756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79" name="Line 19"/>
          <p:cNvSpPr>
            <a:spLocks noChangeShapeType="1"/>
          </p:cNvSpPr>
          <p:nvPr/>
        </p:nvSpPr>
        <p:spPr bwMode="auto">
          <a:xfrm>
            <a:off x="9818968" y="3555066"/>
            <a:ext cx="22131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0" name="Line 20"/>
          <p:cNvSpPr>
            <a:spLocks noChangeShapeType="1"/>
          </p:cNvSpPr>
          <p:nvPr/>
        </p:nvSpPr>
        <p:spPr bwMode="auto">
          <a:xfrm>
            <a:off x="10040284" y="3555066"/>
            <a:ext cx="0" cy="198064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1" name="Line 21"/>
          <p:cNvSpPr>
            <a:spLocks noChangeShapeType="1"/>
          </p:cNvSpPr>
          <p:nvPr/>
        </p:nvSpPr>
        <p:spPr bwMode="auto">
          <a:xfrm flipH="1">
            <a:off x="4420534" y="5535706"/>
            <a:ext cx="561975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2" name="Line 22"/>
          <p:cNvSpPr>
            <a:spLocks noChangeShapeType="1"/>
          </p:cNvSpPr>
          <p:nvPr/>
        </p:nvSpPr>
        <p:spPr bwMode="auto">
          <a:xfrm flipV="1">
            <a:off x="4420534" y="4164387"/>
            <a:ext cx="0" cy="137131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3" name="Line 23"/>
          <p:cNvSpPr>
            <a:spLocks noChangeShapeType="1"/>
          </p:cNvSpPr>
          <p:nvPr/>
        </p:nvSpPr>
        <p:spPr bwMode="auto">
          <a:xfrm>
            <a:off x="4420534" y="4164386"/>
            <a:ext cx="2213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84" name="Text Box 24"/>
          <p:cNvSpPr txBox="1">
            <a:spLocks noChangeArrowheads="1"/>
          </p:cNvSpPr>
          <p:nvPr/>
        </p:nvSpPr>
        <p:spPr bwMode="auto">
          <a:xfrm>
            <a:off x="8118475" y="309702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5385" name="Text Box 25"/>
          <p:cNvSpPr txBox="1">
            <a:spLocks noChangeArrowheads="1"/>
          </p:cNvSpPr>
          <p:nvPr/>
        </p:nvSpPr>
        <p:spPr bwMode="auto">
          <a:xfrm>
            <a:off x="8118475" y="3478027"/>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5386" name="Text Box 26"/>
          <p:cNvSpPr txBox="1">
            <a:spLocks noChangeArrowheads="1"/>
          </p:cNvSpPr>
          <p:nvPr/>
        </p:nvSpPr>
        <p:spPr bwMode="auto">
          <a:xfrm>
            <a:off x="8118475" y="3859027"/>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5387" name="Text Box 27"/>
          <p:cNvSpPr txBox="1">
            <a:spLocks noChangeArrowheads="1"/>
          </p:cNvSpPr>
          <p:nvPr/>
        </p:nvSpPr>
        <p:spPr bwMode="auto">
          <a:xfrm>
            <a:off x="8558254" y="3783387"/>
            <a:ext cx="66405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5388" name="Text Box 28"/>
          <p:cNvSpPr txBox="1">
            <a:spLocks noChangeArrowheads="1"/>
          </p:cNvSpPr>
          <p:nvPr/>
        </p:nvSpPr>
        <p:spPr bwMode="auto">
          <a:xfrm>
            <a:off x="8776367" y="3097027"/>
            <a:ext cx="478104"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5389" name="Rectangle 29"/>
          <p:cNvSpPr>
            <a:spLocks noChangeArrowheads="1"/>
          </p:cNvSpPr>
          <p:nvPr/>
        </p:nvSpPr>
        <p:spPr bwMode="auto">
          <a:xfrm>
            <a:off x="8118475" y="3097026"/>
            <a:ext cx="1109382"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0" name="Line 30"/>
          <p:cNvSpPr>
            <a:spLocks noChangeShapeType="1"/>
          </p:cNvSpPr>
          <p:nvPr/>
        </p:nvSpPr>
        <p:spPr bwMode="auto">
          <a:xfrm>
            <a:off x="8635346" y="2945747"/>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1" name="Text Box 31"/>
          <p:cNvSpPr txBox="1">
            <a:spLocks noChangeArrowheads="1"/>
          </p:cNvSpPr>
          <p:nvPr/>
        </p:nvSpPr>
        <p:spPr bwMode="auto">
          <a:xfrm>
            <a:off x="8265552" y="2716027"/>
            <a:ext cx="7490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5392" name="Line 32"/>
          <p:cNvSpPr>
            <a:spLocks noChangeShapeType="1"/>
          </p:cNvSpPr>
          <p:nvPr/>
        </p:nvSpPr>
        <p:spPr bwMode="auto">
          <a:xfrm>
            <a:off x="8635346" y="4240026"/>
            <a:ext cx="0" cy="1526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3" name="Text Box 33"/>
          <p:cNvSpPr txBox="1">
            <a:spLocks noChangeArrowheads="1"/>
          </p:cNvSpPr>
          <p:nvPr/>
        </p:nvSpPr>
        <p:spPr bwMode="auto">
          <a:xfrm>
            <a:off x="8265552" y="4392707"/>
            <a:ext cx="75542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MemRead</a:t>
            </a:r>
            <a:endParaRPr lang="en-US" altLang="en-US" sz="971">
              <a:latin typeface="Arial" panose="020B0604020202020204" pitchFamily="34" charset="0"/>
            </a:endParaRPr>
          </a:p>
        </p:txBody>
      </p:sp>
      <p:sp>
        <p:nvSpPr>
          <p:cNvPr id="15394" name="Text Box 34"/>
          <p:cNvSpPr txBox="1">
            <a:spLocks noChangeArrowheads="1"/>
          </p:cNvSpPr>
          <p:nvPr/>
        </p:nvSpPr>
        <p:spPr bwMode="auto">
          <a:xfrm>
            <a:off x="9597652" y="310823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1</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0</a:t>
            </a:r>
          </a:p>
        </p:txBody>
      </p:sp>
      <p:sp>
        <p:nvSpPr>
          <p:cNvPr id="15395" name="AutoShape 35"/>
          <p:cNvSpPr>
            <a:spLocks noChangeArrowheads="1"/>
          </p:cNvSpPr>
          <p:nvPr/>
        </p:nvSpPr>
        <p:spPr bwMode="auto">
          <a:xfrm>
            <a:off x="9607457" y="3097026"/>
            <a:ext cx="222717"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6" name="Text Box 36"/>
          <p:cNvSpPr txBox="1">
            <a:spLocks noChangeArrowheads="1"/>
          </p:cNvSpPr>
          <p:nvPr/>
        </p:nvSpPr>
        <p:spPr bwMode="auto">
          <a:xfrm>
            <a:off x="9300696" y="2704821"/>
            <a:ext cx="830764"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MemToReg</a:t>
            </a:r>
          </a:p>
        </p:txBody>
      </p:sp>
      <p:sp>
        <p:nvSpPr>
          <p:cNvPr id="15397" name="Line 37"/>
          <p:cNvSpPr>
            <a:spLocks noChangeShapeType="1"/>
          </p:cNvSpPr>
          <p:nvPr/>
        </p:nvSpPr>
        <p:spPr bwMode="auto">
          <a:xfrm>
            <a:off x="9701306" y="2945747"/>
            <a:ext cx="0" cy="15127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8" name="Line 38"/>
          <p:cNvSpPr>
            <a:spLocks noChangeShapeType="1"/>
          </p:cNvSpPr>
          <p:nvPr/>
        </p:nvSpPr>
        <p:spPr bwMode="auto">
          <a:xfrm flipV="1">
            <a:off x="6121026" y="3555066"/>
            <a:ext cx="0" cy="1218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399" name="Line 39"/>
          <p:cNvSpPr>
            <a:spLocks noChangeShapeType="1"/>
          </p:cNvSpPr>
          <p:nvPr/>
        </p:nvSpPr>
        <p:spPr bwMode="auto">
          <a:xfrm>
            <a:off x="5972549" y="3555066"/>
            <a:ext cx="518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0" name="Line 40"/>
          <p:cNvSpPr>
            <a:spLocks noChangeShapeType="1"/>
          </p:cNvSpPr>
          <p:nvPr/>
        </p:nvSpPr>
        <p:spPr bwMode="auto">
          <a:xfrm flipV="1">
            <a:off x="7674441" y="4011706"/>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1" name="Line 41"/>
          <p:cNvSpPr>
            <a:spLocks noChangeShapeType="1"/>
          </p:cNvSpPr>
          <p:nvPr/>
        </p:nvSpPr>
        <p:spPr bwMode="auto">
          <a:xfrm flipH="1">
            <a:off x="6121027" y="4773706"/>
            <a:ext cx="15534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2" name="Line 42"/>
          <p:cNvSpPr>
            <a:spLocks noChangeShapeType="1"/>
          </p:cNvSpPr>
          <p:nvPr/>
        </p:nvSpPr>
        <p:spPr bwMode="auto">
          <a:xfrm>
            <a:off x="7674441" y="4011706"/>
            <a:ext cx="44403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3" name="AutoShape 43"/>
          <p:cNvSpPr>
            <a:spLocks noChangeArrowheads="1"/>
          </p:cNvSpPr>
          <p:nvPr/>
        </p:nvSpPr>
        <p:spPr bwMode="auto">
          <a:xfrm>
            <a:off x="6091611" y="3513045"/>
            <a:ext cx="74239" cy="77041"/>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4" name="Text Box 44"/>
          <p:cNvSpPr txBox="1">
            <a:spLocks noChangeArrowheads="1"/>
          </p:cNvSpPr>
          <p:nvPr/>
        </p:nvSpPr>
        <p:spPr bwMode="auto">
          <a:xfrm>
            <a:off x="5452480" y="4773706"/>
            <a:ext cx="58069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15405" name="Oval 45"/>
          <p:cNvSpPr>
            <a:spLocks noChangeArrowheads="1"/>
          </p:cNvSpPr>
          <p:nvPr/>
        </p:nvSpPr>
        <p:spPr bwMode="auto">
          <a:xfrm>
            <a:off x="5515909" y="4621026"/>
            <a:ext cx="444033" cy="762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6" name="Line 46"/>
          <p:cNvSpPr>
            <a:spLocks noChangeShapeType="1"/>
          </p:cNvSpPr>
          <p:nvPr/>
        </p:nvSpPr>
        <p:spPr bwMode="auto">
          <a:xfrm>
            <a:off x="5972548" y="3097026"/>
            <a:ext cx="96230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7" name="Line 47"/>
          <p:cNvSpPr>
            <a:spLocks noChangeShapeType="1"/>
          </p:cNvSpPr>
          <p:nvPr/>
        </p:nvSpPr>
        <p:spPr bwMode="auto">
          <a:xfrm>
            <a:off x="6269505" y="4164386"/>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8" name="Line 48"/>
          <p:cNvSpPr>
            <a:spLocks noChangeShapeType="1"/>
          </p:cNvSpPr>
          <p:nvPr/>
        </p:nvSpPr>
        <p:spPr bwMode="auto">
          <a:xfrm flipH="1">
            <a:off x="5972548" y="5002026"/>
            <a:ext cx="2969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09" name="Text Box 49"/>
          <p:cNvSpPr txBox="1">
            <a:spLocks noChangeArrowheads="1"/>
          </p:cNvSpPr>
          <p:nvPr/>
        </p:nvSpPr>
        <p:spPr bwMode="auto">
          <a:xfrm>
            <a:off x="6490821" y="341359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5410" name="AutoShape 50"/>
          <p:cNvSpPr>
            <a:spLocks noChangeArrowheads="1"/>
          </p:cNvSpPr>
          <p:nvPr/>
        </p:nvSpPr>
        <p:spPr bwMode="auto">
          <a:xfrm>
            <a:off x="6502027" y="3402387"/>
            <a:ext cx="221316" cy="914680"/>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11" name="Line 51"/>
          <p:cNvSpPr>
            <a:spLocks noChangeShapeType="1"/>
          </p:cNvSpPr>
          <p:nvPr/>
        </p:nvSpPr>
        <p:spPr bwMode="auto">
          <a:xfrm>
            <a:off x="6616887" y="4317066"/>
            <a:ext cx="0" cy="152681"/>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12" name="Text Box 52"/>
          <p:cNvSpPr txBox="1">
            <a:spLocks noChangeArrowheads="1"/>
          </p:cNvSpPr>
          <p:nvPr/>
        </p:nvSpPr>
        <p:spPr bwMode="auto">
          <a:xfrm>
            <a:off x="6342343" y="4469747"/>
            <a:ext cx="61115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grpSp>
        <p:nvGrpSpPr>
          <p:cNvPr id="15413" name="Group 53"/>
          <p:cNvGrpSpPr>
            <a:grpSpLocks/>
          </p:cNvGrpSpPr>
          <p:nvPr/>
        </p:nvGrpSpPr>
        <p:grpSpPr bwMode="auto">
          <a:xfrm>
            <a:off x="6934853" y="2868706"/>
            <a:ext cx="739588" cy="1220041"/>
            <a:chOff x="3408" y="1824"/>
            <a:chExt cx="480" cy="768"/>
          </a:xfrm>
        </p:grpSpPr>
        <p:sp>
          <p:nvSpPr>
            <p:cNvPr id="15414" name="Line 54"/>
            <p:cNvSpPr>
              <a:spLocks noChangeShapeType="1"/>
            </p:cNvSpPr>
            <p:nvPr/>
          </p:nvSpPr>
          <p:spPr bwMode="auto">
            <a:xfrm>
              <a:off x="3408" y="182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5" name="Line 55"/>
            <p:cNvSpPr>
              <a:spLocks noChangeShapeType="1"/>
            </p:cNvSpPr>
            <p:nvPr/>
          </p:nvSpPr>
          <p:spPr bwMode="auto">
            <a:xfrm>
              <a:off x="3408" y="23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6" name="Line 56"/>
            <p:cNvSpPr>
              <a:spLocks noChangeShapeType="1"/>
            </p:cNvSpPr>
            <p:nvPr/>
          </p:nvSpPr>
          <p:spPr bwMode="auto">
            <a:xfrm>
              <a:off x="3408"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7" name="Line 57"/>
            <p:cNvSpPr>
              <a:spLocks noChangeShapeType="1"/>
            </p:cNvSpPr>
            <p:nvPr/>
          </p:nvSpPr>
          <p:spPr bwMode="auto">
            <a:xfrm flipV="1">
              <a:off x="3408" y="220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8" name="Line 58"/>
            <p:cNvSpPr>
              <a:spLocks noChangeShapeType="1"/>
            </p:cNvSpPr>
            <p:nvPr/>
          </p:nvSpPr>
          <p:spPr bwMode="auto">
            <a:xfrm>
              <a:off x="3408" y="182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19" name="Line 59"/>
            <p:cNvSpPr>
              <a:spLocks noChangeShapeType="1"/>
            </p:cNvSpPr>
            <p:nvPr/>
          </p:nvSpPr>
          <p:spPr bwMode="auto">
            <a:xfrm>
              <a:off x="3888" y="206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5420" name="Line 60"/>
            <p:cNvSpPr>
              <a:spLocks noChangeShapeType="1"/>
            </p:cNvSpPr>
            <p:nvPr/>
          </p:nvSpPr>
          <p:spPr bwMode="auto">
            <a:xfrm flipV="1">
              <a:off x="3408" y="2352"/>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15421" name="Text Box 61"/>
          <p:cNvSpPr txBox="1">
            <a:spLocks noChangeArrowheads="1"/>
          </p:cNvSpPr>
          <p:nvPr/>
        </p:nvSpPr>
        <p:spPr bwMode="auto">
          <a:xfrm>
            <a:off x="7148637" y="3478027"/>
            <a:ext cx="53420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5422" name="Text Box 62"/>
          <p:cNvSpPr txBox="1">
            <a:spLocks noChangeArrowheads="1"/>
          </p:cNvSpPr>
          <p:nvPr/>
        </p:nvSpPr>
        <p:spPr bwMode="auto">
          <a:xfrm>
            <a:off x="7225410" y="3249707"/>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5423" name="Text Box 63"/>
          <p:cNvSpPr txBox="1">
            <a:spLocks noChangeArrowheads="1"/>
          </p:cNvSpPr>
          <p:nvPr/>
        </p:nvSpPr>
        <p:spPr bwMode="auto">
          <a:xfrm>
            <a:off x="6934853" y="3097027"/>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5424" name="Line 64"/>
          <p:cNvSpPr>
            <a:spLocks noChangeShapeType="1"/>
          </p:cNvSpPr>
          <p:nvPr/>
        </p:nvSpPr>
        <p:spPr bwMode="auto">
          <a:xfrm>
            <a:off x="7378887" y="3859026"/>
            <a:ext cx="0" cy="15268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5" name="Text Box 65"/>
          <p:cNvSpPr txBox="1">
            <a:spLocks noChangeArrowheads="1"/>
          </p:cNvSpPr>
          <p:nvPr/>
        </p:nvSpPr>
        <p:spPr bwMode="auto">
          <a:xfrm>
            <a:off x="7081931" y="4011707"/>
            <a:ext cx="5887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5426" name="Line 66"/>
          <p:cNvSpPr>
            <a:spLocks noChangeShapeType="1"/>
          </p:cNvSpPr>
          <p:nvPr/>
        </p:nvSpPr>
        <p:spPr bwMode="auto">
          <a:xfrm>
            <a:off x="4272056" y="3859026"/>
            <a:ext cx="369794"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7" name="Line 67"/>
          <p:cNvSpPr>
            <a:spLocks noChangeShapeType="1"/>
          </p:cNvSpPr>
          <p:nvPr/>
        </p:nvSpPr>
        <p:spPr bwMode="auto">
          <a:xfrm>
            <a:off x="3458228" y="3021386"/>
            <a:ext cx="0"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8" name="Line 68"/>
          <p:cNvSpPr>
            <a:spLocks noChangeShapeType="1"/>
          </p:cNvSpPr>
          <p:nvPr/>
        </p:nvSpPr>
        <p:spPr bwMode="auto">
          <a:xfrm>
            <a:off x="3458229" y="5002026"/>
            <a:ext cx="2071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29" name="Text Box 69"/>
          <p:cNvSpPr txBox="1">
            <a:spLocks noChangeArrowheads="1"/>
          </p:cNvSpPr>
          <p:nvPr/>
        </p:nvSpPr>
        <p:spPr bwMode="auto">
          <a:xfrm>
            <a:off x="3458228" y="4773707"/>
            <a:ext cx="641610"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[15 - 0]</a:t>
            </a:r>
          </a:p>
        </p:txBody>
      </p:sp>
      <p:sp>
        <p:nvSpPr>
          <p:cNvPr id="15430" name="Line 70"/>
          <p:cNvSpPr>
            <a:spLocks noChangeShapeType="1"/>
          </p:cNvSpPr>
          <p:nvPr/>
        </p:nvSpPr>
        <p:spPr bwMode="auto">
          <a:xfrm>
            <a:off x="3458228" y="3021386"/>
            <a:ext cx="11836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1" name="Text Box 71"/>
          <p:cNvSpPr txBox="1">
            <a:spLocks noChangeArrowheads="1"/>
          </p:cNvSpPr>
          <p:nvPr/>
        </p:nvSpPr>
        <p:spPr bwMode="auto">
          <a:xfrm>
            <a:off x="3458229" y="279306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[25 - 21]</a:t>
            </a:r>
          </a:p>
        </p:txBody>
      </p:sp>
      <p:sp>
        <p:nvSpPr>
          <p:cNvPr id="15432" name="AutoShape 72"/>
          <p:cNvSpPr>
            <a:spLocks noChangeArrowheads="1"/>
          </p:cNvSpPr>
          <p:nvPr/>
        </p:nvSpPr>
        <p:spPr bwMode="auto">
          <a:xfrm>
            <a:off x="3428813" y="2983566"/>
            <a:ext cx="74239" cy="75640"/>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3" name="Text Box 73"/>
          <p:cNvSpPr txBox="1">
            <a:spLocks noChangeArrowheads="1"/>
          </p:cNvSpPr>
          <p:nvPr/>
        </p:nvSpPr>
        <p:spPr bwMode="auto">
          <a:xfrm>
            <a:off x="3458229" y="317406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I [20 - 16]</a:t>
            </a:r>
          </a:p>
        </p:txBody>
      </p:sp>
      <p:sp>
        <p:nvSpPr>
          <p:cNvPr id="15435" name="AutoShape 75"/>
          <p:cNvSpPr>
            <a:spLocks noChangeArrowheads="1"/>
          </p:cNvSpPr>
          <p:nvPr/>
        </p:nvSpPr>
        <p:spPr bwMode="auto">
          <a:xfrm>
            <a:off x="3427412" y="3361765"/>
            <a:ext cx="74239" cy="75640"/>
          </a:xfrm>
          <a:prstGeom prst="octagon">
            <a:avLst>
              <a:gd name="adj" fmla="val 2928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6" name="Line 76"/>
          <p:cNvSpPr>
            <a:spLocks noChangeShapeType="1"/>
          </p:cNvSpPr>
          <p:nvPr/>
        </p:nvSpPr>
        <p:spPr bwMode="auto">
          <a:xfrm>
            <a:off x="3458229" y="4240026"/>
            <a:ext cx="59251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7" name="Text Box 77"/>
          <p:cNvSpPr txBox="1">
            <a:spLocks noChangeArrowheads="1"/>
          </p:cNvSpPr>
          <p:nvPr/>
        </p:nvSpPr>
        <p:spPr bwMode="auto">
          <a:xfrm>
            <a:off x="3437218" y="4011707"/>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5438" name="AutoShape 78"/>
          <p:cNvSpPr>
            <a:spLocks noChangeArrowheads="1"/>
          </p:cNvSpPr>
          <p:nvPr/>
        </p:nvSpPr>
        <p:spPr bwMode="auto">
          <a:xfrm>
            <a:off x="3426012" y="4203607"/>
            <a:ext cx="74239" cy="770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39" name="Text Box 79"/>
          <p:cNvSpPr txBox="1">
            <a:spLocks noChangeArrowheads="1"/>
          </p:cNvSpPr>
          <p:nvPr/>
        </p:nvSpPr>
        <p:spPr bwMode="auto">
          <a:xfrm>
            <a:off x="4050740" y="3489232"/>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5440" name="AutoShape 80"/>
          <p:cNvSpPr>
            <a:spLocks noChangeArrowheads="1"/>
          </p:cNvSpPr>
          <p:nvPr/>
        </p:nvSpPr>
        <p:spPr bwMode="auto">
          <a:xfrm>
            <a:off x="4060545" y="3478026"/>
            <a:ext cx="222717"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41" name="Line 81"/>
          <p:cNvSpPr>
            <a:spLocks noChangeShapeType="1"/>
          </p:cNvSpPr>
          <p:nvPr/>
        </p:nvSpPr>
        <p:spPr bwMode="auto">
          <a:xfrm>
            <a:off x="4165600" y="4392706"/>
            <a:ext cx="0" cy="15268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42" name="Text Box 82"/>
          <p:cNvSpPr txBox="1">
            <a:spLocks noChangeArrowheads="1"/>
          </p:cNvSpPr>
          <p:nvPr/>
        </p:nvSpPr>
        <p:spPr bwMode="auto">
          <a:xfrm>
            <a:off x="3828022" y="4545387"/>
            <a:ext cx="5967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RegDst</a:t>
            </a:r>
          </a:p>
        </p:txBody>
      </p:sp>
      <p:sp>
        <p:nvSpPr>
          <p:cNvPr id="15443" name="Text Box 83"/>
          <p:cNvSpPr txBox="1">
            <a:spLocks noChangeArrowheads="1"/>
          </p:cNvSpPr>
          <p:nvPr/>
        </p:nvSpPr>
        <p:spPr bwMode="auto">
          <a:xfrm>
            <a:off x="4641850" y="2868706"/>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15444" name="Text Box 84"/>
          <p:cNvSpPr txBox="1">
            <a:spLocks noChangeArrowheads="1"/>
          </p:cNvSpPr>
          <p:nvPr/>
        </p:nvSpPr>
        <p:spPr bwMode="auto">
          <a:xfrm>
            <a:off x="4657258" y="3267916"/>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15445" name="Text Box 85"/>
          <p:cNvSpPr txBox="1">
            <a:spLocks noChangeArrowheads="1"/>
          </p:cNvSpPr>
          <p:nvPr/>
        </p:nvSpPr>
        <p:spPr bwMode="auto">
          <a:xfrm>
            <a:off x="4657258" y="3648916"/>
            <a:ext cx="5967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register</a:t>
            </a:r>
          </a:p>
        </p:txBody>
      </p:sp>
      <p:sp>
        <p:nvSpPr>
          <p:cNvPr id="15446" name="Text Box 86"/>
          <p:cNvSpPr txBox="1">
            <a:spLocks noChangeArrowheads="1"/>
          </p:cNvSpPr>
          <p:nvPr/>
        </p:nvSpPr>
        <p:spPr bwMode="auto">
          <a:xfrm>
            <a:off x="4657258" y="4029916"/>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Write</a:t>
            </a:r>
          </a:p>
          <a:p>
            <a:r>
              <a:rPr lang="en-US" altLang="en-US" sz="971">
                <a:solidFill>
                  <a:srgbClr val="FF3300"/>
                </a:solidFill>
                <a:latin typeface="Arial" panose="020B0604020202020204" pitchFamily="34" charset="0"/>
              </a:rPr>
              <a:t>data</a:t>
            </a:r>
          </a:p>
        </p:txBody>
      </p:sp>
      <p:sp>
        <p:nvSpPr>
          <p:cNvPr id="15447" name="Text Box 87"/>
          <p:cNvSpPr txBox="1">
            <a:spLocks noChangeArrowheads="1"/>
          </p:cNvSpPr>
          <p:nvPr/>
        </p:nvSpPr>
        <p:spPr bwMode="auto">
          <a:xfrm>
            <a:off x="5444752" y="3402387"/>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15448" name="Text Box 88"/>
          <p:cNvSpPr txBox="1">
            <a:spLocks noChangeArrowheads="1"/>
          </p:cNvSpPr>
          <p:nvPr/>
        </p:nvSpPr>
        <p:spPr bwMode="auto">
          <a:xfrm>
            <a:off x="5460159" y="2886916"/>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15449" name="Text Box 89"/>
          <p:cNvSpPr txBox="1">
            <a:spLocks noChangeArrowheads="1"/>
          </p:cNvSpPr>
          <p:nvPr/>
        </p:nvSpPr>
        <p:spPr bwMode="auto">
          <a:xfrm>
            <a:off x="5232960" y="3936067"/>
            <a:ext cx="74740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5450" name="Rectangle 90"/>
          <p:cNvSpPr>
            <a:spLocks noChangeArrowheads="1"/>
          </p:cNvSpPr>
          <p:nvPr/>
        </p:nvSpPr>
        <p:spPr bwMode="auto">
          <a:xfrm>
            <a:off x="4657258" y="2886916"/>
            <a:ext cx="1315291" cy="15240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1" name="Line 91"/>
          <p:cNvSpPr>
            <a:spLocks noChangeShapeType="1"/>
          </p:cNvSpPr>
          <p:nvPr/>
        </p:nvSpPr>
        <p:spPr bwMode="auto">
          <a:xfrm>
            <a:off x="5307199" y="2716026"/>
            <a:ext cx="0"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2" name="Text Box 92"/>
          <p:cNvSpPr txBox="1">
            <a:spLocks noChangeArrowheads="1"/>
          </p:cNvSpPr>
          <p:nvPr/>
        </p:nvSpPr>
        <p:spPr bwMode="auto">
          <a:xfrm>
            <a:off x="5011644" y="2487707"/>
            <a:ext cx="69931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RegWrite</a:t>
            </a:r>
          </a:p>
        </p:txBody>
      </p:sp>
      <p:sp>
        <p:nvSpPr>
          <p:cNvPr id="15453" name="Line 93"/>
          <p:cNvSpPr>
            <a:spLocks noChangeShapeType="1"/>
          </p:cNvSpPr>
          <p:nvPr/>
        </p:nvSpPr>
        <p:spPr bwMode="auto">
          <a:xfrm>
            <a:off x="6712137" y="3859026"/>
            <a:ext cx="2227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4" name="Line 94"/>
          <p:cNvSpPr>
            <a:spLocks noChangeShapeType="1"/>
          </p:cNvSpPr>
          <p:nvPr/>
        </p:nvSpPr>
        <p:spPr bwMode="auto">
          <a:xfrm flipV="1">
            <a:off x="3843431" y="3416394"/>
            <a:ext cx="0" cy="22831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5" name="AutoShape 95"/>
          <p:cNvSpPr>
            <a:spLocks noChangeArrowheads="1"/>
          </p:cNvSpPr>
          <p:nvPr/>
        </p:nvSpPr>
        <p:spPr bwMode="auto">
          <a:xfrm>
            <a:off x="3818218" y="3379975"/>
            <a:ext cx="72838" cy="77040"/>
          </a:xfrm>
          <a:prstGeom prst="octagon">
            <a:avLst>
              <a:gd name="adj" fmla="val 2928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6" name="Line 96"/>
          <p:cNvSpPr>
            <a:spLocks noChangeShapeType="1"/>
          </p:cNvSpPr>
          <p:nvPr/>
        </p:nvSpPr>
        <p:spPr bwMode="auto">
          <a:xfrm>
            <a:off x="3843431" y="3644713"/>
            <a:ext cx="222716"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7" name="Line 97"/>
          <p:cNvSpPr>
            <a:spLocks noChangeShapeType="1"/>
          </p:cNvSpPr>
          <p:nvPr/>
        </p:nvSpPr>
        <p:spPr bwMode="auto">
          <a:xfrm>
            <a:off x="6269504" y="4164387"/>
            <a:ext cx="0" cy="837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8" name="Line 98"/>
          <p:cNvSpPr>
            <a:spLocks noChangeShapeType="1"/>
          </p:cNvSpPr>
          <p:nvPr/>
        </p:nvSpPr>
        <p:spPr bwMode="auto">
          <a:xfrm>
            <a:off x="3311152" y="3021386"/>
            <a:ext cx="147077"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5459" name="Rectangle 99"/>
          <p:cNvSpPr>
            <a:spLocks noGrp="1" noChangeArrowheads="1"/>
          </p:cNvSpPr>
          <p:nvPr>
            <p:ph type="body" idx="1"/>
          </p:nvPr>
        </p:nvSpPr>
        <p:spPr>
          <a:xfrm>
            <a:off x="609441" y="1304598"/>
            <a:ext cx="10969943" cy="4525963"/>
          </a:xfrm>
        </p:spPr>
        <p:txBody>
          <a:bodyPr/>
          <a:lstStyle/>
          <a:p>
            <a:pPr marL="302575" indent="-302575" defTabSz="806867"/>
            <a:r>
              <a:rPr lang="en-US" altLang="en-US"/>
              <a:t>Finally, in the </a:t>
            </a:r>
            <a:r>
              <a:rPr lang="en-US" altLang="en-US" dirty="0" err="1"/>
              <a:t>Writeback</a:t>
            </a:r>
            <a:r>
              <a:rPr lang="en-US" altLang="en-US" dirty="0"/>
              <a:t> (WB) step, the memory value is stored into the destination register.</a:t>
            </a:r>
          </a:p>
        </p:txBody>
      </p:sp>
      <p:sp>
        <p:nvSpPr>
          <p:cNvPr id="15461" name="Line 101"/>
          <p:cNvSpPr>
            <a:spLocks noChangeShapeType="1"/>
          </p:cNvSpPr>
          <p:nvPr/>
        </p:nvSpPr>
        <p:spPr bwMode="auto">
          <a:xfrm flipV="1">
            <a:off x="3468034" y="3410791"/>
            <a:ext cx="399209" cy="1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mc:AlternateContent xmlns:mc="http://schemas.openxmlformats.org/markup-compatibility/2006" xmlns:p14="http://schemas.microsoft.com/office/powerpoint/2010/main">
        <mc:Choice Requires="p14">
          <p:contentPart p14:bwMode="auto" r:id="rId2">
            <p14:nvContentPartPr>
              <p14:cNvPr id="15462" name="Ink 102"/>
              <p14:cNvContentPartPr>
                <a14:cpLocks xmlns:a14="http://schemas.microsoft.com/office/drawing/2010/main" noRot="1" noChangeAspect="1" noEditPoints="1" noChangeArrowheads="1" noChangeShapeType="1"/>
              </p14:cNvContentPartPr>
              <p14:nvPr/>
            </p14:nvContentPartPr>
            <p14:xfrm>
              <a:off x="9211049" y="2180946"/>
              <a:ext cx="1285875" cy="3033993"/>
            </p14:xfrm>
          </p:contentPart>
        </mc:Choice>
        <mc:Fallback xmlns="">
          <p:pic>
            <p:nvPicPr>
              <p:cNvPr id="15462" name="Ink 102"/>
              <p:cNvPicPr>
                <a:picLocks noRot="1" noChangeAspect="1" noEditPoints="1" noChangeArrowheads="1" noChangeShapeType="1"/>
              </p:cNvPicPr>
              <p:nvPr/>
            </p:nvPicPr>
            <p:blipFill>
              <a:blip r:embed="rId3"/>
              <a:stretch>
                <a:fillRect/>
              </a:stretch>
            </p:blipFill>
            <p:spPr>
              <a:xfrm>
                <a:off x="9201687" y="2171586"/>
                <a:ext cx="1304600" cy="30527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463" name="Ink 103"/>
              <p14:cNvContentPartPr>
                <a14:cpLocks xmlns:a14="http://schemas.microsoft.com/office/drawing/2010/main" noRot="1" noChangeAspect="1" noEditPoints="1" noChangeArrowheads="1" noChangeShapeType="1"/>
              </p14:cNvContentPartPr>
              <p14:nvPr/>
            </p14:nvContentPartPr>
            <p14:xfrm>
              <a:off x="9600453" y="1970835"/>
              <a:ext cx="449636" cy="326371"/>
            </p14:xfrm>
          </p:contentPart>
        </mc:Choice>
        <mc:Fallback xmlns="">
          <p:pic>
            <p:nvPicPr>
              <p:cNvPr id="15463" name="Ink 103"/>
              <p:cNvPicPr>
                <a:picLocks noRot="1" noChangeAspect="1" noEditPoints="1" noChangeArrowheads="1" noChangeShapeType="1"/>
              </p:cNvPicPr>
              <p:nvPr/>
            </p:nvPicPr>
            <p:blipFill>
              <a:blip r:embed="rId5"/>
              <a:stretch>
                <a:fillRect/>
              </a:stretch>
            </p:blipFill>
            <p:spPr>
              <a:xfrm>
                <a:off x="9591093" y="1961479"/>
                <a:ext cx="468356" cy="3450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464" name="Ink 104"/>
              <p14:cNvContentPartPr>
                <a14:cpLocks xmlns:a14="http://schemas.microsoft.com/office/drawing/2010/main" noRot="1" noChangeAspect="1" noEditPoints="1" noChangeArrowheads="1" noChangeShapeType="1"/>
              </p14:cNvContentPartPr>
              <p14:nvPr/>
            </p14:nvContentPartPr>
            <p14:xfrm>
              <a:off x="3919070" y="5863478"/>
              <a:ext cx="218515" cy="172291"/>
            </p14:xfrm>
          </p:contentPart>
        </mc:Choice>
        <mc:Fallback xmlns="">
          <p:pic>
            <p:nvPicPr>
              <p:cNvPr id="15464" name="Ink 104"/>
              <p:cNvPicPr>
                <a:picLocks noRot="1" noChangeAspect="1" noEditPoints="1" noChangeArrowheads="1" noChangeShapeType="1"/>
              </p:cNvPicPr>
              <p:nvPr/>
            </p:nvPicPr>
            <p:blipFill>
              <a:blip r:embed="rId7"/>
              <a:stretch>
                <a:fillRect/>
              </a:stretch>
            </p:blipFill>
            <p:spPr>
              <a:xfrm>
                <a:off x="3909695" y="5854126"/>
                <a:ext cx="237265" cy="19099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465" name="Ink 105"/>
              <p14:cNvContentPartPr>
                <a14:cpLocks xmlns:a14="http://schemas.microsoft.com/office/drawing/2010/main" noRot="1" noChangeAspect="1" noEditPoints="1" noChangeArrowheads="1" noChangeShapeType="1"/>
              </p14:cNvContentPartPr>
              <p14:nvPr/>
            </p14:nvContentPartPr>
            <p14:xfrm>
              <a:off x="4291666" y="5870482"/>
              <a:ext cx="159684" cy="273143"/>
            </p14:xfrm>
          </p:contentPart>
        </mc:Choice>
        <mc:Fallback xmlns="">
          <p:pic>
            <p:nvPicPr>
              <p:cNvPr id="15465" name="Ink 105"/>
              <p:cNvPicPr>
                <a:picLocks noRot="1" noChangeAspect="1" noEditPoints="1" noChangeArrowheads="1" noChangeShapeType="1"/>
              </p:cNvPicPr>
              <p:nvPr/>
            </p:nvPicPr>
            <p:blipFill>
              <a:blip r:embed="rId9"/>
              <a:stretch>
                <a:fillRect/>
              </a:stretch>
            </p:blipFill>
            <p:spPr>
              <a:xfrm>
                <a:off x="4282315" y="5861125"/>
                <a:ext cx="178386" cy="2918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467" name="Ink 107"/>
              <p14:cNvContentPartPr>
                <a14:cpLocks xmlns:a14="http://schemas.microsoft.com/office/drawing/2010/main" noRot="1" noChangeAspect="1" noEditPoints="1" noChangeArrowheads="1" noChangeShapeType="1"/>
              </p14:cNvContentPartPr>
              <p14:nvPr/>
            </p14:nvContentPartPr>
            <p14:xfrm>
              <a:off x="3060420" y="3569074"/>
              <a:ext cx="2396659" cy="2881313"/>
            </p14:xfrm>
          </p:contentPart>
        </mc:Choice>
        <mc:Fallback xmlns="">
          <p:pic>
            <p:nvPicPr>
              <p:cNvPr id="15467" name="Ink 107"/>
              <p:cNvPicPr>
                <a:picLocks noRot="1" noChangeAspect="1" noEditPoints="1" noChangeArrowheads="1" noChangeShapeType="1"/>
              </p:cNvPicPr>
              <p:nvPr/>
            </p:nvPicPr>
            <p:blipFill>
              <a:blip r:embed="rId11"/>
              <a:stretch>
                <a:fillRect/>
              </a:stretch>
            </p:blipFill>
            <p:spPr>
              <a:xfrm>
                <a:off x="3051024" y="3559739"/>
                <a:ext cx="2415451" cy="2899983"/>
              </a:xfrm>
              <a:prstGeom prst="rect">
                <a:avLst/>
              </a:prstGeom>
            </p:spPr>
          </p:pic>
        </mc:Fallback>
      </mc:AlternateContent>
    </p:spTree>
    <p:extLst>
      <p:ext uri="{BB962C8B-B14F-4D97-AF65-F5344CB8AC3E}">
        <p14:creationId xmlns:p14="http://schemas.microsoft.com/office/powerpoint/2010/main" val="2717152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Basic Concepts</a:t>
            </a:r>
          </a:p>
        </p:txBody>
      </p:sp>
      <p:sp>
        <p:nvSpPr>
          <p:cNvPr id="2" name="Text Placeholder 1"/>
          <p:cNvSpPr>
            <a:spLocks noGrp="1"/>
          </p:cNvSpPr>
          <p:nvPr>
            <p:ph type="body" idx="1"/>
          </p:nvPr>
        </p:nvSpPr>
        <p:spPr/>
        <p:txBody>
          <a:bodyPr/>
          <a:lstStyle/>
          <a:p>
            <a:endParaRPr lang="en-IE"/>
          </a:p>
        </p:txBody>
      </p:sp>
    </p:spTree>
    <p:extLst>
      <p:ext uri="{BB962C8B-B14F-4D97-AF65-F5344CB8AC3E}">
        <p14:creationId xmlns:p14="http://schemas.microsoft.com/office/powerpoint/2010/main" val="543581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1B085B8B-E2D2-446D-986F-044E9B79500C}" type="slidenum">
              <a:rPr lang="en-US" altLang="en-US"/>
              <a:pPr/>
              <a:t>30</a:t>
            </a:fld>
            <a:endParaRPr lang="en-US" altLang="en-US"/>
          </a:p>
        </p:txBody>
      </p:sp>
      <p:sp>
        <p:nvSpPr>
          <p:cNvPr id="16386" name="Rectangle 2"/>
          <p:cNvSpPr>
            <a:spLocks noGrp="1" noChangeArrowheads="1"/>
          </p:cNvSpPr>
          <p:nvPr>
            <p:ph type="title"/>
          </p:nvPr>
        </p:nvSpPr>
        <p:spPr/>
        <p:txBody>
          <a:bodyPr/>
          <a:lstStyle/>
          <a:p>
            <a:pPr defTabSz="806867"/>
            <a:r>
              <a:rPr lang="en-US" altLang="en-US"/>
              <a:t>A bunch of lazy functional units</a:t>
            </a:r>
          </a:p>
        </p:txBody>
      </p:sp>
      <p:sp>
        <p:nvSpPr>
          <p:cNvPr id="16387" name="Rectangle 3"/>
          <p:cNvSpPr>
            <a:spLocks noGrp="1" noChangeArrowheads="1"/>
          </p:cNvSpPr>
          <p:nvPr>
            <p:ph type="body" idx="1"/>
          </p:nvPr>
        </p:nvSpPr>
        <p:spPr/>
        <p:txBody>
          <a:bodyPr>
            <a:normAutofit fontScale="92500"/>
          </a:bodyPr>
          <a:lstStyle/>
          <a:p>
            <a:pPr marL="302575" indent="-302575" defTabSz="806867"/>
            <a:r>
              <a:rPr lang="en-US" altLang="en-US"/>
              <a:t>Notice that each execution step uses a different functional unit. </a:t>
            </a:r>
          </a:p>
          <a:p>
            <a:pPr marL="302575" indent="-302575" defTabSz="806867"/>
            <a:r>
              <a:rPr lang="en-US" altLang="en-US"/>
              <a:t>In other words, the main units are idle for most of the 8ns cycle!</a:t>
            </a:r>
          </a:p>
          <a:p>
            <a:pPr marL="655579" lvl="1" indent="-252146" defTabSz="806867"/>
            <a:r>
              <a:rPr lang="en-US" altLang="en-US"/>
              <a:t>The instruction RAM is used for just 2ns at the start of the cycle.</a:t>
            </a:r>
          </a:p>
          <a:p>
            <a:pPr marL="655579" lvl="1" indent="-252146" defTabSz="806867"/>
            <a:r>
              <a:rPr lang="en-US" altLang="en-US"/>
              <a:t>Registers are read once in ID (1ns), and written once in WB (1ns).</a:t>
            </a:r>
          </a:p>
          <a:p>
            <a:pPr marL="655579" lvl="1" indent="-252146" defTabSz="806867"/>
            <a:r>
              <a:rPr lang="en-US" altLang="en-US"/>
              <a:t>The ALU is used for 2ns near the middle of the cycle.</a:t>
            </a:r>
          </a:p>
          <a:p>
            <a:pPr marL="655579" lvl="1" indent="-252146" defTabSz="806867"/>
            <a:r>
              <a:rPr lang="en-US" altLang="en-US"/>
              <a:t>Reading the data memory only takes 2ns as well.</a:t>
            </a:r>
          </a:p>
          <a:p>
            <a:pPr marL="302575" indent="-302575" defTabSz="806867"/>
            <a:r>
              <a:rPr lang="en-US" altLang="en-US"/>
              <a:t>That’s a lot of hardware sitting around doing nothing.</a:t>
            </a:r>
          </a:p>
        </p:txBody>
      </p:sp>
    </p:spTree>
    <p:extLst>
      <p:ext uri="{BB962C8B-B14F-4D97-AF65-F5344CB8AC3E}">
        <p14:creationId xmlns:p14="http://schemas.microsoft.com/office/powerpoint/2010/main" val="2655773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12"/>
          </p:nvPr>
        </p:nvSpPr>
        <p:spPr/>
        <p:txBody>
          <a:bodyPr/>
          <a:lstStyle/>
          <a:p>
            <a:fld id="{15E2B186-EFE9-4AF9-9EB6-D096DD2E8AA5}" type="slidenum">
              <a:rPr lang="en-US" altLang="en-US"/>
              <a:pPr/>
              <a:t>31</a:t>
            </a:fld>
            <a:endParaRPr lang="en-US" altLang="en-US"/>
          </a:p>
        </p:txBody>
      </p:sp>
      <p:sp>
        <p:nvSpPr>
          <p:cNvPr id="17410" name="Rectangle 2"/>
          <p:cNvSpPr>
            <a:spLocks noGrp="1" noChangeArrowheads="1"/>
          </p:cNvSpPr>
          <p:nvPr>
            <p:ph type="title"/>
          </p:nvPr>
        </p:nvSpPr>
        <p:spPr/>
        <p:txBody>
          <a:bodyPr/>
          <a:lstStyle/>
          <a:p>
            <a:pPr defTabSz="806867"/>
            <a:r>
              <a:rPr lang="en-US" altLang="en-US"/>
              <a:t>Putting those slackers to work</a:t>
            </a:r>
          </a:p>
        </p:txBody>
      </p:sp>
      <p:sp>
        <p:nvSpPr>
          <p:cNvPr id="17411" name="Rectangle 3"/>
          <p:cNvSpPr>
            <a:spLocks noGrp="1" noChangeArrowheads="1"/>
          </p:cNvSpPr>
          <p:nvPr>
            <p:ph type="body" idx="1"/>
          </p:nvPr>
        </p:nvSpPr>
        <p:spPr>
          <a:xfrm>
            <a:off x="609441" y="1600201"/>
            <a:ext cx="10969943" cy="1378012"/>
          </a:xfrm>
        </p:spPr>
        <p:txBody>
          <a:bodyPr>
            <a:normAutofit fontScale="70000" lnSpcReduction="20000"/>
          </a:bodyPr>
          <a:lstStyle/>
          <a:p>
            <a:pPr marL="302575" indent="-302575" defTabSz="806867"/>
            <a:r>
              <a:rPr lang="en-US" altLang="en-US" dirty="0"/>
              <a:t>We shouldn’t have to wait for the entire instruction to complete before we can re-use the functional units.</a:t>
            </a:r>
          </a:p>
          <a:p>
            <a:pPr marL="302575" indent="-302575" defTabSz="806867"/>
            <a:r>
              <a:rPr lang="en-US" altLang="en-US" dirty="0"/>
              <a:t>For example, the instruction memory is free in the Instruction Decode step as shown below, so... </a:t>
            </a:r>
          </a:p>
        </p:txBody>
      </p:sp>
      <p:grpSp>
        <p:nvGrpSpPr>
          <p:cNvPr id="17507" name="Group 99"/>
          <p:cNvGrpSpPr>
            <a:grpSpLocks/>
          </p:cNvGrpSpPr>
          <p:nvPr/>
        </p:nvGrpSpPr>
        <p:grpSpPr bwMode="auto">
          <a:xfrm>
            <a:off x="2055812" y="3673476"/>
            <a:ext cx="8003802" cy="3048000"/>
            <a:chOff x="317" y="2067"/>
            <a:chExt cx="5714" cy="2176"/>
          </a:xfrm>
        </p:grpSpPr>
        <p:sp>
          <p:nvSpPr>
            <p:cNvPr id="17412" name="Line 4"/>
            <p:cNvSpPr>
              <a:spLocks noChangeShapeType="1"/>
            </p:cNvSpPr>
            <p:nvPr/>
          </p:nvSpPr>
          <p:spPr bwMode="auto">
            <a:xfrm>
              <a:off x="1267" y="2720"/>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3" name="Text Box 5"/>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7414" name="Text Box 6"/>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Instruction</a:t>
              </a:r>
            </a:p>
            <a:p>
              <a:pPr algn="ctr"/>
              <a:r>
                <a:rPr lang="en-US" altLang="en-US" sz="971" b="1">
                  <a:latin typeface="Arial" panose="020B0604020202020204" pitchFamily="34" charset="0"/>
                </a:rPr>
                <a:t>memory</a:t>
              </a:r>
            </a:p>
          </p:txBody>
        </p:sp>
        <p:sp>
          <p:nvSpPr>
            <p:cNvPr id="17415" name="Text Box 7"/>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Instruction</a:t>
              </a:r>
            </a:p>
            <a:p>
              <a:pPr algn="r"/>
              <a:r>
                <a:rPr lang="en-US" altLang="en-US" sz="971">
                  <a:latin typeface="Arial" panose="020B0604020202020204" pitchFamily="34" charset="0"/>
                </a:rPr>
                <a:t>[31-0]</a:t>
              </a:r>
            </a:p>
          </p:txBody>
        </p:sp>
        <p:sp>
          <p:nvSpPr>
            <p:cNvPr id="17416" name="Rectangle 8"/>
            <p:cNvSpPr>
              <a:spLocks noChangeArrowheads="1"/>
            </p:cNvSpPr>
            <p:nvPr/>
          </p:nvSpPr>
          <p:spPr bwMode="auto">
            <a:xfrm>
              <a:off x="317" y="2285"/>
              <a:ext cx="845"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7" name="Line 9"/>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8" name="Line 10"/>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19" name="Line 11"/>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0" name="Line 12"/>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1" name="Line 13"/>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2" name="Line 14"/>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3" name="Line 15"/>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4" name="AutoShape 16"/>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5" name="Line 17"/>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6" name="Line 18"/>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7" name="Line 19"/>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8" name="Line 20"/>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29" name="Line 21"/>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0" name="Text Box 22"/>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7431" name="Text Box 23"/>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7432" name="Text Box 24"/>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7433" name="Text Box 25"/>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7434" name="Text Box 26"/>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7435" name="Rectangle 27"/>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6" name="Line 28"/>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7" name="Text Box 29"/>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7438" name="Line 30"/>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39" name="Text Box 31"/>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7440" name="Text Box 32"/>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7441" name="AutoShape 33"/>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2" name="Text Box 34"/>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7443" name="Line 35"/>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4" name="Line 36"/>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5" name="Line 37"/>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6" name="Line 38"/>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7" name="Line 39"/>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8" name="Line 40"/>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49" name="AutoShape 41"/>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0" name="Text Box 42"/>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7451" name="Oval 43"/>
            <p:cNvSpPr>
              <a:spLocks noChangeArrowheads="1"/>
            </p:cNvSpPr>
            <p:nvPr/>
          </p:nvSpPr>
          <p:spPr bwMode="auto">
            <a:xfrm>
              <a:off x="2736" y="3590"/>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2" name="Line 44"/>
            <p:cNvSpPr>
              <a:spLocks noChangeShapeType="1"/>
            </p:cNvSpPr>
            <p:nvPr/>
          </p:nvSpPr>
          <p:spPr bwMode="auto">
            <a:xfrm>
              <a:off x="3062" y="2502"/>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3" name="Line 45"/>
            <p:cNvSpPr>
              <a:spLocks noChangeShapeType="1"/>
            </p:cNvSpPr>
            <p:nvPr/>
          </p:nvSpPr>
          <p:spPr bwMode="auto">
            <a:xfrm>
              <a:off x="327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4" name="Line 46"/>
            <p:cNvSpPr>
              <a:spLocks noChangeShapeType="1"/>
            </p:cNvSpPr>
            <p:nvPr/>
          </p:nvSpPr>
          <p:spPr bwMode="auto">
            <a:xfrm>
              <a:off x="3274" y="3264"/>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5" name="Line 47"/>
            <p:cNvSpPr>
              <a:spLocks noChangeShapeType="1"/>
            </p:cNvSpPr>
            <p:nvPr/>
          </p:nvSpPr>
          <p:spPr bwMode="auto">
            <a:xfrm flipH="1">
              <a:off x="3062" y="3862"/>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6" name="Text Box 48"/>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7457" name="AutoShape 49"/>
            <p:cNvSpPr>
              <a:spLocks noChangeArrowheads="1"/>
            </p:cNvSpPr>
            <p:nvPr/>
          </p:nvSpPr>
          <p:spPr bwMode="auto">
            <a:xfrm>
              <a:off x="3440" y="2720"/>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8" name="Line 50"/>
            <p:cNvSpPr>
              <a:spLocks noChangeShapeType="1"/>
            </p:cNvSpPr>
            <p:nvPr/>
          </p:nvSpPr>
          <p:spPr bwMode="auto">
            <a:xfrm>
              <a:off x="3522" y="3373"/>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59" name="Text Box 51"/>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7460" name="Line 52"/>
            <p:cNvSpPr>
              <a:spLocks noChangeShapeType="1"/>
            </p:cNvSpPr>
            <p:nvPr/>
          </p:nvSpPr>
          <p:spPr bwMode="auto">
            <a:xfrm>
              <a:off x="3749"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1" name="Line 53"/>
            <p:cNvSpPr>
              <a:spLocks noChangeShapeType="1"/>
            </p:cNvSpPr>
            <p:nvPr/>
          </p:nvSpPr>
          <p:spPr bwMode="auto">
            <a:xfrm>
              <a:off x="3749" y="2883"/>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2" name="Line 54"/>
            <p:cNvSpPr>
              <a:spLocks noChangeShapeType="1"/>
            </p:cNvSpPr>
            <p:nvPr/>
          </p:nvSpPr>
          <p:spPr bwMode="auto">
            <a:xfrm>
              <a:off x="3749" y="2666"/>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3" name="Line 55"/>
            <p:cNvSpPr>
              <a:spLocks noChangeShapeType="1"/>
            </p:cNvSpPr>
            <p:nvPr/>
          </p:nvSpPr>
          <p:spPr bwMode="auto">
            <a:xfrm flipV="1">
              <a:off x="3749" y="2774"/>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4" name="Line 56"/>
            <p:cNvSpPr>
              <a:spLocks noChangeShapeType="1"/>
            </p:cNvSpPr>
            <p:nvPr/>
          </p:nvSpPr>
          <p:spPr bwMode="auto">
            <a:xfrm>
              <a:off x="3749" y="2339"/>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5" name="Line 57"/>
            <p:cNvSpPr>
              <a:spLocks noChangeShapeType="1"/>
            </p:cNvSpPr>
            <p:nvPr/>
          </p:nvSpPr>
          <p:spPr bwMode="auto">
            <a:xfrm>
              <a:off x="4277"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6" name="Line 58"/>
            <p:cNvSpPr>
              <a:spLocks noChangeShapeType="1"/>
            </p:cNvSpPr>
            <p:nvPr/>
          </p:nvSpPr>
          <p:spPr bwMode="auto">
            <a:xfrm flipV="1">
              <a:off x="3749" y="2938"/>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467" name="Text Box 59"/>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7468" name="Text Box 60"/>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7469" name="Text Box 61"/>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7470" name="Line 62"/>
            <p:cNvSpPr>
              <a:spLocks noChangeShapeType="1"/>
            </p:cNvSpPr>
            <p:nvPr/>
          </p:nvSpPr>
          <p:spPr bwMode="auto">
            <a:xfrm>
              <a:off x="4066"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1" name="Text Box 63"/>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7472" name="Line 64"/>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3" name="Line 65"/>
            <p:cNvSpPr>
              <a:spLocks noChangeShapeType="1"/>
            </p:cNvSpPr>
            <p:nvPr/>
          </p:nvSpPr>
          <p:spPr bwMode="auto">
            <a:xfrm>
              <a:off x="1267" y="2448"/>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4" name="Line 66"/>
            <p:cNvSpPr>
              <a:spLocks noChangeShapeType="1"/>
            </p:cNvSpPr>
            <p:nvPr/>
          </p:nvSpPr>
          <p:spPr bwMode="auto">
            <a:xfrm>
              <a:off x="1267" y="3862"/>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5" name="Text Box 67"/>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7476" name="Line 68"/>
            <p:cNvSpPr>
              <a:spLocks noChangeShapeType="1"/>
            </p:cNvSpPr>
            <p:nvPr/>
          </p:nvSpPr>
          <p:spPr bwMode="auto">
            <a:xfrm>
              <a:off x="1162" y="2448"/>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7" name="Text Box 69"/>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7478" name="AutoShape 70"/>
            <p:cNvSpPr>
              <a:spLocks noChangeArrowheads="1"/>
            </p:cNvSpPr>
            <p:nvPr/>
          </p:nvSpPr>
          <p:spPr bwMode="auto">
            <a:xfrm>
              <a:off x="1246" y="242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79" name="Text Box 71"/>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7480" name="Line 72"/>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1" name="AutoShape 73"/>
            <p:cNvSpPr>
              <a:spLocks noChangeArrowheads="1"/>
            </p:cNvSpPr>
            <p:nvPr/>
          </p:nvSpPr>
          <p:spPr bwMode="auto">
            <a:xfrm>
              <a:off x="1245" y="269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2" name="Line 74"/>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3" name="Text Box 75"/>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7484" name="AutoShape 76"/>
            <p:cNvSpPr>
              <a:spLocks noChangeArrowheads="1"/>
            </p:cNvSpPr>
            <p:nvPr/>
          </p:nvSpPr>
          <p:spPr bwMode="auto">
            <a:xfrm>
              <a:off x="1244" y="3292"/>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5" name="Text Box 77"/>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7486" name="AutoShape 78"/>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7" name="Line 79"/>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88" name="Text Box 80"/>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7489" name="Text Box 81"/>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7490" name="Text Box 82"/>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7491" name="Text Box 83"/>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7492" name="Text Box 84"/>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7493" name="Text Box 85"/>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7494" name="Text Box 86"/>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7495" name="Text Box 87"/>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7496" name="Rectangle 88"/>
            <p:cNvSpPr>
              <a:spLocks noChangeArrowheads="1"/>
            </p:cNvSpPr>
            <p:nvPr/>
          </p:nvSpPr>
          <p:spPr bwMode="auto">
            <a:xfrm>
              <a:off x="2123" y="2352"/>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97" name="Line 89"/>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498" name="Text Box 90"/>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7499" name="Line 91"/>
            <p:cNvSpPr>
              <a:spLocks noChangeShapeType="1"/>
            </p:cNvSpPr>
            <p:nvPr/>
          </p:nvSpPr>
          <p:spPr bwMode="auto">
            <a:xfrm>
              <a:off x="3590"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0" name="Line 92"/>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1" name="AutoShape 93"/>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7502" name="Line 94"/>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7503" name="AutoShape 95"/>
          <p:cNvSpPr>
            <a:spLocks/>
          </p:cNvSpPr>
          <p:nvPr/>
        </p:nvSpPr>
        <p:spPr bwMode="auto">
          <a:xfrm rot="5400000">
            <a:off x="4530211" y="2302857"/>
            <a:ext cx="152680" cy="2588559"/>
          </a:xfrm>
          <a:prstGeom prst="leftBrace">
            <a:avLst>
              <a:gd name="adj1" fmla="val 141285"/>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504" name="Text Box 96"/>
          <p:cNvSpPr txBox="1">
            <a:spLocks noChangeArrowheads="1"/>
          </p:cNvSpPr>
          <p:nvPr/>
        </p:nvSpPr>
        <p:spPr bwMode="auto">
          <a:xfrm>
            <a:off x="3309663" y="3142099"/>
            <a:ext cx="2525139"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Instruction Decode (ID)</a:t>
            </a:r>
          </a:p>
        </p:txBody>
      </p:sp>
      <p:sp>
        <p:nvSpPr>
          <p:cNvPr id="17505" name="AutoShape 97"/>
          <p:cNvSpPr>
            <a:spLocks/>
          </p:cNvSpPr>
          <p:nvPr/>
        </p:nvSpPr>
        <p:spPr bwMode="auto">
          <a:xfrm rot="5400000">
            <a:off x="2571283" y="3005325"/>
            <a:ext cx="152680" cy="1183622"/>
          </a:xfrm>
          <a:prstGeom prst="leftBrace">
            <a:avLst>
              <a:gd name="adj1" fmla="val 64603"/>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7506" name="Text Box 98"/>
          <p:cNvSpPr txBox="1">
            <a:spLocks noChangeArrowheads="1"/>
          </p:cNvSpPr>
          <p:nvPr/>
        </p:nvSpPr>
        <p:spPr bwMode="auto">
          <a:xfrm>
            <a:off x="2359189" y="3128091"/>
            <a:ext cx="561460"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Idle</a:t>
            </a:r>
          </a:p>
        </p:txBody>
      </p:sp>
      <mc:AlternateContent xmlns:mc="http://schemas.openxmlformats.org/markup-compatibility/2006" xmlns:p14="http://schemas.microsoft.com/office/powerpoint/2010/main">
        <mc:Choice Requires="p14">
          <p:contentPart p14:bwMode="auto" r:id="rId2">
            <p14:nvContentPartPr>
              <p14:cNvPr id="17508" name="Ink 100"/>
              <p14:cNvContentPartPr>
                <a14:cpLocks xmlns:a14="http://schemas.microsoft.com/office/drawing/2010/main" noRot="1" noChangeAspect="1" noEditPoints="1" noChangeArrowheads="1" noChangeShapeType="1"/>
              </p14:cNvContentPartPr>
              <p14:nvPr/>
            </p14:nvContentPartPr>
            <p14:xfrm>
              <a:off x="1807883" y="3013730"/>
              <a:ext cx="1435753" cy="2542334"/>
            </p14:xfrm>
          </p:contentPart>
        </mc:Choice>
        <mc:Fallback xmlns="">
          <p:pic>
            <p:nvPicPr>
              <p:cNvPr id="17508" name="Ink 100"/>
              <p:cNvPicPr>
                <a:picLocks noRot="1" noChangeAspect="1" noEditPoints="1" noChangeArrowheads="1" noChangeShapeType="1"/>
              </p:cNvPicPr>
              <p:nvPr/>
            </p:nvPicPr>
            <p:blipFill>
              <a:blip r:embed="rId3"/>
              <a:stretch>
                <a:fillRect/>
              </a:stretch>
            </p:blipFill>
            <p:spPr>
              <a:xfrm>
                <a:off x="1798525" y="3004374"/>
                <a:ext cx="1454469" cy="2561046"/>
              </a:xfrm>
              <a:prstGeom prst="rect">
                <a:avLst/>
              </a:prstGeom>
            </p:spPr>
          </p:pic>
        </mc:Fallback>
      </mc:AlternateContent>
    </p:spTree>
    <p:extLst>
      <p:ext uri="{BB962C8B-B14F-4D97-AF65-F5344CB8AC3E}">
        <p14:creationId xmlns:p14="http://schemas.microsoft.com/office/powerpoint/2010/main" val="1122002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12"/>
          </p:nvPr>
        </p:nvSpPr>
        <p:spPr/>
        <p:txBody>
          <a:bodyPr/>
          <a:lstStyle/>
          <a:p>
            <a:fld id="{9EE76664-8E5D-4A0B-94AE-36FC2CADC8A6}" type="slidenum">
              <a:rPr lang="en-US" altLang="en-US"/>
              <a:pPr/>
              <a:t>32</a:t>
            </a:fld>
            <a:endParaRPr lang="en-US" altLang="en-US"/>
          </a:p>
        </p:txBody>
      </p:sp>
      <p:sp>
        <p:nvSpPr>
          <p:cNvPr id="18434" name="Rectangle 2"/>
          <p:cNvSpPr>
            <a:spLocks noGrp="1" noChangeArrowheads="1"/>
          </p:cNvSpPr>
          <p:nvPr>
            <p:ph type="title"/>
          </p:nvPr>
        </p:nvSpPr>
        <p:spPr/>
        <p:txBody>
          <a:bodyPr/>
          <a:lstStyle/>
          <a:p>
            <a:pPr defTabSz="806867"/>
            <a:r>
              <a:rPr lang="en-US" altLang="en-US"/>
              <a:t>Decoding and fetching together</a:t>
            </a:r>
          </a:p>
        </p:txBody>
      </p:sp>
      <p:sp>
        <p:nvSpPr>
          <p:cNvPr id="18435" name="Rectangle 3"/>
          <p:cNvSpPr>
            <a:spLocks noGrp="1" noChangeArrowheads="1"/>
          </p:cNvSpPr>
          <p:nvPr>
            <p:ph type="body" idx="1"/>
          </p:nvPr>
        </p:nvSpPr>
        <p:spPr>
          <a:xfrm>
            <a:off x="609441" y="1600201"/>
            <a:ext cx="10969943" cy="826496"/>
          </a:xfrm>
        </p:spPr>
        <p:txBody>
          <a:bodyPr>
            <a:normAutofit fontScale="85000" lnSpcReduction="20000"/>
          </a:bodyPr>
          <a:lstStyle/>
          <a:p>
            <a:pPr marL="302575" indent="-302575" defTabSz="806867"/>
            <a:r>
              <a:rPr lang="en-US" altLang="en-US" dirty="0"/>
              <a:t>Why don’t we go ahead and fetch the </a:t>
            </a:r>
            <a:r>
              <a:rPr lang="en-US" altLang="en-US" i="1" dirty="0"/>
              <a:t>next</a:t>
            </a:r>
            <a:r>
              <a:rPr lang="en-US" altLang="en-US" dirty="0"/>
              <a:t> instruction while we’re decoding the first one?</a:t>
            </a:r>
          </a:p>
        </p:txBody>
      </p:sp>
      <p:grpSp>
        <p:nvGrpSpPr>
          <p:cNvPr id="18531" name="Group 99"/>
          <p:cNvGrpSpPr>
            <a:grpSpLocks/>
          </p:cNvGrpSpPr>
          <p:nvPr/>
        </p:nvGrpSpPr>
        <p:grpSpPr bwMode="auto">
          <a:xfrm>
            <a:off x="2055812" y="3581400"/>
            <a:ext cx="8003802" cy="3048000"/>
            <a:chOff x="317" y="2067"/>
            <a:chExt cx="5714" cy="2176"/>
          </a:xfrm>
        </p:grpSpPr>
        <p:sp>
          <p:nvSpPr>
            <p:cNvPr id="18436" name="Line 4"/>
            <p:cNvSpPr>
              <a:spLocks noChangeShapeType="1"/>
            </p:cNvSpPr>
            <p:nvPr/>
          </p:nvSpPr>
          <p:spPr bwMode="auto">
            <a:xfrm>
              <a:off x="1267" y="2720"/>
              <a:ext cx="0" cy="114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37" name="Text Box 5"/>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Instruction</a:t>
              </a:r>
            </a:p>
            <a:p>
              <a:pPr algn="ctr"/>
              <a:r>
                <a:rPr lang="en-US" altLang="en-US" sz="971" b="1">
                  <a:solidFill>
                    <a:srgbClr val="FF00FF"/>
                  </a:solidFill>
                  <a:latin typeface="Arial" panose="020B0604020202020204" pitchFamily="34" charset="0"/>
                </a:rPr>
                <a:t>memory</a:t>
              </a:r>
            </a:p>
          </p:txBody>
        </p:sp>
        <p:sp>
          <p:nvSpPr>
            <p:cNvPr id="18438" name="Text Box 6"/>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Instruction</a:t>
              </a:r>
            </a:p>
            <a:p>
              <a:pPr algn="r"/>
              <a:r>
                <a:rPr lang="en-US" altLang="en-US" sz="971">
                  <a:solidFill>
                    <a:srgbClr val="FF00FF"/>
                  </a:solidFill>
                  <a:latin typeface="Arial" panose="020B0604020202020204" pitchFamily="34" charset="0"/>
                </a:rPr>
                <a:t>[31-0]</a:t>
              </a:r>
            </a:p>
          </p:txBody>
        </p:sp>
        <p:sp>
          <p:nvSpPr>
            <p:cNvPr id="18439" name="Line 7"/>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0" name="Line 8"/>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1" name="Line 9"/>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2" name="Line 10"/>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3" name="Line 11"/>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4" name="Line 12"/>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5" name="Line 13"/>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6" name="AutoShape 14"/>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7" name="Line 15"/>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8" name="Line 16"/>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49" name="Line 17"/>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0" name="Line 18"/>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1" name="Line 19"/>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2" name="Text Box 20"/>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8453" name="Text Box 21"/>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8454" name="Text Box 22"/>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8455" name="Text Box 23"/>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8456" name="Text Box 24"/>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8457" name="Rectangle 25"/>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8" name="Line 26"/>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59" name="Text Box 27"/>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8460" name="Line 28"/>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1" name="Text Box 29"/>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8462" name="Text Box 30"/>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8463" name="AutoShape 31"/>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4" name="Text Box 32"/>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8465" name="Line 33"/>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6" name="Line 34"/>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7" name="Line 35"/>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8" name="Line 36"/>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69" name="Line 37"/>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0" name="Line 38"/>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1" name="AutoShape 39"/>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2" name="Text Box 40"/>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3300"/>
                  </a:solidFill>
                  <a:latin typeface="Arial" panose="020B0604020202020204" pitchFamily="34" charset="0"/>
                </a:rPr>
                <a:t>Sign</a:t>
              </a:r>
            </a:p>
            <a:p>
              <a:pPr algn="ctr"/>
              <a:r>
                <a:rPr lang="en-US" altLang="en-US" sz="971" b="1">
                  <a:solidFill>
                    <a:srgbClr val="FF3300"/>
                  </a:solidFill>
                  <a:latin typeface="Arial" panose="020B0604020202020204" pitchFamily="34" charset="0"/>
                </a:rPr>
                <a:t>extend</a:t>
              </a:r>
            </a:p>
          </p:txBody>
        </p:sp>
        <p:sp>
          <p:nvSpPr>
            <p:cNvPr id="18473" name="Oval 41"/>
            <p:cNvSpPr>
              <a:spLocks noChangeArrowheads="1"/>
            </p:cNvSpPr>
            <p:nvPr/>
          </p:nvSpPr>
          <p:spPr bwMode="auto">
            <a:xfrm>
              <a:off x="2736" y="3590"/>
              <a:ext cx="317" cy="544"/>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4" name="Line 42"/>
            <p:cNvSpPr>
              <a:spLocks noChangeShapeType="1"/>
            </p:cNvSpPr>
            <p:nvPr/>
          </p:nvSpPr>
          <p:spPr bwMode="auto">
            <a:xfrm>
              <a:off x="3062" y="2502"/>
              <a:ext cx="6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5" name="Line 43"/>
            <p:cNvSpPr>
              <a:spLocks noChangeShapeType="1"/>
            </p:cNvSpPr>
            <p:nvPr/>
          </p:nvSpPr>
          <p:spPr bwMode="auto">
            <a:xfrm>
              <a:off x="327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6" name="Line 44"/>
            <p:cNvSpPr>
              <a:spLocks noChangeShapeType="1"/>
            </p:cNvSpPr>
            <p:nvPr/>
          </p:nvSpPr>
          <p:spPr bwMode="auto">
            <a:xfrm>
              <a:off x="3274" y="3264"/>
              <a:ext cx="0" cy="5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7" name="Line 45"/>
            <p:cNvSpPr>
              <a:spLocks noChangeShapeType="1"/>
            </p:cNvSpPr>
            <p:nvPr/>
          </p:nvSpPr>
          <p:spPr bwMode="auto">
            <a:xfrm flipH="1">
              <a:off x="3062" y="3862"/>
              <a:ext cx="2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78" name="Text Box 46"/>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8479" name="AutoShape 47"/>
            <p:cNvSpPr>
              <a:spLocks noChangeArrowheads="1"/>
            </p:cNvSpPr>
            <p:nvPr/>
          </p:nvSpPr>
          <p:spPr bwMode="auto">
            <a:xfrm>
              <a:off x="3440" y="2720"/>
              <a:ext cx="158"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80" name="Line 48"/>
            <p:cNvSpPr>
              <a:spLocks noChangeShapeType="1"/>
            </p:cNvSpPr>
            <p:nvPr/>
          </p:nvSpPr>
          <p:spPr bwMode="auto">
            <a:xfrm>
              <a:off x="3522" y="3373"/>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81" name="Text Box 49"/>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t>
              </a:r>
            </a:p>
          </p:txBody>
        </p:sp>
        <p:sp>
          <p:nvSpPr>
            <p:cNvPr id="18482" name="Line 50"/>
            <p:cNvSpPr>
              <a:spLocks noChangeShapeType="1"/>
            </p:cNvSpPr>
            <p:nvPr/>
          </p:nvSpPr>
          <p:spPr bwMode="auto">
            <a:xfrm>
              <a:off x="3749" y="2339"/>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3" name="Line 51"/>
            <p:cNvSpPr>
              <a:spLocks noChangeShapeType="1"/>
            </p:cNvSpPr>
            <p:nvPr/>
          </p:nvSpPr>
          <p:spPr bwMode="auto">
            <a:xfrm>
              <a:off x="3749" y="2883"/>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4" name="Line 52"/>
            <p:cNvSpPr>
              <a:spLocks noChangeShapeType="1"/>
            </p:cNvSpPr>
            <p:nvPr/>
          </p:nvSpPr>
          <p:spPr bwMode="auto">
            <a:xfrm>
              <a:off x="3749" y="2666"/>
              <a:ext cx="158"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5" name="Line 53"/>
            <p:cNvSpPr>
              <a:spLocks noChangeShapeType="1"/>
            </p:cNvSpPr>
            <p:nvPr/>
          </p:nvSpPr>
          <p:spPr bwMode="auto">
            <a:xfrm flipV="1">
              <a:off x="3749" y="2774"/>
              <a:ext cx="158"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6" name="Line 54"/>
            <p:cNvSpPr>
              <a:spLocks noChangeShapeType="1"/>
            </p:cNvSpPr>
            <p:nvPr/>
          </p:nvSpPr>
          <p:spPr bwMode="auto">
            <a:xfrm>
              <a:off x="3749" y="2339"/>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7" name="Line 55"/>
            <p:cNvSpPr>
              <a:spLocks noChangeShapeType="1"/>
            </p:cNvSpPr>
            <p:nvPr/>
          </p:nvSpPr>
          <p:spPr bwMode="auto">
            <a:xfrm>
              <a:off x="4277" y="2611"/>
              <a:ext cx="0" cy="3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8" name="Line 56"/>
            <p:cNvSpPr>
              <a:spLocks noChangeShapeType="1"/>
            </p:cNvSpPr>
            <p:nvPr/>
          </p:nvSpPr>
          <p:spPr bwMode="auto">
            <a:xfrm flipV="1">
              <a:off x="3749" y="2938"/>
              <a:ext cx="528"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489" name="Text Box 57"/>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18490" name="Text Box 58"/>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18491" name="Text Box 59"/>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sp>
          <p:nvSpPr>
            <p:cNvPr id="18492" name="Line 60"/>
            <p:cNvSpPr>
              <a:spLocks noChangeShapeType="1"/>
            </p:cNvSpPr>
            <p:nvPr/>
          </p:nvSpPr>
          <p:spPr bwMode="auto">
            <a:xfrm>
              <a:off x="4066" y="3046"/>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3" name="Text Box 61"/>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sp>
          <p:nvSpPr>
            <p:cNvPr id="18494" name="Line 62"/>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5" name="Line 63"/>
            <p:cNvSpPr>
              <a:spLocks noChangeShapeType="1"/>
            </p:cNvSpPr>
            <p:nvPr/>
          </p:nvSpPr>
          <p:spPr bwMode="auto">
            <a:xfrm>
              <a:off x="1267" y="2448"/>
              <a:ext cx="0"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6" name="Line 64"/>
            <p:cNvSpPr>
              <a:spLocks noChangeShapeType="1"/>
            </p:cNvSpPr>
            <p:nvPr/>
          </p:nvSpPr>
          <p:spPr bwMode="auto">
            <a:xfrm>
              <a:off x="1267" y="3862"/>
              <a:ext cx="1479"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7" name="Text Box 65"/>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[15 - 0]</a:t>
              </a:r>
            </a:p>
          </p:txBody>
        </p:sp>
        <p:sp>
          <p:nvSpPr>
            <p:cNvPr id="18498" name="Line 66"/>
            <p:cNvSpPr>
              <a:spLocks noChangeShapeType="1"/>
            </p:cNvSpPr>
            <p:nvPr/>
          </p:nvSpPr>
          <p:spPr bwMode="auto">
            <a:xfrm>
              <a:off x="1162" y="2448"/>
              <a:ext cx="95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499" name="Text Box 67"/>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I [25 - 21]</a:t>
              </a:r>
            </a:p>
          </p:txBody>
        </p:sp>
        <p:sp>
          <p:nvSpPr>
            <p:cNvPr id="18500" name="AutoShape 68"/>
            <p:cNvSpPr>
              <a:spLocks noChangeArrowheads="1"/>
            </p:cNvSpPr>
            <p:nvPr/>
          </p:nvSpPr>
          <p:spPr bwMode="auto">
            <a:xfrm>
              <a:off x="1246" y="242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1" name="Text Box 69"/>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8502" name="Line 70"/>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3" name="AutoShape 71"/>
            <p:cNvSpPr>
              <a:spLocks noChangeArrowheads="1"/>
            </p:cNvSpPr>
            <p:nvPr/>
          </p:nvSpPr>
          <p:spPr bwMode="auto">
            <a:xfrm>
              <a:off x="1245" y="2691"/>
              <a:ext cx="53" cy="54"/>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4" name="Line 72"/>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5" name="Text Box 73"/>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8506" name="AutoShape 74"/>
            <p:cNvSpPr>
              <a:spLocks noChangeArrowheads="1"/>
            </p:cNvSpPr>
            <p:nvPr/>
          </p:nvSpPr>
          <p:spPr bwMode="auto">
            <a:xfrm>
              <a:off x="1244" y="3292"/>
              <a:ext cx="53" cy="55"/>
            </a:xfrm>
            <a:prstGeom prst="octagon">
              <a:avLst>
                <a:gd name="adj" fmla="val 29287"/>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7" name="Text Box 75"/>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8508" name="AutoShape 76"/>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09" name="Line 77"/>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10" name="Text Box 78"/>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8511" name="Text Box 79"/>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1</a:t>
              </a:r>
            </a:p>
          </p:txBody>
        </p:sp>
        <p:sp>
          <p:nvSpPr>
            <p:cNvPr id="18512" name="Text Box 80"/>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Read</a:t>
              </a:r>
            </a:p>
            <a:p>
              <a:r>
                <a:rPr lang="en-US" altLang="en-US" sz="971">
                  <a:solidFill>
                    <a:srgbClr val="FF3300"/>
                  </a:solidFill>
                  <a:latin typeface="Arial" panose="020B0604020202020204" pitchFamily="34" charset="0"/>
                </a:rPr>
                <a:t>register 2</a:t>
              </a:r>
            </a:p>
          </p:txBody>
        </p:sp>
        <p:sp>
          <p:nvSpPr>
            <p:cNvPr id="18513" name="Text Box 81"/>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8514" name="Text Box 82"/>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8515" name="Text Box 83"/>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2</a:t>
              </a:r>
            </a:p>
          </p:txBody>
        </p:sp>
        <p:sp>
          <p:nvSpPr>
            <p:cNvPr id="18516" name="Text Box 84"/>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Read</a:t>
              </a:r>
            </a:p>
            <a:p>
              <a:pPr algn="r"/>
              <a:r>
                <a:rPr lang="en-US" altLang="en-US" sz="971">
                  <a:solidFill>
                    <a:srgbClr val="FF3300"/>
                  </a:solidFill>
                  <a:latin typeface="Arial" panose="020B0604020202020204" pitchFamily="34" charset="0"/>
                </a:rPr>
                <a:t>data 1</a:t>
              </a:r>
            </a:p>
          </p:txBody>
        </p:sp>
        <p:sp>
          <p:nvSpPr>
            <p:cNvPr id="18517" name="Text Box 85"/>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Registers</a:t>
              </a:r>
            </a:p>
          </p:txBody>
        </p:sp>
        <p:sp>
          <p:nvSpPr>
            <p:cNvPr id="18518" name="Rectangle 86"/>
            <p:cNvSpPr>
              <a:spLocks noChangeArrowheads="1"/>
            </p:cNvSpPr>
            <p:nvPr/>
          </p:nvSpPr>
          <p:spPr bwMode="auto">
            <a:xfrm>
              <a:off x="2123" y="2352"/>
              <a:ext cx="939" cy="10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19" name="Line 87"/>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0" name="Text Box 88"/>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endParaRPr lang="en-US" altLang="en-US" sz="971">
                <a:solidFill>
                  <a:srgbClr val="0000FF"/>
                </a:solidFill>
                <a:latin typeface="Arial" panose="020B0604020202020204" pitchFamily="34" charset="0"/>
              </a:endParaRPr>
            </a:p>
          </p:txBody>
        </p:sp>
        <p:sp>
          <p:nvSpPr>
            <p:cNvPr id="18521" name="Line 89"/>
            <p:cNvSpPr>
              <a:spLocks noChangeShapeType="1"/>
            </p:cNvSpPr>
            <p:nvPr/>
          </p:nvSpPr>
          <p:spPr bwMode="auto">
            <a:xfrm>
              <a:off x="3590"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2" name="Line 90"/>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3" name="AutoShape 91"/>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4" name="Line 92"/>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8525" name="Text Box 93"/>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address</a:t>
              </a:r>
            </a:p>
          </p:txBody>
        </p:sp>
        <p:sp>
          <p:nvSpPr>
            <p:cNvPr id="18526" name="Rectangle 94"/>
            <p:cNvSpPr>
              <a:spLocks noChangeArrowheads="1"/>
            </p:cNvSpPr>
            <p:nvPr/>
          </p:nvSpPr>
          <p:spPr bwMode="auto">
            <a:xfrm>
              <a:off x="317" y="2285"/>
              <a:ext cx="845" cy="81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8527" name="AutoShape 95"/>
          <p:cNvSpPr>
            <a:spLocks/>
          </p:cNvSpPr>
          <p:nvPr/>
        </p:nvSpPr>
        <p:spPr bwMode="auto">
          <a:xfrm rot="5400000">
            <a:off x="4530211" y="2210781"/>
            <a:ext cx="152680" cy="2588559"/>
          </a:xfrm>
          <a:prstGeom prst="leftBrace">
            <a:avLst>
              <a:gd name="adj1" fmla="val 141285"/>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528" name="AutoShape 96"/>
          <p:cNvSpPr>
            <a:spLocks/>
          </p:cNvSpPr>
          <p:nvPr/>
        </p:nvSpPr>
        <p:spPr bwMode="auto">
          <a:xfrm rot="5400000">
            <a:off x="2571283" y="2913249"/>
            <a:ext cx="152680" cy="1183622"/>
          </a:xfrm>
          <a:prstGeom prst="leftBrace">
            <a:avLst>
              <a:gd name="adj1" fmla="val 64603"/>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8529" name="Text Box 97"/>
          <p:cNvSpPr txBox="1">
            <a:spLocks noChangeArrowheads="1"/>
          </p:cNvSpPr>
          <p:nvPr/>
        </p:nvSpPr>
        <p:spPr bwMode="auto">
          <a:xfrm>
            <a:off x="3343880" y="3037417"/>
            <a:ext cx="25267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 Decode 1st instruction</a:t>
            </a:r>
          </a:p>
        </p:txBody>
      </p:sp>
      <p:sp>
        <p:nvSpPr>
          <p:cNvPr id="18530" name="Text Box 98"/>
          <p:cNvSpPr txBox="1">
            <a:spLocks noChangeArrowheads="1"/>
          </p:cNvSpPr>
          <p:nvPr/>
        </p:nvSpPr>
        <p:spPr bwMode="auto">
          <a:xfrm>
            <a:off x="2038199" y="3037417"/>
            <a:ext cx="1186631"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Fetch 2nd</a:t>
            </a:r>
          </a:p>
        </p:txBody>
      </p:sp>
      <mc:AlternateContent xmlns:mc="http://schemas.openxmlformats.org/markup-compatibility/2006" xmlns:p14="http://schemas.microsoft.com/office/powerpoint/2010/main">
        <mc:Choice Requires="p14">
          <p:contentPart p14:bwMode="auto" r:id="rId2">
            <p14:nvContentPartPr>
              <p14:cNvPr id="18532" name="Ink 100"/>
              <p14:cNvContentPartPr>
                <a14:cpLocks xmlns:a14="http://schemas.microsoft.com/office/drawing/2010/main" noRot="1" noChangeAspect="1" noEditPoints="1" noChangeArrowheads="1" noChangeShapeType="1"/>
              </p14:cNvContentPartPr>
              <p14:nvPr/>
            </p14:nvContentPartPr>
            <p14:xfrm>
              <a:off x="4847478" y="2479022"/>
              <a:ext cx="71437" cy="376797"/>
            </p14:xfrm>
          </p:contentPart>
        </mc:Choice>
        <mc:Fallback xmlns="">
          <p:pic>
            <p:nvPicPr>
              <p:cNvPr id="18532" name="Ink 100"/>
              <p:cNvPicPr>
                <a:picLocks noRot="1" noChangeAspect="1" noEditPoints="1" noChangeArrowheads="1" noChangeShapeType="1"/>
              </p:cNvPicPr>
              <p:nvPr/>
            </p:nvPicPr>
            <p:blipFill>
              <a:blip r:embed="rId3"/>
              <a:stretch>
                <a:fillRect/>
              </a:stretch>
            </p:blipFill>
            <p:spPr>
              <a:xfrm>
                <a:off x="4838097" y="2469665"/>
                <a:ext cx="90198" cy="395511"/>
              </a:xfrm>
              <a:prstGeom prst="rect">
                <a:avLst/>
              </a:prstGeom>
            </p:spPr>
          </p:pic>
        </mc:Fallback>
      </mc:AlternateContent>
    </p:spTree>
    <p:extLst>
      <p:ext uri="{BB962C8B-B14F-4D97-AF65-F5344CB8AC3E}">
        <p14:creationId xmlns:p14="http://schemas.microsoft.com/office/powerpoint/2010/main" val="443765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lide Number Placeholder 5"/>
          <p:cNvSpPr>
            <a:spLocks noGrp="1"/>
          </p:cNvSpPr>
          <p:nvPr>
            <p:ph type="sldNum" sz="quarter" idx="12"/>
          </p:nvPr>
        </p:nvSpPr>
        <p:spPr/>
        <p:txBody>
          <a:bodyPr/>
          <a:lstStyle/>
          <a:p>
            <a:fld id="{C0961C9C-5831-463E-BC62-84BBF671CC5A}" type="slidenum">
              <a:rPr lang="en-US" altLang="en-US"/>
              <a:pPr/>
              <a:t>33</a:t>
            </a:fld>
            <a:endParaRPr lang="en-US" altLang="en-US"/>
          </a:p>
        </p:txBody>
      </p:sp>
      <p:sp>
        <p:nvSpPr>
          <p:cNvPr id="19458" name="Rectangle 2"/>
          <p:cNvSpPr>
            <a:spLocks noGrp="1" noChangeArrowheads="1"/>
          </p:cNvSpPr>
          <p:nvPr>
            <p:ph type="title"/>
          </p:nvPr>
        </p:nvSpPr>
        <p:spPr/>
        <p:txBody>
          <a:bodyPr/>
          <a:lstStyle/>
          <a:p>
            <a:pPr defTabSz="806867"/>
            <a:r>
              <a:rPr lang="en-US" altLang="en-US"/>
              <a:t>Executing, decoding and fetching</a:t>
            </a:r>
          </a:p>
        </p:txBody>
      </p:sp>
      <p:sp>
        <p:nvSpPr>
          <p:cNvPr id="19459" name="Rectangle 3"/>
          <p:cNvSpPr>
            <a:spLocks noGrp="1" noChangeArrowheads="1"/>
          </p:cNvSpPr>
          <p:nvPr>
            <p:ph type="body" idx="1"/>
          </p:nvPr>
        </p:nvSpPr>
        <p:spPr>
          <a:xfrm>
            <a:off x="609441" y="1600201"/>
            <a:ext cx="10969943" cy="1150905"/>
          </a:xfrm>
        </p:spPr>
        <p:txBody>
          <a:bodyPr>
            <a:normAutofit fontScale="70000" lnSpcReduction="20000"/>
          </a:bodyPr>
          <a:lstStyle/>
          <a:p>
            <a:pPr marL="302575" indent="-302575" defTabSz="806867"/>
            <a:r>
              <a:rPr lang="en-US" altLang="en-US" dirty="0"/>
              <a:t>Similarly, once the first instruction enters its Execute stage, we can go ahead and decode the second instruction.</a:t>
            </a:r>
          </a:p>
          <a:p>
            <a:pPr marL="302575" indent="-302575" defTabSz="806867"/>
            <a:r>
              <a:rPr lang="en-US" altLang="en-US" dirty="0"/>
              <a:t>But now the instruction memory is free again, so we can fetch the third instruction!</a:t>
            </a:r>
          </a:p>
          <a:p>
            <a:pPr marL="302575" indent="-302575" defTabSz="806867"/>
            <a:endParaRPr lang="en-US" altLang="en-US" dirty="0"/>
          </a:p>
        </p:txBody>
      </p:sp>
      <p:grpSp>
        <p:nvGrpSpPr>
          <p:cNvPr id="19558" name="Group 102"/>
          <p:cNvGrpSpPr>
            <a:grpSpLocks/>
          </p:cNvGrpSpPr>
          <p:nvPr/>
        </p:nvGrpSpPr>
        <p:grpSpPr bwMode="auto">
          <a:xfrm>
            <a:off x="2132012" y="3505200"/>
            <a:ext cx="8003802" cy="3048000"/>
            <a:chOff x="317" y="2067"/>
            <a:chExt cx="5714" cy="2176"/>
          </a:xfrm>
        </p:grpSpPr>
        <p:sp>
          <p:nvSpPr>
            <p:cNvPr id="19460" name="Line 4"/>
            <p:cNvSpPr>
              <a:spLocks noChangeShapeType="1"/>
            </p:cNvSpPr>
            <p:nvPr/>
          </p:nvSpPr>
          <p:spPr bwMode="auto">
            <a:xfrm>
              <a:off x="3274" y="3264"/>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1" name="Line 5"/>
            <p:cNvSpPr>
              <a:spLocks noChangeShapeType="1"/>
            </p:cNvSpPr>
            <p:nvPr/>
          </p:nvSpPr>
          <p:spPr bwMode="auto">
            <a:xfrm>
              <a:off x="1267" y="2720"/>
              <a:ext cx="0" cy="114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2" name="Text Box 6"/>
            <p:cNvSpPr txBox="1">
              <a:spLocks noChangeArrowheads="1"/>
            </p:cNvSpPr>
            <p:nvPr/>
          </p:nvSpPr>
          <p:spPr bwMode="auto">
            <a:xfrm>
              <a:off x="317" y="2285"/>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9900"/>
                  </a:solidFill>
                  <a:latin typeface="Arial" panose="020B0604020202020204" pitchFamily="34" charset="0"/>
                </a:rPr>
                <a:t>Read</a:t>
              </a:r>
            </a:p>
            <a:p>
              <a:r>
                <a:rPr lang="en-US" altLang="en-US" sz="971">
                  <a:solidFill>
                    <a:srgbClr val="009900"/>
                  </a:solidFill>
                  <a:latin typeface="Arial" panose="020B0604020202020204" pitchFamily="34" charset="0"/>
                </a:rPr>
                <a:t>address</a:t>
              </a:r>
            </a:p>
          </p:txBody>
        </p:sp>
        <p:sp>
          <p:nvSpPr>
            <p:cNvPr id="19463" name="Text Box 7"/>
            <p:cNvSpPr txBox="1">
              <a:spLocks noChangeArrowheads="1"/>
            </p:cNvSpPr>
            <p:nvPr/>
          </p:nvSpPr>
          <p:spPr bwMode="auto">
            <a:xfrm>
              <a:off x="472" y="2666"/>
              <a:ext cx="58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9900"/>
                  </a:solidFill>
                  <a:latin typeface="Arial" panose="020B0604020202020204" pitchFamily="34" charset="0"/>
                </a:rPr>
                <a:t>Instruction</a:t>
              </a:r>
            </a:p>
            <a:p>
              <a:pPr algn="ctr"/>
              <a:r>
                <a:rPr lang="en-US" altLang="en-US" sz="971" b="1">
                  <a:solidFill>
                    <a:srgbClr val="009900"/>
                  </a:solidFill>
                  <a:latin typeface="Arial" panose="020B0604020202020204" pitchFamily="34" charset="0"/>
                </a:rPr>
                <a:t>memory</a:t>
              </a:r>
            </a:p>
          </p:txBody>
        </p:sp>
        <p:sp>
          <p:nvSpPr>
            <p:cNvPr id="19464" name="Text Box 8"/>
            <p:cNvSpPr txBox="1">
              <a:spLocks noChangeArrowheads="1"/>
            </p:cNvSpPr>
            <p:nvPr/>
          </p:nvSpPr>
          <p:spPr bwMode="auto">
            <a:xfrm>
              <a:off x="625" y="2285"/>
              <a:ext cx="54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9900"/>
                  </a:solidFill>
                  <a:latin typeface="Arial" panose="020B0604020202020204" pitchFamily="34" charset="0"/>
                </a:rPr>
                <a:t>Instruction</a:t>
              </a:r>
            </a:p>
            <a:p>
              <a:pPr algn="r"/>
              <a:r>
                <a:rPr lang="en-US" altLang="en-US" sz="971">
                  <a:solidFill>
                    <a:srgbClr val="009900"/>
                  </a:solidFill>
                  <a:latin typeface="Arial" panose="020B0604020202020204" pitchFamily="34" charset="0"/>
                </a:rPr>
                <a:t>[31-0]</a:t>
              </a:r>
            </a:p>
          </p:txBody>
        </p:sp>
        <p:sp>
          <p:nvSpPr>
            <p:cNvPr id="19465" name="Rectangle 9"/>
            <p:cNvSpPr>
              <a:spLocks noChangeArrowheads="1"/>
            </p:cNvSpPr>
            <p:nvPr/>
          </p:nvSpPr>
          <p:spPr bwMode="auto">
            <a:xfrm>
              <a:off x="317" y="2285"/>
              <a:ext cx="845" cy="816"/>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6" name="Line 10"/>
            <p:cNvSpPr>
              <a:spLocks noChangeShapeType="1"/>
            </p:cNvSpPr>
            <p:nvPr/>
          </p:nvSpPr>
          <p:spPr bwMode="auto">
            <a:xfrm>
              <a:off x="5386" y="2611"/>
              <a:ext cx="2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7" name="Line 11"/>
            <p:cNvSpPr>
              <a:spLocks noChangeShapeType="1"/>
            </p:cNvSpPr>
            <p:nvPr/>
          </p:nvSpPr>
          <p:spPr bwMode="auto">
            <a:xfrm>
              <a:off x="4277" y="2883"/>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8" name="Line 12"/>
            <p:cNvSpPr>
              <a:spLocks noChangeShapeType="1"/>
            </p:cNvSpPr>
            <p:nvPr/>
          </p:nvSpPr>
          <p:spPr bwMode="auto">
            <a:xfrm>
              <a:off x="4382" y="2611"/>
              <a:ext cx="2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69" name="Line 13"/>
            <p:cNvSpPr>
              <a:spLocks noChangeShapeType="1"/>
            </p:cNvSpPr>
            <p:nvPr/>
          </p:nvSpPr>
          <p:spPr bwMode="auto">
            <a:xfrm>
              <a:off x="5491" y="3046"/>
              <a:ext cx="15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0" name="Line 14"/>
            <p:cNvSpPr>
              <a:spLocks noChangeShapeType="1"/>
            </p:cNvSpPr>
            <p:nvPr/>
          </p:nvSpPr>
          <p:spPr bwMode="auto">
            <a:xfrm>
              <a:off x="4382" y="2611"/>
              <a:ext cx="0" cy="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1" name="Line 15"/>
            <p:cNvSpPr>
              <a:spLocks noChangeShapeType="1"/>
            </p:cNvSpPr>
            <p:nvPr/>
          </p:nvSpPr>
          <p:spPr bwMode="auto">
            <a:xfrm>
              <a:off x="4382"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2" name="Line 16"/>
            <p:cNvSpPr>
              <a:spLocks noChangeShapeType="1"/>
            </p:cNvSpPr>
            <p:nvPr/>
          </p:nvSpPr>
          <p:spPr bwMode="auto">
            <a:xfrm flipV="1">
              <a:off x="5491" y="3046"/>
              <a:ext cx="0" cy="6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3" name="AutoShape 17"/>
            <p:cNvSpPr>
              <a:spLocks noChangeArrowheads="1"/>
            </p:cNvSpPr>
            <p:nvPr/>
          </p:nvSpPr>
          <p:spPr bwMode="auto">
            <a:xfrm>
              <a:off x="4353" y="2856"/>
              <a:ext cx="53" cy="54"/>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4" name="Line 18"/>
            <p:cNvSpPr>
              <a:spLocks noChangeShapeType="1"/>
            </p:cNvSpPr>
            <p:nvPr/>
          </p:nvSpPr>
          <p:spPr bwMode="auto">
            <a:xfrm>
              <a:off x="5808" y="2829"/>
              <a:ext cx="1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5" name="Line 19"/>
            <p:cNvSpPr>
              <a:spLocks noChangeShapeType="1"/>
            </p:cNvSpPr>
            <p:nvPr/>
          </p:nvSpPr>
          <p:spPr bwMode="auto">
            <a:xfrm>
              <a:off x="5966" y="2829"/>
              <a:ext cx="0" cy="14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6" name="Line 20"/>
            <p:cNvSpPr>
              <a:spLocks noChangeShapeType="1"/>
            </p:cNvSpPr>
            <p:nvPr/>
          </p:nvSpPr>
          <p:spPr bwMode="auto">
            <a:xfrm flipH="1">
              <a:off x="1954" y="4243"/>
              <a:ext cx="4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7" name="Line 21"/>
            <p:cNvSpPr>
              <a:spLocks noChangeShapeType="1"/>
            </p:cNvSpPr>
            <p:nvPr/>
          </p:nvSpPr>
          <p:spPr bwMode="auto">
            <a:xfrm flipV="1">
              <a:off x="1954" y="3264"/>
              <a:ext cx="0" cy="9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8" name="Line 22"/>
            <p:cNvSpPr>
              <a:spLocks noChangeShapeType="1"/>
            </p:cNvSpPr>
            <p:nvPr/>
          </p:nvSpPr>
          <p:spPr bwMode="auto">
            <a:xfrm>
              <a:off x="1954" y="3264"/>
              <a:ext cx="15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79" name="Text Box 23"/>
            <p:cNvSpPr txBox="1">
              <a:spLocks noChangeArrowheads="1"/>
            </p:cNvSpPr>
            <p:nvPr/>
          </p:nvSpPr>
          <p:spPr bwMode="auto">
            <a:xfrm>
              <a:off x="4594" y="2502"/>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address</a:t>
              </a:r>
            </a:p>
          </p:txBody>
        </p:sp>
        <p:sp>
          <p:nvSpPr>
            <p:cNvPr id="19480" name="Text Box 24"/>
            <p:cNvSpPr txBox="1">
              <a:spLocks noChangeArrowheads="1"/>
            </p:cNvSpPr>
            <p:nvPr/>
          </p:nvSpPr>
          <p:spPr bwMode="auto">
            <a:xfrm>
              <a:off x="4594" y="2774"/>
              <a:ext cx="44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address</a:t>
              </a:r>
            </a:p>
          </p:txBody>
        </p:sp>
        <p:sp>
          <p:nvSpPr>
            <p:cNvPr id="19481" name="Text Box 25"/>
            <p:cNvSpPr txBox="1">
              <a:spLocks noChangeArrowheads="1"/>
            </p:cNvSpPr>
            <p:nvPr/>
          </p:nvSpPr>
          <p:spPr bwMode="auto">
            <a:xfrm>
              <a:off x="4594" y="3046"/>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9482" name="Text Box 26"/>
            <p:cNvSpPr txBox="1">
              <a:spLocks noChangeArrowheads="1"/>
            </p:cNvSpPr>
            <p:nvPr/>
          </p:nvSpPr>
          <p:spPr bwMode="auto">
            <a:xfrm>
              <a:off x="4908" y="2992"/>
              <a:ext cx="47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Data</a:t>
              </a:r>
            </a:p>
            <a:p>
              <a:pPr algn="ctr"/>
              <a:r>
                <a:rPr lang="en-US" altLang="en-US" sz="971" b="1">
                  <a:latin typeface="Arial" panose="020B0604020202020204" pitchFamily="34" charset="0"/>
                </a:rPr>
                <a:t>memory</a:t>
              </a:r>
            </a:p>
          </p:txBody>
        </p:sp>
        <p:sp>
          <p:nvSpPr>
            <p:cNvPr id="19483" name="Text Box 27"/>
            <p:cNvSpPr txBox="1">
              <a:spLocks noChangeArrowheads="1"/>
            </p:cNvSpPr>
            <p:nvPr/>
          </p:nvSpPr>
          <p:spPr bwMode="auto">
            <a:xfrm>
              <a:off x="5064" y="2502"/>
              <a:ext cx="34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a:t>
              </a:r>
            </a:p>
          </p:txBody>
        </p:sp>
        <p:sp>
          <p:nvSpPr>
            <p:cNvPr id="19484" name="Rectangle 28"/>
            <p:cNvSpPr>
              <a:spLocks noChangeArrowheads="1"/>
            </p:cNvSpPr>
            <p:nvPr/>
          </p:nvSpPr>
          <p:spPr bwMode="auto">
            <a:xfrm>
              <a:off x="4594" y="2502"/>
              <a:ext cx="792"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5" name="Line 29"/>
            <p:cNvSpPr>
              <a:spLocks noChangeShapeType="1"/>
            </p:cNvSpPr>
            <p:nvPr/>
          </p:nvSpPr>
          <p:spPr bwMode="auto">
            <a:xfrm>
              <a:off x="4963"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6" name="Text Box 30"/>
            <p:cNvSpPr txBox="1">
              <a:spLocks noChangeArrowheads="1"/>
            </p:cNvSpPr>
            <p:nvPr/>
          </p:nvSpPr>
          <p:spPr bwMode="auto">
            <a:xfrm>
              <a:off x="4699" y="2230"/>
              <a:ext cx="535"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19487" name="Line 31"/>
            <p:cNvSpPr>
              <a:spLocks noChangeShapeType="1"/>
            </p:cNvSpPr>
            <p:nvPr/>
          </p:nvSpPr>
          <p:spPr bwMode="auto">
            <a:xfrm>
              <a:off x="4963" y="3318"/>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88" name="Text Box 32"/>
            <p:cNvSpPr txBox="1">
              <a:spLocks noChangeArrowheads="1"/>
            </p:cNvSpPr>
            <p:nvPr/>
          </p:nvSpPr>
          <p:spPr bwMode="auto">
            <a:xfrm>
              <a:off x="4699" y="3427"/>
              <a:ext cx="53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19489" name="Text Box 33"/>
            <p:cNvSpPr txBox="1">
              <a:spLocks noChangeArrowheads="1"/>
            </p:cNvSpPr>
            <p:nvPr/>
          </p:nvSpPr>
          <p:spPr bwMode="auto">
            <a:xfrm>
              <a:off x="5650" y="2510"/>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1</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0</a:t>
              </a:r>
            </a:p>
          </p:txBody>
        </p:sp>
        <p:sp>
          <p:nvSpPr>
            <p:cNvPr id="19490" name="AutoShape 34"/>
            <p:cNvSpPr>
              <a:spLocks noChangeArrowheads="1"/>
            </p:cNvSpPr>
            <p:nvPr/>
          </p:nvSpPr>
          <p:spPr bwMode="auto">
            <a:xfrm>
              <a:off x="5657" y="2502"/>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1" name="Text Box 35"/>
            <p:cNvSpPr txBox="1">
              <a:spLocks noChangeArrowheads="1"/>
            </p:cNvSpPr>
            <p:nvPr/>
          </p:nvSpPr>
          <p:spPr bwMode="auto">
            <a:xfrm>
              <a:off x="5438" y="2222"/>
              <a:ext cx="59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19492" name="Line 36"/>
            <p:cNvSpPr>
              <a:spLocks noChangeShapeType="1"/>
            </p:cNvSpPr>
            <p:nvPr/>
          </p:nvSpPr>
          <p:spPr bwMode="auto">
            <a:xfrm>
              <a:off x="5724" y="2394"/>
              <a:ext cx="0" cy="10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3" name="Line 37"/>
            <p:cNvSpPr>
              <a:spLocks noChangeShapeType="1"/>
            </p:cNvSpPr>
            <p:nvPr/>
          </p:nvSpPr>
          <p:spPr bwMode="auto">
            <a:xfrm flipV="1">
              <a:off x="3168" y="2829"/>
              <a:ext cx="0" cy="8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4" name="Line 38"/>
            <p:cNvSpPr>
              <a:spLocks noChangeShapeType="1"/>
            </p:cNvSpPr>
            <p:nvPr/>
          </p:nvSpPr>
          <p:spPr bwMode="auto">
            <a:xfrm>
              <a:off x="3062" y="2829"/>
              <a:ext cx="37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5" name="Line 39"/>
            <p:cNvSpPr>
              <a:spLocks noChangeShapeType="1"/>
            </p:cNvSpPr>
            <p:nvPr/>
          </p:nvSpPr>
          <p:spPr bwMode="auto">
            <a:xfrm flipV="1">
              <a:off x="4277" y="3155"/>
              <a:ext cx="0"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6" name="Line 40"/>
            <p:cNvSpPr>
              <a:spLocks noChangeShapeType="1"/>
            </p:cNvSpPr>
            <p:nvPr/>
          </p:nvSpPr>
          <p:spPr bwMode="auto">
            <a:xfrm flipH="1">
              <a:off x="3168" y="3699"/>
              <a:ext cx="11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7" name="Line 41"/>
            <p:cNvSpPr>
              <a:spLocks noChangeShapeType="1"/>
            </p:cNvSpPr>
            <p:nvPr/>
          </p:nvSpPr>
          <p:spPr bwMode="auto">
            <a:xfrm>
              <a:off x="4277" y="3155"/>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8" name="AutoShape 42"/>
            <p:cNvSpPr>
              <a:spLocks noChangeArrowheads="1"/>
            </p:cNvSpPr>
            <p:nvPr/>
          </p:nvSpPr>
          <p:spPr bwMode="auto">
            <a:xfrm>
              <a:off x="3147" y="2799"/>
              <a:ext cx="53"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499" name="Text Box 43"/>
            <p:cNvSpPr txBox="1">
              <a:spLocks noChangeArrowheads="1"/>
            </p:cNvSpPr>
            <p:nvPr/>
          </p:nvSpPr>
          <p:spPr bwMode="auto">
            <a:xfrm>
              <a:off x="2690" y="3699"/>
              <a:ext cx="41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Sign</a:t>
              </a:r>
            </a:p>
            <a:p>
              <a:pPr algn="ctr"/>
              <a:r>
                <a:rPr lang="en-US" altLang="en-US" sz="971" b="1">
                  <a:solidFill>
                    <a:srgbClr val="FF00FF"/>
                  </a:solidFill>
                  <a:latin typeface="Arial" panose="020B0604020202020204" pitchFamily="34" charset="0"/>
                </a:rPr>
                <a:t>extend</a:t>
              </a:r>
            </a:p>
          </p:txBody>
        </p:sp>
        <p:sp>
          <p:nvSpPr>
            <p:cNvPr id="19500" name="Oval 44"/>
            <p:cNvSpPr>
              <a:spLocks noChangeArrowheads="1"/>
            </p:cNvSpPr>
            <p:nvPr/>
          </p:nvSpPr>
          <p:spPr bwMode="auto">
            <a:xfrm>
              <a:off x="2736" y="3590"/>
              <a:ext cx="317" cy="544"/>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1" name="Line 45"/>
            <p:cNvSpPr>
              <a:spLocks noChangeShapeType="1"/>
            </p:cNvSpPr>
            <p:nvPr/>
          </p:nvSpPr>
          <p:spPr bwMode="auto">
            <a:xfrm>
              <a:off x="3062" y="2502"/>
              <a:ext cx="6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2" name="Line 46"/>
            <p:cNvSpPr>
              <a:spLocks noChangeShapeType="1"/>
            </p:cNvSpPr>
            <p:nvPr/>
          </p:nvSpPr>
          <p:spPr bwMode="auto">
            <a:xfrm>
              <a:off x="3274" y="3264"/>
              <a:ext cx="15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3" name="Line 47"/>
            <p:cNvSpPr>
              <a:spLocks noChangeShapeType="1"/>
            </p:cNvSpPr>
            <p:nvPr/>
          </p:nvSpPr>
          <p:spPr bwMode="auto">
            <a:xfrm>
              <a:off x="3274" y="3264"/>
              <a:ext cx="0" cy="59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4" name="Line 48"/>
            <p:cNvSpPr>
              <a:spLocks noChangeShapeType="1"/>
            </p:cNvSpPr>
            <p:nvPr/>
          </p:nvSpPr>
          <p:spPr bwMode="auto">
            <a:xfrm flipH="1">
              <a:off x="3062" y="3862"/>
              <a:ext cx="21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5" name="Text Box 49"/>
            <p:cNvSpPr txBox="1">
              <a:spLocks noChangeArrowheads="1"/>
            </p:cNvSpPr>
            <p:nvPr/>
          </p:nvSpPr>
          <p:spPr bwMode="auto">
            <a:xfrm>
              <a:off x="3432" y="2728"/>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19506" name="AutoShape 50"/>
            <p:cNvSpPr>
              <a:spLocks noChangeArrowheads="1"/>
            </p:cNvSpPr>
            <p:nvPr/>
          </p:nvSpPr>
          <p:spPr bwMode="auto">
            <a:xfrm>
              <a:off x="3440" y="2720"/>
              <a:ext cx="158" cy="653"/>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7" name="Line 51"/>
            <p:cNvSpPr>
              <a:spLocks noChangeShapeType="1"/>
            </p:cNvSpPr>
            <p:nvPr/>
          </p:nvSpPr>
          <p:spPr bwMode="auto">
            <a:xfrm>
              <a:off x="3522" y="3373"/>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08" name="Text Box 52"/>
            <p:cNvSpPr txBox="1">
              <a:spLocks noChangeArrowheads="1"/>
            </p:cNvSpPr>
            <p:nvPr/>
          </p:nvSpPr>
          <p:spPr bwMode="auto">
            <a:xfrm>
              <a:off x="3326" y="3482"/>
              <a:ext cx="43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19509" name="Line 53"/>
            <p:cNvSpPr>
              <a:spLocks noChangeShapeType="1"/>
            </p:cNvSpPr>
            <p:nvPr/>
          </p:nvSpPr>
          <p:spPr bwMode="auto">
            <a:xfrm>
              <a:off x="3749" y="2339"/>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0" name="Line 54"/>
            <p:cNvSpPr>
              <a:spLocks noChangeShapeType="1"/>
            </p:cNvSpPr>
            <p:nvPr/>
          </p:nvSpPr>
          <p:spPr bwMode="auto">
            <a:xfrm>
              <a:off x="3749" y="2883"/>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1" name="Line 55"/>
            <p:cNvSpPr>
              <a:spLocks noChangeShapeType="1"/>
            </p:cNvSpPr>
            <p:nvPr/>
          </p:nvSpPr>
          <p:spPr bwMode="auto">
            <a:xfrm>
              <a:off x="3749" y="2666"/>
              <a:ext cx="158" cy="10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2" name="Line 56"/>
            <p:cNvSpPr>
              <a:spLocks noChangeShapeType="1"/>
            </p:cNvSpPr>
            <p:nvPr/>
          </p:nvSpPr>
          <p:spPr bwMode="auto">
            <a:xfrm flipV="1">
              <a:off x="3749" y="2774"/>
              <a:ext cx="158"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3" name="Line 57"/>
            <p:cNvSpPr>
              <a:spLocks noChangeShapeType="1"/>
            </p:cNvSpPr>
            <p:nvPr/>
          </p:nvSpPr>
          <p:spPr bwMode="auto">
            <a:xfrm>
              <a:off x="3749" y="2339"/>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4" name="Line 58"/>
            <p:cNvSpPr>
              <a:spLocks noChangeShapeType="1"/>
            </p:cNvSpPr>
            <p:nvPr/>
          </p:nvSpPr>
          <p:spPr bwMode="auto">
            <a:xfrm>
              <a:off x="4277" y="2611"/>
              <a:ext cx="0" cy="327"/>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5" name="Line 59"/>
            <p:cNvSpPr>
              <a:spLocks noChangeShapeType="1"/>
            </p:cNvSpPr>
            <p:nvPr/>
          </p:nvSpPr>
          <p:spPr bwMode="auto">
            <a:xfrm flipV="1">
              <a:off x="3749" y="2938"/>
              <a:ext cx="528" cy="272"/>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16" name="Text Box 60"/>
            <p:cNvSpPr txBox="1">
              <a:spLocks noChangeArrowheads="1"/>
            </p:cNvSpPr>
            <p:nvPr/>
          </p:nvSpPr>
          <p:spPr bwMode="auto">
            <a:xfrm>
              <a:off x="3902" y="2774"/>
              <a:ext cx="381"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19517" name="Text Box 61"/>
            <p:cNvSpPr txBox="1">
              <a:spLocks noChangeArrowheads="1"/>
            </p:cNvSpPr>
            <p:nvPr/>
          </p:nvSpPr>
          <p:spPr bwMode="auto">
            <a:xfrm>
              <a:off x="3956" y="2611"/>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19518" name="Text Box 62"/>
            <p:cNvSpPr txBox="1">
              <a:spLocks noChangeArrowheads="1"/>
            </p:cNvSpPr>
            <p:nvPr/>
          </p:nvSpPr>
          <p:spPr bwMode="auto">
            <a:xfrm>
              <a:off x="3749" y="2502"/>
              <a:ext cx="31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19519" name="Line 63"/>
            <p:cNvSpPr>
              <a:spLocks noChangeShapeType="1"/>
            </p:cNvSpPr>
            <p:nvPr/>
          </p:nvSpPr>
          <p:spPr bwMode="auto">
            <a:xfrm>
              <a:off x="4066" y="3046"/>
              <a:ext cx="0" cy="10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0" name="Text Box 64"/>
            <p:cNvSpPr txBox="1">
              <a:spLocks noChangeArrowheads="1"/>
            </p:cNvSpPr>
            <p:nvPr/>
          </p:nvSpPr>
          <p:spPr bwMode="auto">
            <a:xfrm>
              <a:off x="3854" y="3155"/>
              <a:ext cx="420"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19521" name="Line 65"/>
            <p:cNvSpPr>
              <a:spLocks noChangeShapeType="1"/>
            </p:cNvSpPr>
            <p:nvPr/>
          </p:nvSpPr>
          <p:spPr bwMode="auto">
            <a:xfrm>
              <a:off x="1848" y="3046"/>
              <a:ext cx="2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2" name="Line 66"/>
            <p:cNvSpPr>
              <a:spLocks noChangeShapeType="1"/>
            </p:cNvSpPr>
            <p:nvPr/>
          </p:nvSpPr>
          <p:spPr bwMode="auto">
            <a:xfrm>
              <a:off x="1267" y="2448"/>
              <a:ext cx="0" cy="27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3" name="Line 67"/>
            <p:cNvSpPr>
              <a:spLocks noChangeShapeType="1"/>
            </p:cNvSpPr>
            <p:nvPr/>
          </p:nvSpPr>
          <p:spPr bwMode="auto">
            <a:xfrm>
              <a:off x="1267" y="3862"/>
              <a:ext cx="147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4" name="Text Box 68"/>
            <p:cNvSpPr txBox="1">
              <a:spLocks noChangeArrowheads="1"/>
            </p:cNvSpPr>
            <p:nvPr/>
          </p:nvSpPr>
          <p:spPr bwMode="auto">
            <a:xfrm>
              <a:off x="1267" y="3699"/>
              <a:ext cx="45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[15 - 0]</a:t>
              </a:r>
            </a:p>
          </p:txBody>
        </p:sp>
        <p:sp>
          <p:nvSpPr>
            <p:cNvPr id="19525" name="Line 69"/>
            <p:cNvSpPr>
              <a:spLocks noChangeShapeType="1"/>
            </p:cNvSpPr>
            <p:nvPr/>
          </p:nvSpPr>
          <p:spPr bwMode="auto">
            <a:xfrm>
              <a:off x="1162" y="2448"/>
              <a:ext cx="950"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6" name="Text Box 70"/>
            <p:cNvSpPr txBox="1">
              <a:spLocks noChangeArrowheads="1"/>
            </p:cNvSpPr>
            <p:nvPr/>
          </p:nvSpPr>
          <p:spPr bwMode="auto">
            <a:xfrm>
              <a:off x="1267" y="228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[25 - 21]</a:t>
              </a:r>
            </a:p>
          </p:txBody>
        </p:sp>
        <p:sp>
          <p:nvSpPr>
            <p:cNvPr id="19527" name="AutoShape 71"/>
            <p:cNvSpPr>
              <a:spLocks noChangeArrowheads="1"/>
            </p:cNvSpPr>
            <p:nvPr/>
          </p:nvSpPr>
          <p:spPr bwMode="auto">
            <a:xfrm>
              <a:off x="1246" y="2421"/>
              <a:ext cx="53" cy="54"/>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28" name="Text Box 72"/>
            <p:cNvSpPr txBox="1">
              <a:spLocks noChangeArrowheads="1"/>
            </p:cNvSpPr>
            <p:nvPr/>
          </p:nvSpPr>
          <p:spPr bwMode="auto">
            <a:xfrm>
              <a:off x="1267" y="2557"/>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19529" name="Line 73"/>
            <p:cNvSpPr>
              <a:spLocks noChangeShapeType="1"/>
            </p:cNvSpPr>
            <p:nvPr/>
          </p:nvSpPr>
          <p:spPr bwMode="auto">
            <a:xfrm>
              <a:off x="1267" y="2720"/>
              <a:ext cx="8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0" name="AutoShape 74"/>
            <p:cNvSpPr>
              <a:spLocks noChangeArrowheads="1"/>
            </p:cNvSpPr>
            <p:nvPr/>
          </p:nvSpPr>
          <p:spPr bwMode="auto">
            <a:xfrm>
              <a:off x="1245" y="2691"/>
              <a:ext cx="53" cy="54"/>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1" name="Line 75"/>
            <p:cNvSpPr>
              <a:spLocks noChangeShapeType="1"/>
            </p:cNvSpPr>
            <p:nvPr/>
          </p:nvSpPr>
          <p:spPr bwMode="auto">
            <a:xfrm>
              <a:off x="1267" y="3318"/>
              <a:ext cx="4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2" name="Text Box 76"/>
            <p:cNvSpPr txBox="1">
              <a:spLocks noChangeArrowheads="1"/>
            </p:cNvSpPr>
            <p:nvPr/>
          </p:nvSpPr>
          <p:spPr bwMode="auto">
            <a:xfrm>
              <a:off x="1252" y="3155"/>
              <a:ext cx="50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19533" name="AutoShape 77"/>
            <p:cNvSpPr>
              <a:spLocks noChangeArrowheads="1"/>
            </p:cNvSpPr>
            <p:nvPr/>
          </p:nvSpPr>
          <p:spPr bwMode="auto">
            <a:xfrm>
              <a:off x="1244" y="3292"/>
              <a:ext cx="53" cy="55"/>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4" name="Text Box 78"/>
            <p:cNvSpPr txBox="1">
              <a:spLocks noChangeArrowheads="1"/>
            </p:cNvSpPr>
            <p:nvPr/>
          </p:nvSpPr>
          <p:spPr bwMode="auto">
            <a:xfrm>
              <a:off x="1690" y="2782"/>
              <a:ext cx="204"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19535" name="AutoShape 79"/>
            <p:cNvSpPr>
              <a:spLocks noChangeArrowheads="1"/>
            </p:cNvSpPr>
            <p:nvPr/>
          </p:nvSpPr>
          <p:spPr bwMode="auto">
            <a:xfrm>
              <a:off x="1697" y="2774"/>
              <a:ext cx="159" cy="653"/>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6" name="Line 80"/>
            <p:cNvSpPr>
              <a:spLocks noChangeShapeType="1"/>
            </p:cNvSpPr>
            <p:nvPr/>
          </p:nvSpPr>
          <p:spPr bwMode="auto">
            <a:xfrm>
              <a:off x="1772" y="3427"/>
              <a:ext cx="0" cy="1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37" name="Text Box 81"/>
            <p:cNvSpPr txBox="1">
              <a:spLocks noChangeArrowheads="1"/>
            </p:cNvSpPr>
            <p:nvPr/>
          </p:nvSpPr>
          <p:spPr bwMode="auto">
            <a:xfrm>
              <a:off x="1531" y="3536"/>
              <a:ext cx="426"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19538" name="Text Box 82"/>
            <p:cNvSpPr txBox="1">
              <a:spLocks noChangeArrowheads="1"/>
            </p:cNvSpPr>
            <p:nvPr/>
          </p:nvSpPr>
          <p:spPr bwMode="auto">
            <a:xfrm>
              <a:off x="2112" y="2339"/>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1</a:t>
              </a:r>
            </a:p>
          </p:txBody>
        </p:sp>
        <p:sp>
          <p:nvSpPr>
            <p:cNvPr id="19539" name="Text Box 83"/>
            <p:cNvSpPr txBox="1">
              <a:spLocks noChangeArrowheads="1"/>
            </p:cNvSpPr>
            <p:nvPr/>
          </p:nvSpPr>
          <p:spPr bwMode="auto">
            <a:xfrm>
              <a:off x="2123" y="2624"/>
              <a:ext cx="50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2</a:t>
              </a:r>
            </a:p>
          </p:txBody>
        </p:sp>
        <p:sp>
          <p:nvSpPr>
            <p:cNvPr id="19540" name="Text Box 84"/>
            <p:cNvSpPr txBox="1">
              <a:spLocks noChangeArrowheads="1"/>
            </p:cNvSpPr>
            <p:nvPr/>
          </p:nvSpPr>
          <p:spPr bwMode="auto">
            <a:xfrm>
              <a:off x="2123" y="2896"/>
              <a:ext cx="426"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19541" name="Text Box 85"/>
            <p:cNvSpPr txBox="1">
              <a:spLocks noChangeArrowheads="1"/>
            </p:cNvSpPr>
            <p:nvPr/>
          </p:nvSpPr>
          <p:spPr bwMode="auto">
            <a:xfrm>
              <a:off x="2123" y="3168"/>
              <a:ext cx="33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19542" name="Text Box 86"/>
            <p:cNvSpPr txBox="1">
              <a:spLocks noChangeArrowheads="1"/>
            </p:cNvSpPr>
            <p:nvPr/>
          </p:nvSpPr>
          <p:spPr bwMode="auto">
            <a:xfrm>
              <a:off x="2685" y="2720"/>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2</a:t>
              </a:r>
            </a:p>
          </p:txBody>
        </p:sp>
        <p:sp>
          <p:nvSpPr>
            <p:cNvPr id="19543" name="Text Box 87"/>
            <p:cNvSpPr txBox="1">
              <a:spLocks noChangeArrowheads="1"/>
            </p:cNvSpPr>
            <p:nvPr/>
          </p:nvSpPr>
          <p:spPr bwMode="auto">
            <a:xfrm>
              <a:off x="2696" y="2352"/>
              <a:ext cx="37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1</a:t>
              </a:r>
            </a:p>
          </p:txBody>
        </p:sp>
        <p:sp>
          <p:nvSpPr>
            <p:cNvPr id="19544" name="Text Box 88"/>
            <p:cNvSpPr txBox="1">
              <a:spLocks noChangeArrowheads="1"/>
            </p:cNvSpPr>
            <p:nvPr/>
          </p:nvSpPr>
          <p:spPr bwMode="auto">
            <a:xfrm>
              <a:off x="2534" y="3101"/>
              <a:ext cx="53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00FF"/>
                  </a:solidFill>
                  <a:latin typeface="Arial" panose="020B0604020202020204" pitchFamily="34" charset="0"/>
                </a:rPr>
                <a:t>Registers</a:t>
              </a:r>
            </a:p>
          </p:txBody>
        </p:sp>
        <p:sp>
          <p:nvSpPr>
            <p:cNvPr id="19545" name="Rectangle 89"/>
            <p:cNvSpPr>
              <a:spLocks noChangeArrowheads="1"/>
            </p:cNvSpPr>
            <p:nvPr/>
          </p:nvSpPr>
          <p:spPr bwMode="auto">
            <a:xfrm>
              <a:off x="2123" y="2352"/>
              <a:ext cx="939" cy="1088"/>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6" name="Line 90"/>
            <p:cNvSpPr>
              <a:spLocks noChangeShapeType="1"/>
            </p:cNvSpPr>
            <p:nvPr/>
          </p:nvSpPr>
          <p:spPr bwMode="auto">
            <a:xfrm>
              <a:off x="2587" y="2230"/>
              <a:ext cx="0" cy="10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7" name="Text Box 91"/>
            <p:cNvSpPr txBox="1">
              <a:spLocks noChangeArrowheads="1"/>
            </p:cNvSpPr>
            <p:nvPr/>
          </p:nvSpPr>
          <p:spPr bwMode="auto">
            <a:xfrm>
              <a:off x="2376" y="2067"/>
              <a:ext cx="499"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19548" name="Line 92"/>
            <p:cNvSpPr>
              <a:spLocks noChangeShapeType="1"/>
            </p:cNvSpPr>
            <p:nvPr/>
          </p:nvSpPr>
          <p:spPr bwMode="auto">
            <a:xfrm>
              <a:off x="3590" y="3046"/>
              <a:ext cx="159"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49" name="Line 93"/>
            <p:cNvSpPr>
              <a:spLocks noChangeShapeType="1"/>
            </p:cNvSpPr>
            <p:nvPr/>
          </p:nvSpPr>
          <p:spPr bwMode="auto">
            <a:xfrm flipV="1">
              <a:off x="1542" y="2730"/>
              <a:ext cx="0" cy="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50" name="AutoShape 94"/>
            <p:cNvSpPr>
              <a:spLocks noChangeArrowheads="1"/>
            </p:cNvSpPr>
            <p:nvPr/>
          </p:nvSpPr>
          <p:spPr bwMode="auto">
            <a:xfrm>
              <a:off x="1524" y="2704"/>
              <a:ext cx="52" cy="5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19551" name="Line 95"/>
            <p:cNvSpPr>
              <a:spLocks noChangeShapeType="1"/>
            </p:cNvSpPr>
            <p:nvPr/>
          </p:nvSpPr>
          <p:spPr bwMode="auto">
            <a:xfrm>
              <a:off x="1542" y="2893"/>
              <a:ext cx="15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19552" name="AutoShape 96"/>
          <p:cNvSpPr>
            <a:spLocks/>
          </p:cNvSpPr>
          <p:nvPr/>
        </p:nvSpPr>
        <p:spPr bwMode="auto">
          <a:xfrm rot="5400000">
            <a:off x="4606411" y="2134581"/>
            <a:ext cx="152680" cy="2588559"/>
          </a:xfrm>
          <a:prstGeom prst="leftBrace">
            <a:avLst>
              <a:gd name="adj1" fmla="val 141285"/>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3" name="AutoShape 97"/>
          <p:cNvSpPr>
            <a:spLocks/>
          </p:cNvSpPr>
          <p:nvPr/>
        </p:nvSpPr>
        <p:spPr bwMode="auto">
          <a:xfrm rot="5400000">
            <a:off x="2647483" y="2837049"/>
            <a:ext cx="152680" cy="1183622"/>
          </a:xfrm>
          <a:prstGeom prst="leftBrace">
            <a:avLst>
              <a:gd name="adj1" fmla="val 64603"/>
              <a:gd name="adj2" fmla="val 50000"/>
            </a:avLst>
          </a:prstGeom>
          <a:noFill/>
          <a:ln w="25400">
            <a:solidFill>
              <a:srgbClr val="0099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4" name="Text Box 98"/>
          <p:cNvSpPr txBox="1">
            <a:spLocks noChangeArrowheads="1"/>
          </p:cNvSpPr>
          <p:nvPr/>
        </p:nvSpPr>
        <p:spPr bwMode="auto">
          <a:xfrm>
            <a:off x="3960447" y="2973823"/>
            <a:ext cx="1366167"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Decode 2nd</a:t>
            </a:r>
          </a:p>
        </p:txBody>
      </p:sp>
      <p:sp>
        <p:nvSpPr>
          <p:cNvPr id="19555" name="Text Box 99"/>
          <p:cNvSpPr txBox="1">
            <a:spLocks noChangeArrowheads="1"/>
          </p:cNvSpPr>
          <p:nvPr/>
        </p:nvSpPr>
        <p:spPr bwMode="auto">
          <a:xfrm>
            <a:off x="2091391" y="2961217"/>
            <a:ext cx="1210235"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9900"/>
                </a:solidFill>
                <a:latin typeface="Trebuchet MS" panose="020B0603020202020204" pitchFamily="34" charset="0"/>
              </a:rPr>
              <a:t>Fetch 3rd</a:t>
            </a:r>
          </a:p>
        </p:txBody>
      </p:sp>
      <p:sp>
        <p:nvSpPr>
          <p:cNvPr id="19556" name="AutoShape 100"/>
          <p:cNvSpPr>
            <a:spLocks/>
          </p:cNvSpPr>
          <p:nvPr/>
        </p:nvSpPr>
        <p:spPr bwMode="auto">
          <a:xfrm rot="5400000">
            <a:off x="6788757" y="2615033"/>
            <a:ext cx="152680" cy="1627654"/>
          </a:xfrm>
          <a:prstGeom prst="leftBrace">
            <a:avLst>
              <a:gd name="adj1" fmla="val 88838"/>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19557" name="Text Box 101"/>
          <p:cNvSpPr txBox="1">
            <a:spLocks noChangeArrowheads="1"/>
          </p:cNvSpPr>
          <p:nvPr/>
        </p:nvSpPr>
        <p:spPr bwMode="auto">
          <a:xfrm>
            <a:off x="6183919" y="2961217"/>
            <a:ext cx="1358153"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Execute 1st</a:t>
            </a:r>
          </a:p>
        </p:txBody>
      </p:sp>
    </p:spTree>
    <p:extLst>
      <p:ext uri="{BB962C8B-B14F-4D97-AF65-F5344CB8AC3E}">
        <p14:creationId xmlns:p14="http://schemas.microsoft.com/office/powerpoint/2010/main" val="1715752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2824635C-FDEB-4E6F-BD42-7DE3D74F0C85}" type="slidenum">
              <a:rPr lang="en-US" altLang="en-US"/>
              <a:pPr/>
              <a:t>34</a:t>
            </a:fld>
            <a:endParaRPr lang="en-US" altLang="en-US"/>
          </a:p>
        </p:txBody>
      </p:sp>
      <p:sp>
        <p:nvSpPr>
          <p:cNvPr id="20482" name="Rectangle 2"/>
          <p:cNvSpPr>
            <a:spLocks noGrp="1" noChangeArrowheads="1"/>
          </p:cNvSpPr>
          <p:nvPr>
            <p:ph type="title"/>
          </p:nvPr>
        </p:nvSpPr>
        <p:spPr/>
        <p:txBody>
          <a:bodyPr/>
          <a:lstStyle/>
          <a:p>
            <a:pPr defTabSz="806867"/>
            <a:r>
              <a:rPr lang="en-US" altLang="en-US"/>
              <a:t>Making Pipelining Work</a:t>
            </a:r>
          </a:p>
        </p:txBody>
      </p:sp>
      <p:sp>
        <p:nvSpPr>
          <p:cNvPr id="20483" name="Rectangle 3"/>
          <p:cNvSpPr>
            <a:spLocks noGrp="1" noChangeArrowheads="1"/>
          </p:cNvSpPr>
          <p:nvPr>
            <p:ph type="body" idx="1"/>
          </p:nvPr>
        </p:nvSpPr>
        <p:spPr/>
        <p:txBody>
          <a:bodyPr/>
          <a:lstStyle/>
          <a:p>
            <a:pPr marL="302575" indent="-302575" defTabSz="806867"/>
            <a:r>
              <a:rPr lang="en-US" altLang="en-US"/>
              <a:t>We’ll make our pipeline 5 stages long, to handle load instructions as they were handled in the multi-cycle implementation</a:t>
            </a:r>
          </a:p>
          <a:p>
            <a:pPr marL="655579" lvl="1" indent="-252146" defTabSz="806867"/>
            <a:r>
              <a:rPr lang="en-US" altLang="en-US"/>
              <a:t>Stages are: IF, ID, EX, MEM, and WB</a:t>
            </a:r>
          </a:p>
          <a:p>
            <a:pPr marL="302575" indent="-302575" defTabSz="806867"/>
            <a:r>
              <a:rPr lang="en-US" altLang="en-US"/>
              <a:t>We want to support executing 5 instructions simultaneously: one in each stage.</a:t>
            </a:r>
          </a:p>
          <a:p>
            <a:pPr marL="655579" lvl="1" indent="-252146" defTabSz="806867"/>
            <a:endParaRPr lang="en-US" altLang="en-US"/>
          </a:p>
        </p:txBody>
      </p:sp>
    </p:spTree>
    <p:extLst>
      <p:ext uri="{BB962C8B-B14F-4D97-AF65-F5344CB8AC3E}">
        <p14:creationId xmlns:p14="http://schemas.microsoft.com/office/powerpoint/2010/main" val="4067084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lide Number Placeholder 5"/>
          <p:cNvSpPr>
            <a:spLocks noGrp="1"/>
          </p:cNvSpPr>
          <p:nvPr>
            <p:ph type="sldNum" sz="quarter" idx="12"/>
          </p:nvPr>
        </p:nvSpPr>
        <p:spPr/>
        <p:txBody>
          <a:bodyPr/>
          <a:lstStyle/>
          <a:p>
            <a:fld id="{98F79856-8B66-4ADE-99DF-ABE97D7D303E}" type="slidenum">
              <a:rPr lang="en-US" altLang="en-US"/>
              <a:pPr/>
              <a:t>35</a:t>
            </a:fld>
            <a:endParaRPr lang="en-US" altLang="en-US"/>
          </a:p>
        </p:txBody>
      </p:sp>
      <p:sp>
        <p:nvSpPr>
          <p:cNvPr id="62466" name="Rectangle 2"/>
          <p:cNvSpPr>
            <a:spLocks noGrp="1" noChangeArrowheads="1"/>
          </p:cNvSpPr>
          <p:nvPr>
            <p:ph type="title"/>
          </p:nvPr>
        </p:nvSpPr>
        <p:spPr/>
        <p:txBody>
          <a:bodyPr/>
          <a:lstStyle/>
          <a:p>
            <a:pPr defTabSz="806867"/>
            <a:r>
              <a:rPr lang="en-US" altLang="en-US"/>
              <a:t>Break datapath into 5 stages</a:t>
            </a:r>
          </a:p>
        </p:txBody>
      </p:sp>
      <p:sp>
        <p:nvSpPr>
          <p:cNvPr id="62467" name="Rectangle 3"/>
          <p:cNvSpPr>
            <a:spLocks noGrp="1" noChangeArrowheads="1"/>
          </p:cNvSpPr>
          <p:nvPr>
            <p:ph type="body" idx="1"/>
          </p:nvPr>
        </p:nvSpPr>
        <p:spPr>
          <a:xfrm>
            <a:off x="609441" y="1600201"/>
            <a:ext cx="10969943" cy="1229377"/>
          </a:xfrm>
        </p:spPr>
        <p:txBody>
          <a:bodyPr>
            <a:normAutofit fontScale="85000" lnSpcReduction="20000"/>
          </a:bodyPr>
          <a:lstStyle/>
          <a:p>
            <a:pPr marL="302575" indent="-302575" defTabSz="806867"/>
            <a:r>
              <a:rPr lang="en-US" altLang="en-US" dirty="0"/>
              <a:t>Each stage has its own functional units.</a:t>
            </a:r>
          </a:p>
          <a:p>
            <a:pPr marL="302575" indent="-302575" defTabSz="806867"/>
            <a:r>
              <a:rPr lang="en-US" altLang="en-US" dirty="0"/>
              <a:t>Each stage can execute in 2ns</a:t>
            </a:r>
          </a:p>
          <a:p>
            <a:pPr marL="655579" lvl="1" indent="-252146" defTabSz="806867"/>
            <a:r>
              <a:rPr lang="en-US" altLang="en-US" dirty="0"/>
              <a:t>Just like the multi-cycle implementation</a:t>
            </a:r>
          </a:p>
        </p:txBody>
      </p:sp>
      <p:grpSp>
        <p:nvGrpSpPr>
          <p:cNvPr id="2" name="Group 1"/>
          <p:cNvGrpSpPr/>
          <p:nvPr/>
        </p:nvGrpSpPr>
        <p:grpSpPr>
          <a:xfrm>
            <a:off x="1653750" y="2815210"/>
            <a:ext cx="8044551" cy="3906266"/>
            <a:chOff x="2086909" y="2347135"/>
            <a:chExt cx="8044551" cy="3906266"/>
          </a:xfrm>
        </p:grpSpPr>
        <p:sp>
          <p:nvSpPr>
            <p:cNvPr id="62469" name="Line 5"/>
            <p:cNvSpPr>
              <a:spLocks noChangeShapeType="1"/>
            </p:cNvSpPr>
            <p:nvPr/>
          </p:nvSpPr>
          <p:spPr bwMode="auto">
            <a:xfrm>
              <a:off x="6269504" y="4567798"/>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0" name="Line 6"/>
            <p:cNvSpPr>
              <a:spLocks noChangeShapeType="1"/>
            </p:cNvSpPr>
            <p:nvPr/>
          </p:nvSpPr>
          <p:spPr bwMode="auto">
            <a:xfrm>
              <a:off x="3458228" y="3805799"/>
              <a:ext cx="0" cy="159964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1" name="Text Box 7"/>
            <p:cNvSpPr txBox="1">
              <a:spLocks noChangeArrowheads="1"/>
            </p:cNvSpPr>
            <p:nvPr/>
          </p:nvSpPr>
          <p:spPr bwMode="auto">
            <a:xfrm>
              <a:off x="2127530" y="319647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9900"/>
                  </a:solidFill>
                  <a:latin typeface="Arial" panose="020B0604020202020204" pitchFamily="34" charset="0"/>
                </a:rPr>
                <a:t>Read</a:t>
              </a:r>
            </a:p>
            <a:p>
              <a:r>
                <a:rPr lang="en-US" altLang="en-US" sz="971">
                  <a:solidFill>
                    <a:srgbClr val="009900"/>
                  </a:solidFill>
                  <a:latin typeface="Arial" panose="020B0604020202020204" pitchFamily="34" charset="0"/>
                </a:rPr>
                <a:t>address</a:t>
              </a:r>
            </a:p>
          </p:txBody>
        </p:sp>
        <p:sp>
          <p:nvSpPr>
            <p:cNvPr id="62472" name="Text Box 8"/>
            <p:cNvSpPr txBox="1">
              <a:spLocks noChangeArrowheads="1"/>
            </p:cNvSpPr>
            <p:nvPr/>
          </p:nvSpPr>
          <p:spPr bwMode="auto">
            <a:xfrm>
              <a:off x="2345086" y="3730159"/>
              <a:ext cx="822750"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9900"/>
                  </a:solidFill>
                  <a:latin typeface="Arial" panose="020B0604020202020204" pitchFamily="34" charset="0"/>
                </a:rPr>
                <a:t>Instruction</a:t>
              </a:r>
            </a:p>
            <a:p>
              <a:pPr algn="ctr"/>
              <a:r>
                <a:rPr lang="en-US" altLang="en-US" sz="971" b="1">
                  <a:solidFill>
                    <a:srgbClr val="009900"/>
                  </a:solidFill>
                  <a:latin typeface="Arial" panose="020B0604020202020204" pitchFamily="34" charset="0"/>
                </a:rPr>
                <a:t>memory</a:t>
              </a:r>
            </a:p>
          </p:txBody>
        </p:sp>
        <p:sp>
          <p:nvSpPr>
            <p:cNvPr id="62473" name="Text Box 9"/>
            <p:cNvSpPr txBox="1">
              <a:spLocks noChangeArrowheads="1"/>
            </p:cNvSpPr>
            <p:nvPr/>
          </p:nvSpPr>
          <p:spPr bwMode="auto">
            <a:xfrm>
              <a:off x="2558327" y="3196478"/>
              <a:ext cx="7570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9900"/>
                  </a:solidFill>
                  <a:latin typeface="Arial" panose="020B0604020202020204" pitchFamily="34" charset="0"/>
                </a:rPr>
                <a:t>Instruction</a:t>
              </a:r>
            </a:p>
            <a:p>
              <a:pPr algn="r"/>
              <a:r>
                <a:rPr lang="en-US" altLang="en-US" sz="971">
                  <a:solidFill>
                    <a:srgbClr val="009900"/>
                  </a:solidFill>
                  <a:latin typeface="Arial" panose="020B0604020202020204" pitchFamily="34" charset="0"/>
                </a:rPr>
                <a:t>[31-0]</a:t>
              </a:r>
            </a:p>
          </p:txBody>
        </p:sp>
        <p:sp>
          <p:nvSpPr>
            <p:cNvPr id="62474" name="Rectangle 10"/>
            <p:cNvSpPr>
              <a:spLocks noChangeArrowheads="1"/>
            </p:cNvSpPr>
            <p:nvPr/>
          </p:nvSpPr>
          <p:spPr bwMode="auto">
            <a:xfrm>
              <a:off x="2127530" y="3196478"/>
              <a:ext cx="1183622" cy="11430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5" name="Line 11"/>
            <p:cNvSpPr>
              <a:spLocks noChangeShapeType="1"/>
            </p:cNvSpPr>
            <p:nvPr/>
          </p:nvSpPr>
          <p:spPr bwMode="auto">
            <a:xfrm>
              <a:off x="9227857" y="3653118"/>
              <a:ext cx="36979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6" name="Line 12"/>
            <p:cNvSpPr>
              <a:spLocks noChangeShapeType="1"/>
            </p:cNvSpPr>
            <p:nvPr/>
          </p:nvSpPr>
          <p:spPr bwMode="auto">
            <a:xfrm>
              <a:off x="7674441" y="4034118"/>
              <a:ext cx="44403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7" name="Line 13"/>
            <p:cNvSpPr>
              <a:spLocks noChangeShapeType="1"/>
            </p:cNvSpPr>
            <p:nvPr/>
          </p:nvSpPr>
          <p:spPr bwMode="auto">
            <a:xfrm>
              <a:off x="7821519" y="3653118"/>
              <a:ext cx="296956"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8" name="Line 14"/>
            <p:cNvSpPr>
              <a:spLocks noChangeShapeType="1"/>
            </p:cNvSpPr>
            <p:nvPr/>
          </p:nvSpPr>
          <p:spPr bwMode="auto">
            <a:xfrm>
              <a:off x="9374935" y="4262438"/>
              <a:ext cx="222717"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79" name="Line 15"/>
            <p:cNvSpPr>
              <a:spLocks noChangeShapeType="1"/>
            </p:cNvSpPr>
            <p:nvPr/>
          </p:nvSpPr>
          <p:spPr bwMode="auto">
            <a:xfrm>
              <a:off x="7821519" y="3653118"/>
              <a:ext cx="0" cy="152400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0" name="Line 16"/>
            <p:cNvSpPr>
              <a:spLocks noChangeShapeType="1"/>
            </p:cNvSpPr>
            <p:nvPr/>
          </p:nvSpPr>
          <p:spPr bwMode="auto">
            <a:xfrm>
              <a:off x="7821520" y="5177118"/>
              <a:ext cx="1553415" cy="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1" name="Line 17"/>
            <p:cNvSpPr>
              <a:spLocks noChangeShapeType="1"/>
            </p:cNvSpPr>
            <p:nvPr/>
          </p:nvSpPr>
          <p:spPr bwMode="auto">
            <a:xfrm flipV="1">
              <a:off x="9374934" y="4262438"/>
              <a:ext cx="0" cy="91468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2" name="AutoShape 18"/>
            <p:cNvSpPr>
              <a:spLocks noChangeArrowheads="1"/>
            </p:cNvSpPr>
            <p:nvPr/>
          </p:nvSpPr>
          <p:spPr bwMode="auto">
            <a:xfrm>
              <a:off x="7780898" y="3996299"/>
              <a:ext cx="74239" cy="75640"/>
            </a:xfrm>
            <a:prstGeom prst="octagon">
              <a:avLst>
                <a:gd name="adj" fmla="val 29287"/>
              </a:avLst>
            </a:prstGeom>
            <a:solidFill>
              <a:schemeClr val="tx1"/>
            </a:solidFill>
            <a:ln w="9525">
              <a:solidFill>
                <a:srgbClr val="001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3" name="Line 19"/>
            <p:cNvSpPr>
              <a:spLocks noChangeShapeType="1"/>
            </p:cNvSpPr>
            <p:nvPr/>
          </p:nvSpPr>
          <p:spPr bwMode="auto">
            <a:xfrm>
              <a:off x="9818968" y="3958478"/>
              <a:ext cx="22131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4" name="Line 20"/>
            <p:cNvSpPr>
              <a:spLocks noChangeShapeType="1"/>
            </p:cNvSpPr>
            <p:nvPr/>
          </p:nvSpPr>
          <p:spPr bwMode="auto">
            <a:xfrm>
              <a:off x="10061294" y="3958478"/>
              <a:ext cx="0" cy="19806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5" name="Line 21"/>
            <p:cNvSpPr>
              <a:spLocks noChangeShapeType="1"/>
            </p:cNvSpPr>
            <p:nvPr/>
          </p:nvSpPr>
          <p:spPr bwMode="auto">
            <a:xfrm flipH="1">
              <a:off x="4441544" y="5939118"/>
              <a:ext cx="561975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6" name="Line 22"/>
            <p:cNvSpPr>
              <a:spLocks noChangeShapeType="1"/>
            </p:cNvSpPr>
            <p:nvPr/>
          </p:nvSpPr>
          <p:spPr bwMode="auto">
            <a:xfrm flipV="1">
              <a:off x="4441544" y="4567798"/>
              <a:ext cx="0" cy="137131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7" name="Line 23"/>
            <p:cNvSpPr>
              <a:spLocks noChangeShapeType="1"/>
            </p:cNvSpPr>
            <p:nvPr/>
          </p:nvSpPr>
          <p:spPr bwMode="auto">
            <a:xfrm>
              <a:off x="4441545" y="4567798"/>
              <a:ext cx="22131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88" name="Text Box 24"/>
            <p:cNvSpPr txBox="1">
              <a:spLocks noChangeArrowheads="1"/>
            </p:cNvSpPr>
            <p:nvPr/>
          </p:nvSpPr>
          <p:spPr bwMode="auto">
            <a:xfrm>
              <a:off x="8118475" y="350043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Read</a:t>
              </a:r>
            </a:p>
            <a:p>
              <a:r>
                <a:rPr lang="en-US" altLang="en-US" sz="971">
                  <a:solidFill>
                    <a:srgbClr val="0019FF"/>
                  </a:solidFill>
                  <a:latin typeface="Arial" panose="020B0604020202020204" pitchFamily="34" charset="0"/>
                </a:rPr>
                <a:t>address</a:t>
              </a:r>
            </a:p>
          </p:txBody>
        </p:sp>
        <p:sp>
          <p:nvSpPr>
            <p:cNvPr id="62489" name="Text Box 25"/>
            <p:cNvSpPr txBox="1">
              <a:spLocks noChangeArrowheads="1"/>
            </p:cNvSpPr>
            <p:nvPr/>
          </p:nvSpPr>
          <p:spPr bwMode="auto">
            <a:xfrm>
              <a:off x="8118475" y="3881438"/>
              <a:ext cx="62397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Write</a:t>
              </a:r>
            </a:p>
            <a:p>
              <a:r>
                <a:rPr lang="en-US" altLang="en-US" sz="971">
                  <a:solidFill>
                    <a:srgbClr val="0019FF"/>
                  </a:solidFill>
                  <a:latin typeface="Arial" panose="020B0604020202020204" pitchFamily="34" charset="0"/>
                </a:rPr>
                <a:t>address</a:t>
              </a:r>
            </a:p>
          </p:txBody>
        </p:sp>
        <p:sp>
          <p:nvSpPr>
            <p:cNvPr id="62490" name="Text Box 26"/>
            <p:cNvSpPr txBox="1">
              <a:spLocks noChangeArrowheads="1"/>
            </p:cNvSpPr>
            <p:nvPr/>
          </p:nvSpPr>
          <p:spPr bwMode="auto">
            <a:xfrm>
              <a:off x="8118475" y="4262438"/>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19FF"/>
                  </a:solidFill>
                  <a:latin typeface="Arial" panose="020B0604020202020204" pitchFamily="34" charset="0"/>
                </a:rPr>
                <a:t>Write</a:t>
              </a:r>
            </a:p>
            <a:p>
              <a:r>
                <a:rPr lang="en-US" altLang="en-US" sz="971">
                  <a:solidFill>
                    <a:srgbClr val="0019FF"/>
                  </a:solidFill>
                  <a:latin typeface="Arial" panose="020B0604020202020204" pitchFamily="34" charset="0"/>
                </a:rPr>
                <a:t>data</a:t>
              </a:r>
            </a:p>
          </p:txBody>
        </p:sp>
        <p:sp>
          <p:nvSpPr>
            <p:cNvPr id="62491" name="Text Box 27"/>
            <p:cNvSpPr txBox="1">
              <a:spLocks noChangeArrowheads="1"/>
            </p:cNvSpPr>
            <p:nvPr/>
          </p:nvSpPr>
          <p:spPr bwMode="auto">
            <a:xfrm>
              <a:off x="8558254" y="4186799"/>
              <a:ext cx="66405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0019FF"/>
                  </a:solidFill>
                  <a:latin typeface="Arial" panose="020B0604020202020204" pitchFamily="34" charset="0"/>
                </a:rPr>
                <a:t>Data</a:t>
              </a:r>
            </a:p>
            <a:p>
              <a:pPr algn="ctr"/>
              <a:r>
                <a:rPr lang="en-US" altLang="en-US" sz="971" b="1">
                  <a:solidFill>
                    <a:srgbClr val="0019FF"/>
                  </a:solidFill>
                  <a:latin typeface="Arial" panose="020B0604020202020204" pitchFamily="34" charset="0"/>
                </a:rPr>
                <a:t>memory</a:t>
              </a:r>
            </a:p>
          </p:txBody>
        </p:sp>
        <p:sp>
          <p:nvSpPr>
            <p:cNvPr id="62492" name="Text Box 28"/>
            <p:cNvSpPr txBox="1">
              <a:spLocks noChangeArrowheads="1"/>
            </p:cNvSpPr>
            <p:nvPr/>
          </p:nvSpPr>
          <p:spPr bwMode="auto">
            <a:xfrm>
              <a:off x="8776367" y="3500438"/>
              <a:ext cx="478104"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1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0019FF"/>
                  </a:solidFill>
                  <a:latin typeface="Arial" panose="020B0604020202020204" pitchFamily="34" charset="0"/>
                </a:rPr>
                <a:t>Read</a:t>
              </a:r>
            </a:p>
            <a:p>
              <a:pPr algn="r"/>
              <a:r>
                <a:rPr lang="en-US" altLang="en-US" sz="971">
                  <a:solidFill>
                    <a:srgbClr val="0019FF"/>
                  </a:solidFill>
                  <a:latin typeface="Arial" panose="020B0604020202020204" pitchFamily="34" charset="0"/>
                </a:rPr>
                <a:t>data</a:t>
              </a:r>
            </a:p>
          </p:txBody>
        </p:sp>
        <p:sp>
          <p:nvSpPr>
            <p:cNvPr id="62493" name="Rectangle 29"/>
            <p:cNvSpPr>
              <a:spLocks noChangeArrowheads="1"/>
            </p:cNvSpPr>
            <p:nvPr/>
          </p:nvSpPr>
          <p:spPr bwMode="auto">
            <a:xfrm>
              <a:off x="8118475" y="3500438"/>
              <a:ext cx="1109382" cy="1143000"/>
            </a:xfrm>
            <a:prstGeom prst="rect">
              <a:avLst/>
            </a:prstGeom>
            <a:noFill/>
            <a:ln w="9525">
              <a:solidFill>
                <a:srgbClr val="001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4" name="Line 30"/>
            <p:cNvSpPr>
              <a:spLocks noChangeShapeType="1"/>
            </p:cNvSpPr>
            <p:nvPr/>
          </p:nvSpPr>
          <p:spPr bwMode="auto">
            <a:xfrm>
              <a:off x="8635346" y="3349159"/>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5" name="Text Box 31"/>
            <p:cNvSpPr txBox="1">
              <a:spLocks noChangeArrowheads="1"/>
            </p:cNvSpPr>
            <p:nvPr/>
          </p:nvSpPr>
          <p:spPr bwMode="auto">
            <a:xfrm>
              <a:off x="8265552" y="3119439"/>
              <a:ext cx="7490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62496" name="Line 32"/>
            <p:cNvSpPr>
              <a:spLocks noChangeShapeType="1"/>
            </p:cNvSpPr>
            <p:nvPr/>
          </p:nvSpPr>
          <p:spPr bwMode="auto">
            <a:xfrm>
              <a:off x="8635346" y="4643439"/>
              <a:ext cx="0" cy="197503"/>
            </a:xfrm>
            <a:prstGeom prst="line">
              <a:avLst/>
            </a:prstGeom>
            <a:noFill/>
            <a:ln w="952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497" name="Text Box 33"/>
            <p:cNvSpPr txBox="1">
              <a:spLocks noChangeArrowheads="1"/>
            </p:cNvSpPr>
            <p:nvPr/>
          </p:nvSpPr>
          <p:spPr bwMode="auto">
            <a:xfrm>
              <a:off x="8265552" y="4796118"/>
              <a:ext cx="75542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62498" name="Text Box 34"/>
            <p:cNvSpPr txBox="1">
              <a:spLocks noChangeArrowheads="1"/>
            </p:cNvSpPr>
            <p:nvPr/>
          </p:nvSpPr>
          <p:spPr bwMode="auto">
            <a:xfrm>
              <a:off x="9597652" y="351164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1</a:t>
              </a:r>
            </a:p>
            <a:p>
              <a:pPr>
                <a:spcBef>
                  <a:spcPct val="30000"/>
                </a:spcBef>
              </a:pPr>
              <a:r>
                <a:rPr lang="en-US" altLang="en-US" sz="971" b="1">
                  <a:solidFill>
                    <a:srgbClr val="FF0000"/>
                  </a:solidFill>
                  <a:latin typeface="Arial" panose="020B0604020202020204" pitchFamily="34" charset="0"/>
                </a:rPr>
                <a:t>M</a:t>
              </a:r>
            </a:p>
            <a:p>
              <a:pPr>
                <a:lnSpc>
                  <a:spcPct val="90000"/>
                </a:lnSpc>
              </a:pPr>
              <a:r>
                <a:rPr lang="en-US" altLang="en-US" sz="971" b="1">
                  <a:solidFill>
                    <a:srgbClr val="FF0000"/>
                  </a:solidFill>
                  <a:latin typeface="Arial" panose="020B0604020202020204" pitchFamily="34" charset="0"/>
                </a:rPr>
                <a:t>u</a:t>
              </a:r>
            </a:p>
            <a:p>
              <a:pPr>
                <a:lnSpc>
                  <a:spcPct val="90000"/>
                </a:lnSpc>
              </a:pPr>
              <a:r>
                <a:rPr lang="en-US" altLang="en-US" sz="971" b="1">
                  <a:solidFill>
                    <a:srgbClr val="FF0000"/>
                  </a:solidFill>
                  <a:latin typeface="Arial" panose="020B0604020202020204" pitchFamily="34" charset="0"/>
                </a:rPr>
                <a:t>x</a:t>
              </a:r>
            </a:p>
            <a:p>
              <a:pPr>
                <a:spcBef>
                  <a:spcPct val="30000"/>
                </a:spcBef>
              </a:pPr>
              <a:r>
                <a:rPr lang="en-US" altLang="en-US" sz="971">
                  <a:solidFill>
                    <a:srgbClr val="FF0000"/>
                  </a:solidFill>
                  <a:latin typeface="Arial" panose="020B0604020202020204" pitchFamily="34" charset="0"/>
                </a:rPr>
                <a:t>0</a:t>
              </a:r>
            </a:p>
          </p:txBody>
        </p:sp>
        <p:sp>
          <p:nvSpPr>
            <p:cNvPr id="62499" name="AutoShape 35"/>
            <p:cNvSpPr>
              <a:spLocks noChangeArrowheads="1"/>
            </p:cNvSpPr>
            <p:nvPr/>
          </p:nvSpPr>
          <p:spPr bwMode="auto">
            <a:xfrm>
              <a:off x="9607457" y="3500438"/>
              <a:ext cx="222717" cy="914680"/>
            </a:xfrm>
            <a:prstGeom prst="roundRect">
              <a:avLst>
                <a:gd name="adj"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0" name="Text Box 36"/>
            <p:cNvSpPr txBox="1">
              <a:spLocks noChangeArrowheads="1"/>
            </p:cNvSpPr>
            <p:nvPr/>
          </p:nvSpPr>
          <p:spPr bwMode="auto">
            <a:xfrm>
              <a:off x="9300696" y="3108233"/>
              <a:ext cx="830764"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MemToReg</a:t>
              </a:r>
            </a:p>
          </p:txBody>
        </p:sp>
        <p:sp>
          <p:nvSpPr>
            <p:cNvPr id="62501" name="Line 37"/>
            <p:cNvSpPr>
              <a:spLocks noChangeShapeType="1"/>
            </p:cNvSpPr>
            <p:nvPr/>
          </p:nvSpPr>
          <p:spPr bwMode="auto">
            <a:xfrm>
              <a:off x="9701306" y="3349159"/>
              <a:ext cx="0" cy="15127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2" name="Line 38"/>
            <p:cNvSpPr>
              <a:spLocks noChangeShapeType="1"/>
            </p:cNvSpPr>
            <p:nvPr/>
          </p:nvSpPr>
          <p:spPr bwMode="auto">
            <a:xfrm flipV="1">
              <a:off x="6121026" y="3958478"/>
              <a:ext cx="0" cy="121864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3" name="Line 39"/>
            <p:cNvSpPr>
              <a:spLocks noChangeShapeType="1"/>
            </p:cNvSpPr>
            <p:nvPr/>
          </p:nvSpPr>
          <p:spPr bwMode="auto">
            <a:xfrm>
              <a:off x="5972549" y="3958478"/>
              <a:ext cx="5182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4" name="Line 40"/>
            <p:cNvSpPr>
              <a:spLocks noChangeShapeType="1"/>
            </p:cNvSpPr>
            <p:nvPr/>
          </p:nvSpPr>
          <p:spPr bwMode="auto">
            <a:xfrm flipV="1">
              <a:off x="7674441" y="4415118"/>
              <a:ext cx="0" cy="76200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5" name="Line 41"/>
            <p:cNvSpPr>
              <a:spLocks noChangeShapeType="1"/>
            </p:cNvSpPr>
            <p:nvPr/>
          </p:nvSpPr>
          <p:spPr bwMode="auto">
            <a:xfrm flipH="1">
              <a:off x="6121027" y="5177118"/>
              <a:ext cx="1553415" cy="0"/>
            </a:xfrm>
            <a:prstGeom prst="line">
              <a:avLst/>
            </a:prstGeom>
            <a:noFill/>
            <a:ln w="28575">
              <a:solidFill>
                <a:srgbClr val="001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6" name="Line 42"/>
            <p:cNvSpPr>
              <a:spLocks noChangeShapeType="1"/>
            </p:cNvSpPr>
            <p:nvPr/>
          </p:nvSpPr>
          <p:spPr bwMode="auto">
            <a:xfrm>
              <a:off x="7674441" y="4415118"/>
              <a:ext cx="444034" cy="0"/>
            </a:xfrm>
            <a:prstGeom prst="line">
              <a:avLst/>
            </a:prstGeom>
            <a:noFill/>
            <a:ln w="28575">
              <a:solidFill>
                <a:srgbClr val="001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7" name="AutoShape 43"/>
            <p:cNvSpPr>
              <a:spLocks noChangeArrowheads="1"/>
            </p:cNvSpPr>
            <p:nvPr/>
          </p:nvSpPr>
          <p:spPr bwMode="auto">
            <a:xfrm>
              <a:off x="6091611" y="3916456"/>
              <a:ext cx="74239" cy="77041"/>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08" name="Text Box 44"/>
            <p:cNvSpPr txBox="1">
              <a:spLocks noChangeArrowheads="1"/>
            </p:cNvSpPr>
            <p:nvPr/>
          </p:nvSpPr>
          <p:spPr bwMode="auto">
            <a:xfrm>
              <a:off x="5452480" y="5177118"/>
              <a:ext cx="58069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solidFill>
                    <a:srgbClr val="FF00FF"/>
                  </a:solidFill>
                  <a:latin typeface="Arial" panose="020B0604020202020204" pitchFamily="34" charset="0"/>
                </a:rPr>
                <a:t>Sign</a:t>
              </a:r>
            </a:p>
            <a:p>
              <a:pPr algn="ctr"/>
              <a:r>
                <a:rPr lang="en-US" altLang="en-US" sz="971" b="1">
                  <a:solidFill>
                    <a:srgbClr val="FF00FF"/>
                  </a:solidFill>
                  <a:latin typeface="Arial" panose="020B0604020202020204" pitchFamily="34" charset="0"/>
                </a:rPr>
                <a:t>extend</a:t>
              </a:r>
            </a:p>
          </p:txBody>
        </p:sp>
        <p:sp>
          <p:nvSpPr>
            <p:cNvPr id="62509" name="Oval 45"/>
            <p:cNvSpPr>
              <a:spLocks noChangeArrowheads="1"/>
            </p:cNvSpPr>
            <p:nvPr/>
          </p:nvSpPr>
          <p:spPr bwMode="auto">
            <a:xfrm>
              <a:off x="5515909" y="5024438"/>
              <a:ext cx="444033" cy="762000"/>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0" name="Line 46"/>
            <p:cNvSpPr>
              <a:spLocks noChangeShapeType="1"/>
            </p:cNvSpPr>
            <p:nvPr/>
          </p:nvSpPr>
          <p:spPr bwMode="auto">
            <a:xfrm>
              <a:off x="5972548" y="3500438"/>
              <a:ext cx="962305"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1" name="Line 47"/>
            <p:cNvSpPr>
              <a:spLocks noChangeShapeType="1"/>
            </p:cNvSpPr>
            <p:nvPr/>
          </p:nvSpPr>
          <p:spPr bwMode="auto">
            <a:xfrm>
              <a:off x="6269505" y="4567798"/>
              <a:ext cx="2213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2" name="Line 48"/>
            <p:cNvSpPr>
              <a:spLocks noChangeShapeType="1"/>
            </p:cNvSpPr>
            <p:nvPr/>
          </p:nvSpPr>
          <p:spPr bwMode="auto">
            <a:xfrm>
              <a:off x="6269504" y="4567799"/>
              <a:ext cx="0" cy="83764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3" name="Line 49"/>
            <p:cNvSpPr>
              <a:spLocks noChangeShapeType="1"/>
            </p:cNvSpPr>
            <p:nvPr/>
          </p:nvSpPr>
          <p:spPr bwMode="auto">
            <a:xfrm flipH="1">
              <a:off x="5972548" y="5405438"/>
              <a:ext cx="29695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4" name="Text Box 50"/>
            <p:cNvSpPr txBox="1">
              <a:spLocks noChangeArrowheads="1"/>
            </p:cNvSpPr>
            <p:nvPr/>
          </p:nvSpPr>
          <p:spPr bwMode="auto">
            <a:xfrm>
              <a:off x="6490821" y="381700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0</a:t>
              </a:r>
            </a:p>
            <a:p>
              <a:pPr>
                <a:spcBef>
                  <a:spcPct val="30000"/>
                </a:spcBef>
              </a:pPr>
              <a:r>
                <a:rPr lang="en-US" altLang="en-US" sz="971" b="1">
                  <a:solidFill>
                    <a:srgbClr val="FF3300"/>
                  </a:solidFill>
                  <a:latin typeface="Arial" panose="020B0604020202020204" pitchFamily="34" charset="0"/>
                </a:rPr>
                <a:t>M</a:t>
              </a:r>
            </a:p>
            <a:p>
              <a:pPr>
                <a:lnSpc>
                  <a:spcPct val="90000"/>
                </a:lnSpc>
              </a:pPr>
              <a:r>
                <a:rPr lang="en-US" altLang="en-US" sz="971" b="1">
                  <a:solidFill>
                    <a:srgbClr val="FF3300"/>
                  </a:solidFill>
                  <a:latin typeface="Arial" panose="020B0604020202020204" pitchFamily="34" charset="0"/>
                </a:rPr>
                <a:t>u</a:t>
              </a:r>
            </a:p>
            <a:p>
              <a:pPr>
                <a:lnSpc>
                  <a:spcPct val="90000"/>
                </a:lnSpc>
              </a:pPr>
              <a:r>
                <a:rPr lang="en-US" altLang="en-US" sz="971" b="1">
                  <a:solidFill>
                    <a:srgbClr val="FF3300"/>
                  </a:solidFill>
                  <a:latin typeface="Arial" panose="020B0604020202020204" pitchFamily="34" charset="0"/>
                </a:rPr>
                <a:t>x</a:t>
              </a:r>
            </a:p>
            <a:p>
              <a:pPr>
                <a:spcBef>
                  <a:spcPct val="30000"/>
                </a:spcBef>
              </a:pPr>
              <a:r>
                <a:rPr lang="en-US" altLang="en-US" sz="971">
                  <a:solidFill>
                    <a:srgbClr val="FF3300"/>
                  </a:solidFill>
                  <a:latin typeface="Arial" panose="020B0604020202020204" pitchFamily="34" charset="0"/>
                </a:rPr>
                <a:t>1</a:t>
              </a:r>
            </a:p>
          </p:txBody>
        </p:sp>
        <p:sp>
          <p:nvSpPr>
            <p:cNvPr id="62515" name="AutoShape 51"/>
            <p:cNvSpPr>
              <a:spLocks noChangeArrowheads="1"/>
            </p:cNvSpPr>
            <p:nvPr/>
          </p:nvSpPr>
          <p:spPr bwMode="auto">
            <a:xfrm>
              <a:off x="6502027" y="3805799"/>
              <a:ext cx="221316" cy="914680"/>
            </a:xfrm>
            <a:prstGeom prst="roundRect">
              <a:avLst>
                <a:gd name="adj"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6" name="Line 52"/>
            <p:cNvSpPr>
              <a:spLocks noChangeShapeType="1"/>
            </p:cNvSpPr>
            <p:nvPr/>
          </p:nvSpPr>
          <p:spPr bwMode="auto">
            <a:xfrm>
              <a:off x="6616887" y="4720478"/>
              <a:ext cx="0" cy="15268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17" name="Text Box 53"/>
            <p:cNvSpPr txBox="1">
              <a:spLocks noChangeArrowheads="1"/>
            </p:cNvSpPr>
            <p:nvPr/>
          </p:nvSpPr>
          <p:spPr bwMode="auto">
            <a:xfrm>
              <a:off x="6342343" y="4873159"/>
              <a:ext cx="61115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ALUSrc</a:t>
              </a:r>
            </a:p>
          </p:txBody>
        </p:sp>
        <p:sp>
          <p:nvSpPr>
            <p:cNvPr id="62518" name="Line 54"/>
            <p:cNvSpPr>
              <a:spLocks noChangeShapeType="1"/>
            </p:cNvSpPr>
            <p:nvPr/>
          </p:nvSpPr>
          <p:spPr bwMode="auto">
            <a:xfrm>
              <a:off x="6934853" y="3272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19" name="Line 55"/>
            <p:cNvSpPr>
              <a:spLocks noChangeShapeType="1"/>
            </p:cNvSpPr>
            <p:nvPr/>
          </p:nvSpPr>
          <p:spPr bwMode="auto">
            <a:xfrm>
              <a:off x="6934853" y="4034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0" name="Line 56"/>
            <p:cNvSpPr>
              <a:spLocks noChangeShapeType="1"/>
            </p:cNvSpPr>
            <p:nvPr/>
          </p:nvSpPr>
          <p:spPr bwMode="auto">
            <a:xfrm>
              <a:off x="6934854" y="3730159"/>
              <a:ext cx="221316" cy="15127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1" name="Line 57"/>
            <p:cNvSpPr>
              <a:spLocks noChangeShapeType="1"/>
            </p:cNvSpPr>
            <p:nvPr/>
          </p:nvSpPr>
          <p:spPr bwMode="auto">
            <a:xfrm flipV="1">
              <a:off x="6934854" y="3881438"/>
              <a:ext cx="221316"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2" name="Line 58"/>
            <p:cNvSpPr>
              <a:spLocks noChangeShapeType="1"/>
            </p:cNvSpPr>
            <p:nvPr/>
          </p:nvSpPr>
          <p:spPr bwMode="auto">
            <a:xfrm>
              <a:off x="6934853" y="3272118"/>
              <a:ext cx="739588"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3" name="Line 59"/>
            <p:cNvSpPr>
              <a:spLocks noChangeShapeType="1"/>
            </p:cNvSpPr>
            <p:nvPr/>
          </p:nvSpPr>
          <p:spPr bwMode="auto">
            <a:xfrm>
              <a:off x="7674441" y="3653118"/>
              <a:ext cx="0" cy="458041"/>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4" name="Line 60"/>
            <p:cNvSpPr>
              <a:spLocks noChangeShapeType="1"/>
            </p:cNvSpPr>
            <p:nvPr/>
          </p:nvSpPr>
          <p:spPr bwMode="auto">
            <a:xfrm flipV="1">
              <a:off x="6934853" y="4111159"/>
              <a:ext cx="739588" cy="381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25" name="Text Box 61"/>
            <p:cNvSpPr txBox="1">
              <a:spLocks noChangeArrowheads="1"/>
            </p:cNvSpPr>
            <p:nvPr/>
          </p:nvSpPr>
          <p:spPr bwMode="auto">
            <a:xfrm>
              <a:off x="7148637" y="3881439"/>
              <a:ext cx="53420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Result</a:t>
              </a:r>
            </a:p>
          </p:txBody>
        </p:sp>
        <p:sp>
          <p:nvSpPr>
            <p:cNvPr id="62526" name="Text Box 62"/>
            <p:cNvSpPr txBox="1">
              <a:spLocks noChangeArrowheads="1"/>
            </p:cNvSpPr>
            <p:nvPr/>
          </p:nvSpPr>
          <p:spPr bwMode="auto">
            <a:xfrm>
              <a:off x="7225410" y="3653118"/>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3300"/>
                  </a:solidFill>
                  <a:latin typeface="Arial" panose="020B0604020202020204" pitchFamily="34" charset="0"/>
                </a:rPr>
                <a:t>Zero</a:t>
              </a:r>
            </a:p>
          </p:txBody>
        </p:sp>
        <p:sp>
          <p:nvSpPr>
            <p:cNvPr id="62527" name="Text Box 63"/>
            <p:cNvSpPr txBox="1">
              <a:spLocks noChangeArrowheads="1"/>
            </p:cNvSpPr>
            <p:nvPr/>
          </p:nvSpPr>
          <p:spPr bwMode="auto">
            <a:xfrm>
              <a:off x="6934853" y="3500439"/>
              <a:ext cx="4364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3300"/>
                  </a:solidFill>
                  <a:latin typeface="Arial" panose="020B0604020202020204" pitchFamily="34" charset="0"/>
                </a:rPr>
                <a:t>ALU</a:t>
              </a:r>
            </a:p>
          </p:txBody>
        </p:sp>
        <p:sp>
          <p:nvSpPr>
            <p:cNvPr id="62528" name="Line 64"/>
            <p:cNvSpPr>
              <a:spLocks noChangeShapeType="1"/>
            </p:cNvSpPr>
            <p:nvPr/>
          </p:nvSpPr>
          <p:spPr bwMode="auto">
            <a:xfrm>
              <a:off x="7378887" y="4262438"/>
              <a:ext cx="0" cy="15268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29" name="Text Box 65"/>
            <p:cNvSpPr txBox="1">
              <a:spLocks noChangeArrowheads="1"/>
            </p:cNvSpPr>
            <p:nvPr/>
          </p:nvSpPr>
          <p:spPr bwMode="auto">
            <a:xfrm>
              <a:off x="7081931" y="4415118"/>
              <a:ext cx="5887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3300"/>
                  </a:solidFill>
                  <a:latin typeface="Arial" panose="020B0604020202020204" pitchFamily="34" charset="0"/>
                </a:rPr>
                <a:t>ALUOp</a:t>
              </a:r>
            </a:p>
          </p:txBody>
        </p:sp>
        <p:sp>
          <p:nvSpPr>
            <p:cNvPr id="62530" name="Line 66"/>
            <p:cNvSpPr>
              <a:spLocks noChangeShapeType="1"/>
            </p:cNvSpPr>
            <p:nvPr/>
          </p:nvSpPr>
          <p:spPr bwMode="auto">
            <a:xfrm>
              <a:off x="4272056" y="4262438"/>
              <a:ext cx="369794"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1" name="Line 67"/>
            <p:cNvSpPr>
              <a:spLocks noChangeShapeType="1"/>
            </p:cNvSpPr>
            <p:nvPr/>
          </p:nvSpPr>
          <p:spPr bwMode="auto">
            <a:xfrm>
              <a:off x="3458228" y="3424798"/>
              <a:ext cx="0" cy="3810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2" name="Line 68"/>
            <p:cNvSpPr>
              <a:spLocks noChangeShapeType="1"/>
            </p:cNvSpPr>
            <p:nvPr/>
          </p:nvSpPr>
          <p:spPr bwMode="auto">
            <a:xfrm>
              <a:off x="3458229" y="5405438"/>
              <a:ext cx="2071688"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3" name="Text Box 69"/>
            <p:cNvSpPr txBox="1">
              <a:spLocks noChangeArrowheads="1"/>
            </p:cNvSpPr>
            <p:nvPr/>
          </p:nvSpPr>
          <p:spPr bwMode="auto">
            <a:xfrm>
              <a:off x="3458228" y="5177118"/>
              <a:ext cx="641610"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[15 - 0]</a:t>
              </a:r>
            </a:p>
          </p:txBody>
        </p:sp>
        <p:sp>
          <p:nvSpPr>
            <p:cNvPr id="62534" name="Line 70"/>
            <p:cNvSpPr>
              <a:spLocks noChangeShapeType="1"/>
            </p:cNvSpPr>
            <p:nvPr/>
          </p:nvSpPr>
          <p:spPr bwMode="auto">
            <a:xfrm>
              <a:off x="3311152" y="3424798"/>
              <a:ext cx="1330699" cy="0"/>
            </a:xfrm>
            <a:prstGeom prst="line">
              <a:avLst/>
            </a:prstGeom>
            <a:noFill/>
            <a:ln w="95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5" name="Text Box 71"/>
            <p:cNvSpPr txBox="1">
              <a:spLocks noChangeArrowheads="1"/>
            </p:cNvSpPr>
            <p:nvPr/>
          </p:nvSpPr>
          <p:spPr bwMode="auto">
            <a:xfrm>
              <a:off x="3458229" y="3196479"/>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I [25 - 21]</a:t>
              </a:r>
            </a:p>
          </p:txBody>
        </p:sp>
        <p:sp>
          <p:nvSpPr>
            <p:cNvPr id="62536" name="AutoShape 72"/>
            <p:cNvSpPr>
              <a:spLocks noChangeArrowheads="1"/>
            </p:cNvSpPr>
            <p:nvPr/>
          </p:nvSpPr>
          <p:spPr bwMode="auto">
            <a:xfrm>
              <a:off x="3428813" y="3386978"/>
              <a:ext cx="74239" cy="756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7" name="Text Box 73"/>
            <p:cNvSpPr txBox="1">
              <a:spLocks noChangeArrowheads="1"/>
            </p:cNvSpPr>
            <p:nvPr/>
          </p:nvSpPr>
          <p:spPr bwMode="auto">
            <a:xfrm>
              <a:off x="3458229" y="3577479"/>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[20 - 16]</a:t>
              </a:r>
            </a:p>
          </p:txBody>
        </p:sp>
        <p:sp>
          <p:nvSpPr>
            <p:cNvPr id="62538" name="Line 74"/>
            <p:cNvSpPr>
              <a:spLocks noChangeShapeType="1"/>
            </p:cNvSpPr>
            <p:nvPr/>
          </p:nvSpPr>
          <p:spPr bwMode="auto">
            <a:xfrm>
              <a:off x="3458228" y="3805798"/>
              <a:ext cx="11836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39" name="AutoShape 75"/>
            <p:cNvSpPr>
              <a:spLocks noChangeArrowheads="1"/>
            </p:cNvSpPr>
            <p:nvPr/>
          </p:nvSpPr>
          <p:spPr bwMode="auto">
            <a:xfrm>
              <a:off x="3427412" y="3765177"/>
              <a:ext cx="74239" cy="756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0" name="Line 76"/>
            <p:cNvSpPr>
              <a:spLocks noChangeShapeType="1"/>
            </p:cNvSpPr>
            <p:nvPr/>
          </p:nvSpPr>
          <p:spPr bwMode="auto">
            <a:xfrm>
              <a:off x="3458229" y="4643438"/>
              <a:ext cx="59251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1" name="Text Box 77"/>
            <p:cNvSpPr txBox="1">
              <a:spLocks noChangeArrowheads="1"/>
            </p:cNvSpPr>
            <p:nvPr/>
          </p:nvSpPr>
          <p:spPr bwMode="auto">
            <a:xfrm>
              <a:off x="3437218" y="4415118"/>
              <a:ext cx="710539"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I [15 - 11]</a:t>
              </a:r>
            </a:p>
          </p:txBody>
        </p:sp>
        <p:sp>
          <p:nvSpPr>
            <p:cNvPr id="62542" name="AutoShape 78"/>
            <p:cNvSpPr>
              <a:spLocks noChangeArrowheads="1"/>
            </p:cNvSpPr>
            <p:nvPr/>
          </p:nvSpPr>
          <p:spPr bwMode="auto">
            <a:xfrm>
              <a:off x="3426012" y="4607019"/>
              <a:ext cx="74239" cy="77040"/>
            </a:xfrm>
            <a:prstGeom prst="octagon">
              <a:avLst>
                <a:gd name="adj" fmla="val 29287"/>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3" name="Text Box 79"/>
            <p:cNvSpPr txBox="1">
              <a:spLocks noChangeArrowheads="1"/>
            </p:cNvSpPr>
            <p:nvPr/>
          </p:nvSpPr>
          <p:spPr bwMode="auto">
            <a:xfrm>
              <a:off x="4050740" y="3892644"/>
              <a:ext cx="285743" cy="89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62544" name="AutoShape 80"/>
            <p:cNvSpPr>
              <a:spLocks noChangeArrowheads="1"/>
            </p:cNvSpPr>
            <p:nvPr/>
          </p:nvSpPr>
          <p:spPr bwMode="auto">
            <a:xfrm>
              <a:off x="4060545" y="3881438"/>
              <a:ext cx="222717" cy="914680"/>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5" name="Line 81"/>
            <p:cNvSpPr>
              <a:spLocks noChangeShapeType="1"/>
            </p:cNvSpPr>
            <p:nvPr/>
          </p:nvSpPr>
          <p:spPr bwMode="auto">
            <a:xfrm>
              <a:off x="4165600" y="4796117"/>
              <a:ext cx="0" cy="152681"/>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46" name="Text Box 82"/>
            <p:cNvSpPr txBox="1">
              <a:spLocks noChangeArrowheads="1"/>
            </p:cNvSpPr>
            <p:nvPr/>
          </p:nvSpPr>
          <p:spPr bwMode="auto">
            <a:xfrm>
              <a:off x="3828022" y="4948799"/>
              <a:ext cx="59672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RegDst</a:t>
              </a:r>
            </a:p>
          </p:txBody>
        </p:sp>
        <p:sp>
          <p:nvSpPr>
            <p:cNvPr id="62547" name="Text Box 83"/>
            <p:cNvSpPr txBox="1">
              <a:spLocks noChangeArrowheads="1"/>
            </p:cNvSpPr>
            <p:nvPr/>
          </p:nvSpPr>
          <p:spPr bwMode="auto">
            <a:xfrm>
              <a:off x="4641850" y="3272118"/>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1</a:t>
              </a:r>
            </a:p>
          </p:txBody>
        </p:sp>
        <p:sp>
          <p:nvSpPr>
            <p:cNvPr id="62548" name="Text Box 84"/>
            <p:cNvSpPr txBox="1">
              <a:spLocks noChangeArrowheads="1"/>
            </p:cNvSpPr>
            <p:nvPr/>
          </p:nvSpPr>
          <p:spPr bwMode="auto">
            <a:xfrm>
              <a:off x="4657258" y="3671328"/>
              <a:ext cx="700921"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FF"/>
                  </a:solidFill>
                  <a:latin typeface="Arial" panose="020B0604020202020204" pitchFamily="34" charset="0"/>
                </a:rPr>
                <a:t>Read</a:t>
              </a:r>
            </a:p>
            <a:p>
              <a:r>
                <a:rPr lang="en-US" altLang="en-US" sz="971">
                  <a:solidFill>
                    <a:srgbClr val="FF00FF"/>
                  </a:solidFill>
                  <a:latin typeface="Arial" panose="020B0604020202020204" pitchFamily="34" charset="0"/>
                </a:rPr>
                <a:t>register 2</a:t>
              </a:r>
            </a:p>
          </p:txBody>
        </p:sp>
        <p:sp>
          <p:nvSpPr>
            <p:cNvPr id="62549" name="Text Box 85"/>
            <p:cNvSpPr txBox="1">
              <a:spLocks noChangeArrowheads="1"/>
            </p:cNvSpPr>
            <p:nvPr/>
          </p:nvSpPr>
          <p:spPr bwMode="auto">
            <a:xfrm>
              <a:off x="4657258" y="4052328"/>
              <a:ext cx="596726"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Write</a:t>
              </a:r>
            </a:p>
            <a:p>
              <a:r>
                <a:rPr lang="en-US" altLang="en-US" sz="971">
                  <a:solidFill>
                    <a:srgbClr val="FF0000"/>
                  </a:solidFill>
                  <a:latin typeface="Arial" panose="020B0604020202020204" pitchFamily="34" charset="0"/>
                </a:rPr>
                <a:t>register</a:t>
              </a:r>
            </a:p>
          </p:txBody>
        </p:sp>
        <p:sp>
          <p:nvSpPr>
            <p:cNvPr id="62550" name="Text Box 86"/>
            <p:cNvSpPr txBox="1">
              <a:spLocks noChangeArrowheads="1"/>
            </p:cNvSpPr>
            <p:nvPr/>
          </p:nvSpPr>
          <p:spPr bwMode="auto">
            <a:xfrm>
              <a:off x="4657258" y="4433328"/>
              <a:ext cx="47169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Write</a:t>
              </a:r>
            </a:p>
            <a:p>
              <a:r>
                <a:rPr lang="en-US" altLang="en-US" sz="971">
                  <a:solidFill>
                    <a:srgbClr val="FF0000"/>
                  </a:solidFill>
                  <a:latin typeface="Arial" panose="020B0604020202020204" pitchFamily="34" charset="0"/>
                </a:rPr>
                <a:t>data</a:t>
              </a:r>
            </a:p>
          </p:txBody>
        </p:sp>
        <p:sp>
          <p:nvSpPr>
            <p:cNvPr id="62551" name="Text Box 87"/>
            <p:cNvSpPr txBox="1">
              <a:spLocks noChangeArrowheads="1"/>
            </p:cNvSpPr>
            <p:nvPr/>
          </p:nvSpPr>
          <p:spPr bwMode="auto">
            <a:xfrm>
              <a:off x="5444752" y="3805799"/>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2</a:t>
              </a:r>
            </a:p>
          </p:txBody>
        </p:sp>
        <p:sp>
          <p:nvSpPr>
            <p:cNvPr id="62552" name="Text Box 88"/>
            <p:cNvSpPr txBox="1">
              <a:spLocks noChangeArrowheads="1"/>
            </p:cNvSpPr>
            <p:nvPr/>
          </p:nvSpPr>
          <p:spPr bwMode="auto">
            <a:xfrm>
              <a:off x="5460159" y="3290328"/>
              <a:ext cx="527797"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FF"/>
                  </a:solidFill>
                  <a:latin typeface="Arial" panose="020B0604020202020204" pitchFamily="34" charset="0"/>
                </a:rPr>
                <a:t>Read</a:t>
              </a:r>
            </a:p>
            <a:p>
              <a:pPr algn="r"/>
              <a:r>
                <a:rPr lang="en-US" altLang="en-US" sz="971">
                  <a:solidFill>
                    <a:srgbClr val="FF00FF"/>
                  </a:solidFill>
                  <a:latin typeface="Arial" panose="020B0604020202020204" pitchFamily="34" charset="0"/>
                </a:rPr>
                <a:t>data 1</a:t>
              </a:r>
            </a:p>
          </p:txBody>
        </p:sp>
        <p:sp>
          <p:nvSpPr>
            <p:cNvPr id="62553" name="Text Box 89"/>
            <p:cNvSpPr txBox="1">
              <a:spLocks noChangeArrowheads="1"/>
            </p:cNvSpPr>
            <p:nvPr/>
          </p:nvSpPr>
          <p:spPr bwMode="auto">
            <a:xfrm>
              <a:off x="5232960" y="4339479"/>
              <a:ext cx="74740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solidFill>
                    <a:srgbClr val="FF00FF"/>
                  </a:solidFill>
                  <a:latin typeface="Arial" panose="020B0604020202020204" pitchFamily="34" charset="0"/>
                </a:rPr>
                <a:t>Registers</a:t>
              </a:r>
            </a:p>
          </p:txBody>
        </p:sp>
        <p:sp>
          <p:nvSpPr>
            <p:cNvPr id="62554" name="Rectangle 90"/>
            <p:cNvSpPr>
              <a:spLocks noChangeArrowheads="1"/>
            </p:cNvSpPr>
            <p:nvPr/>
          </p:nvSpPr>
          <p:spPr bwMode="auto">
            <a:xfrm>
              <a:off x="4657258" y="3290328"/>
              <a:ext cx="1315291" cy="15240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5" name="Line 91"/>
            <p:cNvSpPr>
              <a:spLocks noChangeShapeType="1"/>
            </p:cNvSpPr>
            <p:nvPr/>
          </p:nvSpPr>
          <p:spPr bwMode="auto">
            <a:xfrm>
              <a:off x="5307199" y="3119438"/>
              <a:ext cx="0" cy="1526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6" name="Text Box 92"/>
            <p:cNvSpPr txBox="1">
              <a:spLocks noChangeArrowheads="1"/>
            </p:cNvSpPr>
            <p:nvPr/>
          </p:nvSpPr>
          <p:spPr bwMode="auto">
            <a:xfrm>
              <a:off x="5011644" y="2891118"/>
              <a:ext cx="699318"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0000FF"/>
                  </a:solidFill>
                  <a:latin typeface="Arial" panose="020B0604020202020204" pitchFamily="34" charset="0"/>
                </a:rPr>
                <a:t>RegWrite</a:t>
              </a:r>
            </a:p>
          </p:txBody>
        </p:sp>
        <p:sp>
          <p:nvSpPr>
            <p:cNvPr id="62557" name="Line 93"/>
            <p:cNvSpPr>
              <a:spLocks noChangeShapeType="1"/>
            </p:cNvSpPr>
            <p:nvPr/>
          </p:nvSpPr>
          <p:spPr bwMode="auto">
            <a:xfrm>
              <a:off x="6712137" y="4262438"/>
              <a:ext cx="222716"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8" name="Line 94"/>
            <p:cNvSpPr>
              <a:spLocks noChangeShapeType="1"/>
            </p:cNvSpPr>
            <p:nvPr/>
          </p:nvSpPr>
          <p:spPr bwMode="auto">
            <a:xfrm flipV="1">
              <a:off x="3843431" y="3819806"/>
              <a:ext cx="0" cy="2283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59" name="AutoShape 95"/>
            <p:cNvSpPr>
              <a:spLocks noChangeArrowheads="1"/>
            </p:cNvSpPr>
            <p:nvPr/>
          </p:nvSpPr>
          <p:spPr bwMode="auto">
            <a:xfrm>
              <a:off x="3818218" y="3783386"/>
              <a:ext cx="72838" cy="77040"/>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60" name="Line 96"/>
            <p:cNvSpPr>
              <a:spLocks noChangeShapeType="1"/>
            </p:cNvSpPr>
            <p:nvPr/>
          </p:nvSpPr>
          <p:spPr bwMode="auto">
            <a:xfrm>
              <a:off x="3843431" y="4048125"/>
              <a:ext cx="2227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62561" name="AutoShape 97"/>
            <p:cNvSpPr>
              <a:spLocks/>
            </p:cNvSpPr>
            <p:nvPr/>
          </p:nvSpPr>
          <p:spPr bwMode="auto">
            <a:xfrm rot="5400000">
              <a:off x="4601929" y="1520499"/>
              <a:ext cx="152680" cy="2588559"/>
            </a:xfrm>
            <a:prstGeom prst="leftBrace">
              <a:avLst>
                <a:gd name="adj1" fmla="val 141285"/>
                <a:gd name="adj2" fmla="val 50000"/>
              </a:avLst>
            </a:prstGeom>
            <a:noFill/>
            <a:ln w="25400">
              <a:solidFill>
                <a:srgbClr val="FF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2" name="AutoShape 98"/>
            <p:cNvSpPr>
              <a:spLocks/>
            </p:cNvSpPr>
            <p:nvPr/>
          </p:nvSpPr>
          <p:spPr bwMode="auto">
            <a:xfrm rot="5400000">
              <a:off x="2643001" y="2222967"/>
              <a:ext cx="152680" cy="1183622"/>
            </a:xfrm>
            <a:prstGeom prst="leftBrace">
              <a:avLst>
                <a:gd name="adj1" fmla="val 64603"/>
                <a:gd name="adj2" fmla="val 50000"/>
              </a:avLst>
            </a:prstGeom>
            <a:noFill/>
            <a:ln w="25400">
              <a:solidFill>
                <a:srgbClr val="0099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3" name="Text Box 99"/>
            <p:cNvSpPr txBox="1">
              <a:spLocks noChangeArrowheads="1"/>
            </p:cNvSpPr>
            <p:nvPr/>
          </p:nvSpPr>
          <p:spPr bwMode="auto">
            <a:xfrm>
              <a:off x="4446585" y="2359741"/>
              <a:ext cx="383526"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FF"/>
                  </a:solidFill>
                  <a:latin typeface="Trebuchet MS" panose="020B0603020202020204" pitchFamily="34" charset="0"/>
                </a:rPr>
                <a:t>ID</a:t>
              </a:r>
            </a:p>
          </p:txBody>
        </p:sp>
        <p:sp>
          <p:nvSpPr>
            <p:cNvPr id="62564" name="Text Box 100"/>
            <p:cNvSpPr txBox="1">
              <a:spLocks noChangeArrowheads="1"/>
            </p:cNvSpPr>
            <p:nvPr/>
          </p:nvSpPr>
          <p:spPr bwMode="auto">
            <a:xfrm>
              <a:off x="2086909" y="2347135"/>
              <a:ext cx="1210235"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9900"/>
                  </a:solidFill>
                  <a:latin typeface="Trebuchet MS" panose="020B0603020202020204" pitchFamily="34" charset="0"/>
                </a:rPr>
                <a:t>IF</a:t>
              </a:r>
            </a:p>
          </p:txBody>
        </p:sp>
        <p:sp>
          <p:nvSpPr>
            <p:cNvPr id="62565" name="AutoShape 101"/>
            <p:cNvSpPr>
              <a:spLocks/>
            </p:cNvSpPr>
            <p:nvPr/>
          </p:nvSpPr>
          <p:spPr bwMode="auto">
            <a:xfrm rot="5400000">
              <a:off x="6784274" y="2019160"/>
              <a:ext cx="152681" cy="1627654"/>
            </a:xfrm>
            <a:prstGeom prst="leftBrace">
              <a:avLst>
                <a:gd name="adj1" fmla="val 88838"/>
                <a:gd name="adj2" fmla="val 50000"/>
              </a:avLst>
            </a:prstGeom>
            <a:noFill/>
            <a:ln w="25400">
              <a:solidFill>
                <a:srgbClr val="FF33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62566" name="Text Box 102"/>
            <p:cNvSpPr txBox="1">
              <a:spLocks noChangeArrowheads="1"/>
            </p:cNvSpPr>
            <p:nvPr/>
          </p:nvSpPr>
          <p:spPr bwMode="auto">
            <a:xfrm>
              <a:off x="6582592" y="2365344"/>
              <a:ext cx="5518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3300"/>
                  </a:solidFill>
                  <a:latin typeface="Trebuchet MS" panose="020B0603020202020204" pitchFamily="34" charset="0"/>
                </a:rPr>
                <a:t>EXE</a:t>
              </a:r>
            </a:p>
          </p:txBody>
        </p:sp>
        <p:sp>
          <p:nvSpPr>
            <p:cNvPr id="62567" name="AutoShape 103"/>
            <p:cNvSpPr>
              <a:spLocks/>
            </p:cNvSpPr>
            <p:nvPr/>
          </p:nvSpPr>
          <p:spPr bwMode="auto">
            <a:xfrm rot="5400000">
              <a:off x="8445546" y="2019160"/>
              <a:ext cx="152681" cy="1627654"/>
            </a:xfrm>
            <a:prstGeom prst="leftBrace">
              <a:avLst>
                <a:gd name="adj1" fmla="val 88838"/>
                <a:gd name="adj2" fmla="val 50000"/>
              </a:avLst>
            </a:prstGeom>
            <a:noFill/>
            <a:ln w="25400">
              <a:solidFill>
                <a:srgbClr val="0000FF"/>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rot="10800000" vert="eaVert" wrap="none" anchor="ctr"/>
            <a:lstStyle/>
            <a:p>
              <a:pPr algn="ctr"/>
              <a:endParaRPr lang="en-US" altLang="en-US" sz="1588">
                <a:solidFill>
                  <a:srgbClr val="0019FF"/>
                </a:solidFill>
              </a:endParaRPr>
            </a:p>
          </p:txBody>
        </p:sp>
        <p:sp>
          <p:nvSpPr>
            <p:cNvPr id="62568" name="Text Box 104"/>
            <p:cNvSpPr txBox="1">
              <a:spLocks noChangeArrowheads="1"/>
            </p:cNvSpPr>
            <p:nvPr/>
          </p:nvSpPr>
          <p:spPr bwMode="auto">
            <a:xfrm>
              <a:off x="8208498" y="2365344"/>
              <a:ext cx="623977"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0019FF"/>
                  </a:solidFill>
                  <a:latin typeface="Trebuchet MS" panose="020B0603020202020204" pitchFamily="34" charset="0"/>
                </a:rPr>
                <a:t>MEM</a:t>
              </a:r>
              <a:endParaRPr lang="en-US" altLang="en-US" sz="1765">
                <a:solidFill>
                  <a:srgbClr val="FF3300"/>
                </a:solidFill>
                <a:latin typeface="Trebuchet MS" panose="020B0603020202020204" pitchFamily="34" charset="0"/>
              </a:endParaRPr>
            </a:p>
          </p:txBody>
        </p:sp>
        <p:sp>
          <p:nvSpPr>
            <p:cNvPr id="62569" name="AutoShape 105"/>
            <p:cNvSpPr>
              <a:spLocks/>
            </p:cNvSpPr>
            <p:nvPr/>
          </p:nvSpPr>
          <p:spPr bwMode="auto">
            <a:xfrm rot="5400000">
              <a:off x="9650879" y="2480703"/>
              <a:ext cx="148478" cy="672353"/>
            </a:xfrm>
            <a:prstGeom prst="leftBrace">
              <a:avLst>
                <a:gd name="adj1" fmla="val 37736"/>
                <a:gd name="adj2" fmla="val 50000"/>
              </a:avLst>
            </a:prstGeom>
            <a:noFill/>
            <a:ln w="25400">
              <a:solidFill>
                <a:srgbClr val="FF0000"/>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rot="10800000" vert="eaVert" wrap="none" anchor="ctr"/>
            <a:lstStyle/>
            <a:p>
              <a:pPr algn="ctr"/>
              <a:endParaRPr lang="en-US" altLang="en-US" sz="1588">
                <a:solidFill>
                  <a:srgbClr val="0019FF"/>
                </a:solidFill>
              </a:endParaRPr>
            </a:p>
          </p:txBody>
        </p:sp>
        <p:sp>
          <p:nvSpPr>
            <p:cNvPr id="62570" name="Text Box 106"/>
            <p:cNvSpPr txBox="1">
              <a:spLocks noChangeArrowheads="1"/>
            </p:cNvSpPr>
            <p:nvPr/>
          </p:nvSpPr>
          <p:spPr bwMode="auto">
            <a:xfrm>
              <a:off x="9466340" y="2351336"/>
              <a:ext cx="502148"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solidFill>
                    <a:srgbClr val="FF0000"/>
                  </a:solidFill>
                  <a:latin typeface="Trebuchet MS" panose="020B0603020202020204" pitchFamily="34" charset="0"/>
                </a:rPr>
                <a:t>WB</a:t>
              </a:r>
              <a:endParaRPr lang="en-US" altLang="en-US" sz="1765">
                <a:solidFill>
                  <a:srgbClr val="FF3300"/>
                </a:solidFill>
                <a:latin typeface="Trebuchet MS" panose="020B0603020202020204" pitchFamily="34" charset="0"/>
              </a:endParaRPr>
            </a:p>
          </p:txBody>
        </p:sp>
        <p:sp>
          <p:nvSpPr>
            <p:cNvPr id="62571" name="Text Box 107"/>
            <p:cNvSpPr txBox="1">
              <a:spLocks noChangeArrowheads="1"/>
            </p:cNvSpPr>
            <p:nvPr/>
          </p:nvSpPr>
          <p:spPr bwMode="auto">
            <a:xfrm>
              <a:off x="2396471"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2" name="Text Box 108"/>
            <p:cNvSpPr txBox="1">
              <a:spLocks noChangeArrowheads="1"/>
            </p:cNvSpPr>
            <p:nvPr/>
          </p:nvSpPr>
          <p:spPr bwMode="auto">
            <a:xfrm>
              <a:off x="6968471"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3" name="Text Box 109"/>
            <p:cNvSpPr txBox="1">
              <a:spLocks noChangeArrowheads="1"/>
            </p:cNvSpPr>
            <p:nvPr/>
          </p:nvSpPr>
          <p:spPr bwMode="auto">
            <a:xfrm>
              <a:off x="8447648"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sp>
          <p:nvSpPr>
            <p:cNvPr id="62574" name="Text Box 110"/>
            <p:cNvSpPr txBox="1">
              <a:spLocks noChangeArrowheads="1"/>
            </p:cNvSpPr>
            <p:nvPr/>
          </p:nvSpPr>
          <p:spPr bwMode="auto">
            <a:xfrm>
              <a:off x="5085883" y="5916706"/>
              <a:ext cx="514885"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2ns</a:t>
              </a:r>
            </a:p>
          </p:txBody>
        </p:sp>
      </p:grpSp>
    </p:spTree>
    <p:extLst>
      <p:ext uri="{BB962C8B-B14F-4D97-AF65-F5344CB8AC3E}">
        <p14:creationId xmlns:p14="http://schemas.microsoft.com/office/powerpoint/2010/main" val="17022829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lide Number Placeholder 5"/>
          <p:cNvSpPr>
            <a:spLocks noGrp="1"/>
          </p:cNvSpPr>
          <p:nvPr>
            <p:ph type="sldNum" sz="quarter" idx="12"/>
          </p:nvPr>
        </p:nvSpPr>
        <p:spPr/>
        <p:txBody>
          <a:bodyPr/>
          <a:lstStyle/>
          <a:p>
            <a:fld id="{2C9BD30B-E565-43A6-BFA7-201EF39D1336}" type="slidenum">
              <a:rPr lang="en-US" altLang="en-US"/>
              <a:pPr/>
              <a:t>36</a:t>
            </a:fld>
            <a:endParaRPr lang="en-US" altLang="en-US"/>
          </a:p>
        </p:txBody>
      </p:sp>
      <p:sp>
        <p:nvSpPr>
          <p:cNvPr id="38914" name="Rectangle 2"/>
          <p:cNvSpPr>
            <a:spLocks noGrp="1" noChangeArrowheads="1"/>
          </p:cNvSpPr>
          <p:nvPr>
            <p:ph type="title"/>
          </p:nvPr>
        </p:nvSpPr>
        <p:spPr/>
        <p:txBody>
          <a:bodyPr/>
          <a:lstStyle/>
          <a:p>
            <a:r>
              <a:rPr lang="en-US" altLang="en-US"/>
              <a:t>Pipelining Loads</a:t>
            </a:r>
          </a:p>
        </p:txBody>
      </p:sp>
      <p:grpSp>
        <p:nvGrpSpPr>
          <p:cNvPr id="39152" name="Group 240"/>
          <p:cNvGrpSpPr>
            <a:grpSpLocks/>
          </p:cNvGrpSpPr>
          <p:nvPr/>
        </p:nvGrpSpPr>
        <p:grpSpPr bwMode="auto">
          <a:xfrm>
            <a:off x="2194765" y="3294529"/>
            <a:ext cx="3618100" cy="2875710"/>
            <a:chOff x="1687" y="779"/>
            <a:chExt cx="2583" cy="2053"/>
          </a:xfrm>
        </p:grpSpPr>
        <p:sp>
          <p:nvSpPr>
            <p:cNvPr id="38916" name="Rectangle 4"/>
            <p:cNvSpPr>
              <a:spLocks noChangeArrowheads="1"/>
            </p:cNvSpPr>
            <p:nvPr/>
          </p:nvSpPr>
          <p:spPr bwMode="auto">
            <a:xfrm>
              <a:off x="1831" y="779"/>
              <a:ext cx="4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6 PM</a:t>
              </a:r>
            </a:p>
          </p:txBody>
        </p:sp>
        <p:sp>
          <p:nvSpPr>
            <p:cNvPr id="38917" name="Line 5"/>
            <p:cNvSpPr>
              <a:spLocks noChangeShapeType="1"/>
            </p:cNvSpPr>
            <p:nvPr/>
          </p:nvSpPr>
          <p:spPr bwMode="auto">
            <a:xfrm>
              <a:off x="2064" y="1056"/>
              <a:ext cx="2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18" name="Line 6"/>
            <p:cNvSpPr>
              <a:spLocks noChangeShapeType="1"/>
            </p:cNvSpPr>
            <p:nvPr/>
          </p:nvSpPr>
          <p:spPr bwMode="auto">
            <a:xfrm>
              <a:off x="2060" y="97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19" name="Rectangle 7"/>
            <p:cNvSpPr>
              <a:spLocks noChangeArrowheads="1"/>
            </p:cNvSpPr>
            <p:nvPr/>
          </p:nvSpPr>
          <p:spPr bwMode="auto">
            <a:xfrm>
              <a:off x="2607"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7</a:t>
              </a:r>
            </a:p>
          </p:txBody>
        </p:sp>
        <p:sp>
          <p:nvSpPr>
            <p:cNvPr id="38920" name="Rectangle 8"/>
            <p:cNvSpPr>
              <a:spLocks noChangeArrowheads="1"/>
            </p:cNvSpPr>
            <p:nvPr/>
          </p:nvSpPr>
          <p:spPr bwMode="auto">
            <a:xfrm>
              <a:off x="3279"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8</a:t>
              </a:r>
            </a:p>
          </p:txBody>
        </p:sp>
        <p:sp>
          <p:nvSpPr>
            <p:cNvPr id="38921" name="Rectangle 9"/>
            <p:cNvSpPr>
              <a:spLocks noChangeArrowheads="1"/>
            </p:cNvSpPr>
            <p:nvPr/>
          </p:nvSpPr>
          <p:spPr bwMode="auto">
            <a:xfrm>
              <a:off x="3919" y="7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588" b="1">
                  <a:latin typeface="Arial" panose="020B0604020202020204" pitchFamily="34" charset="0"/>
                </a:rPr>
                <a:t>9</a:t>
              </a:r>
            </a:p>
          </p:txBody>
        </p:sp>
        <p:sp>
          <p:nvSpPr>
            <p:cNvPr id="38922" name="Rectangle 10"/>
            <p:cNvSpPr>
              <a:spLocks noChangeArrowheads="1"/>
            </p:cNvSpPr>
            <p:nvPr/>
          </p:nvSpPr>
          <p:spPr bwMode="auto">
            <a:xfrm>
              <a:off x="1687" y="1019"/>
              <a:ext cx="3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eaLnBrk="1" hangingPunct="1"/>
              <a:r>
                <a:rPr lang="en-US" altLang="en-US" sz="1235" i="1">
                  <a:latin typeface="Arial" panose="020B0604020202020204" pitchFamily="34" charset="0"/>
                </a:rPr>
                <a:t>Time</a:t>
              </a:r>
            </a:p>
          </p:txBody>
        </p:sp>
        <p:grpSp>
          <p:nvGrpSpPr>
            <p:cNvPr id="38923" name="Group 11"/>
            <p:cNvGrpSpPr>
              <a:grpSpLocks/>
            </p:cNvGrpSpPr>
            <p:nvPr/>
          </p:nvGrpSpPr>
          <p:grpSpPr bwMode="auto">
            <a:xfrm>
              <a:off x="2059" y="1139"/>
              <a:ext cx="2211" cy="342"/>
              <a:chOff x="944" y="1292"/>
              <a:chExt cx="2211" cy="342"/>
            </a:xfrm>
          </p:grpSpPr>
          <p:sp>
            <p:nvSpPr>
              <p:cNvPr id="38924" name="Rectangle 12"/>
              <p:cNvSpPr>
                <a:spLocks noChangeArrowheads="1"/>
              </p:cNvSpPr>
              <p:nvPr/>
            </p:nvSpPr>
            <p:spPr bwMode="auto">
              <a:xfrm>
                <a:off x="957"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30</a:t>
                </a:r>
              </a:p>
            </p:txBody>
          </p:sp>
          <p:sp>
            <p:nvSpPr>
              <p:cNvPr id="38925" name="Line 13"/>
              <p:cNvSpPr>
                <a:spLocks noChangeShapeType="1"/>
              </p:cNvSpPr>
              <p:nvPr/>
            </p:nvSpPr>
            <p:spPr bwMode="auto">
              <a:xfrm>
                <a:off x="944"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26" name="Line 14"/>
              <p:cNvSpPr>
                <a:spLocks noChangeShapeType="1"/>
              </p:cNvSpPr>
              <p:nvPr/>
            </p:nvSpPr>
            <p:spPr bwMode="auto">
              <a:xfrm>
                <a:off x="126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27" name="Group 15"/>
              <p:cNvGrpSpPr>
                <a:grpSpLocks/>
              </p:cNvGrpSpPr>
              <p:nvPr/>
            </p:nvGrpSpPr>
            <p:grpSpPr bwMode="auto">
              <a:xfrm>
                <a:off x="1280" y="1292"/>
                <a:ext cx="384" cy="342"/>
                <a:chOff x="1280" y="1292"/>
                <a:chExt cx="384" cy="342"/>
              </a:xfrm>
            </p:grpSpPr>
            <p:sp>
              <p:nvSpPr>
                <p:cNvPr id="38928" name="Line 16"/>
                <p:cNvSpPr>
                  <a:spLocks noChangeShapeType="1"/>
                </p:cNvSpPr>
                <p:nvPr/>
              </p:nvSpPr>
              <p:spPr bwMode="auto">
                <a:xfrm>
                  <a:off x="1280"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29" name="Rectangle 17"/>
                <p:cNvSpPr>
                  <a:spLocks noChangeArrowheads="1"/>
                </p:cNvSpPr>
                <p:nvPr/>
              </p:nvSpPr>
              <p:spPr bwMode="auto">
                <a:xfrm>
                  <a:off x="1325"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0" name="Line 18"/>
                <p:cNvSpPr>
                  <a:spLocks noChangeShapeType="1"/>
                </p:cNvSpPr>
                <p:nvPr/>
              </p:nvSpPr>
              <p:spPr bwMode="auto">
                <a:xfrm>
                  <a:off x="166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31" name="Group 19"/>
              <p:cNvGrpSpPr>
                <a:grpSpLocks/>
              </p:cNvGrpSpPr>
              <p:nvPr/>
            </p:nvGrpSpPr>
            <p:grpSpPr bwMode="auto">
              <a:xfrm>
                <a:off x="1688" y="1292"/>
                <a:ext cx="384" cy="342"/>
                <a:chOff x="1688" y="1292"/>
                <a:chExt cx="384" cy="342"/>
              </a:xfrm>
            </p:grpSpPr>
            <p:sp>
              <p:nvSpPr>
                <p:cNvPr id="38932" name="Line 20"/>
                <p:cNvSpPr>
                  <a:spLocks noChangeShapeType="1"/>
                </p:cNvSpPr>
                <p:nvPr/>
              </p:nvSpPr>
              <p:spPr bwMode="auto">
                <a:xfrm>
                  <a:off x="1688"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33" name="Rectangle 21"/>
                <p:cNvSpPr>
                  <a:spLocks noChangeArrowheads="1"/>
                </p:cNvSpPr>
                <p:nvPr/>
              </p:nvSpPr>
              <p:spPr bwMode="auto">
                <a:xfrm>
                  <a:off x="1733"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4" name="Line 22"/>
                <p:cNvSpPr>
                  <a:spLocks noChangeShapeType="1"/>
                </p:cNvSpPr>
                <p:nvPr/>
              </p:nvSpPr>
              <p:spPr bwMode="auto">
                <a:xfrm>
                  <a:off x="2072"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35" name="Group 23"/>
              <p:cNvGrpSpPr>
                <a:grpSpLocks/>
              </p:cNvGrpSpPr>
              <p:nvPr/>
            </p:nvGrpSpPr>
            <p:grpSpPr bwMode="auto">
              <a:xfrm>
                <a:off x="2096" y="1292"/>
                <a:ext cx="384" cy="342"/>
                <a:chOff x="2096" y="1292"/>
                <a:chExt cx="384" cy="342"/>
              </a:xfrm>
            </p:grpSpPr>
            <p:sp>
              <p:nvSpPr>
                <p:cNvPr id="38936" name="Line 24"/>
                <p:cNvSpPr>
                  <a:spLocks noChangeShapeType="1"/>
                </p:cNvSpPr>
                <p:nvPr/>
              </p:nvSpPr>
              <p:spPr bwMode="auto">
                <a:xfrm>
                  <a:off x="2096"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37" name="Rectangle 25"/>
                <p:cNvSpPr>
                  <a:spLocks noChangeArrowheads="1"/>
                </p:cNvSpPr>
                <p:nvPr/>
              </p:nvSpPr>
              <p:spPr bwMode="auto">
                <a:xfrm>
                  <a:off x="2141"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38" name="Line 26"/>
                <p:cNvSpPr>
                  <a:spLocks noChangeShapeType="1"/>
                </p:cNvSpPr>
                <p:nvPr/>
              </p:nvSpPr>
              <p:spPr bwMode="auto">
                <a:xfrm>
                  <a:off x="2480"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39" name="Line 27"/>
              <p:cNvSpPr>
                <a:spLocks noChangeShapeType="1"/>
              </p:cNvSpPr>
              <p:nvPr/>
            </p:nvSpPr>
            <p:spPr bwMode="auto">
              <a:xfrm>
                <a:off x="2504" y="1400"/>
                <a:ext cx="360" cy="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0" name="Line 28"/>
              <p:cNvSpPr>
                <a:spLocks noChangeShapeType="1"/>
              </p:cNvSpPr>
              <p:nvPr/>
            </p:nvSpPr>
            <p:spPr bwMode="auto">
              <a:xfrm>
                <a:off x="2904"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1" name="Rectangle 29"/>
              <p:cNvSpPr>
                <a:spLocks noChangeArrowheads="1"/>
              </p:cNvSpPr>
              <p:nvPr/>
            </p:nvSpPr>
            <p:spPr bwMode="auto">
              <a:xfrm>
                <a:off x="2549"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40</a:t>
                </a:r>
              </a:p>
            </p:txBody>
          </p:sp>
          <p:sp>
            <p:nvSpPr>
              <p:cNvPr id="38942" name="Rectangle 30"/>
              <p:cNvSpPr>
                <a:spLocks noChangeArrowheads="1"/>
              </p:cNvSpPr>
              <p:nvPr/>
            </p:nvSpPr>
            <p:spPr bwMode="auto">
              <a:xfrm>
                <a:off x="2877" y="1403"/>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842" tIns="39221" rIns="79842" bIns="39221">
                <a:spAutoFit/>
              </a:bodyPr>
              <a:lstStyle/>
              <a:p>
                <a:pPr algn="ctr" eaLnBrk="1" hangingPunct="1"/>
                <a:r>
                  <a:rPr lang="en-US" altLang="en-US" sz="1588" b="1">
                    <a:latin typeface="Arial" panose="020B0604020202020204" pitchFamily="34" charset="0"/>
                  </a:rPr>
                  <a:t>20</a:t>
                </a:r>
              </a:p>
            </p:txBody>
          </p:sp>
          <p:sp>
            <p:nvSpPr>
              <p:cNvPr id="38943" name="Line 31"/>
              <p:cNvSpPr>
                <a:spLocks noChangeShapeType="1"/>
              </p:cNvSpPr>
              <p:nvPr/>
            </p:nvSpPr>
            <p:spPr bwMode="auto">
              <a:xfrm>
                <a:off x="2888"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4" name="Line 32"/>
              <p:cNvSpPr>
                <a:spLocks noChangeShapeType="1"/>
              </p:cNvSpPr>
              <p:nvPr/>
            </p:nvSpPr>
            <p:spPr bwMode="auto">
              <a:xfrm>
                <a:off x="3144" y="129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5" name="Line 33"/>
              <p:cNvSpPr>
                <a:spLocks noChangeShapeType="1"/>
              </p:cNvSpPr>
              <p:nvPr/>
            </p:nvSpPr>
            <p:spPr bwMode="auto">
              <a:xfrm>
                <a:off x="1352"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6" name="Line 34"/>
              <p:cNvSpPr>
                <a:spLocks noChangeShapeType="1"/>
              </p:cNvSpPr>
              <p:nvPr/>
            </p:nvSpPr>
            <p:spPr bwMode="auto">
              <a:xfrm>
                <a:off x="1760"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7" name="Line 35"/>
              <p:cNvSpPr>
                <a:spLocks noChangeShapeType="1"/>
              </p:cNvSpPr>
              <p:nvPr/>
            </p:nvSpPr>
            <p:spPr bwMode="auto">
              <a:xfrm>
                <a:off x="2168" y="1368"/>
                <a:ext cx="288" cy="0"/>
              </a:xfrm>
              <a:prstGeom prst="line">
                <a:avLst/>
              </a:prstGeom>
              <a:noFill/>
              <a:ln w="50800">
                <a:solidFill>
                  <a:srgbClr val="F6BF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8" name="Line 36"/>
              <p:cNvSpPr>
                <a:spLocks noChangeShapeType="1"/>
              </p:cNvSpPr>
              <p:nvPr/>
            </p:nvSpPr>
            <p:spPr bwMode="auto">
              <a:xfrm>
                <a:off x="1688"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49" name="Line 37"/>
              <p:cNvSpPr>
                <a:spLocks noChangeShapeType="1"/>
              </p:cNvSpPr>
              <p:nvPr/>
            </p:nvSpPr>
            <p:spPr bwMode="auto">
              <a:xfrm>
                <a:off x="2096"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50" name="Line 38"/>
              <p:cNvSpPr>
                <a:spLocks noChangeShapeType="1"/>
              </p:cNvSpPr>
              <p:nvPr/>
            </p:nvSpPr>
            <p:spPr bwMode="auto">
              <a:xfrm>
                <a:off x="2504" y="1432"/>
                <a:ext cx="216"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51" name="Group 39"/>
            <p:cNvGrpSpPr>
              <a:grpSpLocks/>
            </p:cNvGrpSpPr>
            <p:nvPr/>
          </p:nvGrpSpPr>
          <p:grpSpPr bwMode="auto">
            <a:xfrm>
              <a:off x="2071" y="1499"/>
              <a:ext cx="2199" cy="1333"/>
              <a:chOff x="956" y="1652"/>
              <a:chExt cx="2199" cy="1848"/>
            </a:xfrm>
          </p:grpSpPr>
          <p:grpSp>
            <p:nvGrpSpPr>
              <p:cNvPr id="38952" name="Group 40"/>
              <p:cNvGrpSpPr>
                <a:grpSpLocks/>
              </p:cNvGrpSpPr>
              <p:nvPr/>
            </p:nvGrpSpPr>
            <p:grpSpPr bwMode="auto">
              <a:xfrm>
                <a:off x="956" y="1652"/>
                <a:ext cx="967" cy="448"/>
                <a:chOff x="956" y="1652"/>
                <a:chExt cx="967" cy="448"/>
              </a:xfrm>
            </p:grpSpPr>
            <p:grpSp>
              <p:nvGrpSpPr>
                <p:cNvPr id="38953" name="Group 41"/>
                <p:cNvGrpSpPr>
                  <a:grpSpLocks/>
                </p:cNvGrpSpPr>
                <p:nvPr/>
              </p:nvGrpSpPr>
              <p:grpSpPr bwMode="auto">
                <a:xfrm>
                  <a:off x="956" y="1652"/>
                  <a:ext cx="305" cy="448"/>
                  <a:chOff x="956" y="1652"/>
                  <a:chExt cx="305" cy="448"/>
                </a:xfrm>
              </p:grpSpPr>
              <p:grpSp>
                <p:nvGrpSpPr>
                  <p:cNvPr id="38954" name="Group 42"/>
                  <p:cNvGrpSpPr>
                    <a:grpSpLocks/>
                  </p:cNvGrpSpPr>
                  <p:nvPr/>
                </p:nvGrpSpPr>
                <p:grpSpPr bwMode="auto">
                  <a:xfrm>
                    <a:off x="956" y="1652"/>
                    <a:ext cx="305" cy="448"/>
                    <a:chOff x="956" y="1652"/>
                    <a:chExt cx="305" cy="448"/>
                  </a:xfrm>
                </p:grpSpPr>
                <p:sp>
                  <p:nvSpPr>
                    <p:cNvPr id="38955" name="AutoShape 43"/>
                    <p:cNvSpPr>
                      <a:spLocks noChangeArrowheads="1"/>
                    </p:cNvSpPr>
                    <p:nvPr/>
                  </p:nvSpPr>
                  <p:spPr bwMode="auto">
                    <a:xfrm>
                      <a:off x="956" y="1723"/>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56" name="AutoShape 44"/>
                    <p:cNvSpPr>
                      <a:spLocks noChangeArrowheads="1"/>
                    </p:cNvSpPr>
                    <p:nvPr/>
                  </p:nvSpPr>
                  <p:spPr bwMode="auto">
                    <a:xfrm>
                      <a:off x="1026" y="1652"/>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57" name="AutoShape 45"/>
                  <p:cNvSpPr>
                    <a:spLocks noChangeArrowheads="1"/>
                  </p:cNvSpPr>
                  <p:nvPr/>
                </p:nvSpPr>
                <p:spPr bwMode="auto">
                  <a:xfrm>
                    <a:off x="1018" y="1756"/>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58" name="Group 46"/>
                <p:cNvGrpSpPr>
                  <a:grpSpLocks/>
                </p:cNvGrpSpPr>
                <p:nvPr/>
              </p:nvGrpSpPr>
              <p:grpSpPr bwMode="auto">
                <a:xfrm>
                  <a:off x="1257" y="1652"/>
                  <a:ext cx="378" cy="448"/>
                  <a:chOff x="1257" y="1652"/>
                  <a:chExt cx="378" cy="448"/>
                </a:xfrm>
              </p:grpSpPr>
              <p:grpSp>
                <p:nvGrpSpPr>
                  <p:cNvPr id="38959" name="Group 47"/>
                  <p:cNvGrpSpPr>
                    <a:grpSpLocks/>
                  </p:cNvGrpSpPr>
                  <p:nvPr/>
                </p:nvGrpSpPr>
                <p:grpSpPr bwMode="auto">
                  <a:xfrm>
                    <a:off x="1257" y="1652"/>
                    <a:ext cx="378" cy="448"/>
                    <a:chOff x="1257" y="1652"/>
                    <a:chExt cx="378" cy="448"/>
                  </a:xfrm>
                </p:grpSpPr>
                <p:sp>
                  <p:nvSpPr>
                    <p:cNvPr id="38960" name="AutoShape 48"/>
                    <p:cNvSpPr>
                      <a:spLocks noChangeArrowheads="1"/>
                    </p:cNvSpPr>
                    <p:nvPr/>
                  </p:nvSpPr>
                  <p:spPr bwMode="auto">
                    <a:xfrm>
                      <a:off x="1257" y="1723"/>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1" name="AutoShape 49"/>
                    <p:cNvSpPr>
                      <a:spLocks noChangeArrowheads="1"/>
                    </p:cNvSpPr>
                    <p:nvPr/>
                  </p:nvSpPr>
                  <p:spPr bwMode="auto">
                    <a:xfrm>
                      <a:off x="1343" y="1652"/>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62" name="Oval 50"/>
                  <p:cNvSpPr>
                    <a:spLocks noChangeArrowheads="1"/>
                  </p:cNvSpPr>
                  <p:nvPr/>
                </p:nvSpPr>
                <p:spPr bwMode="auto">
                  <a:xfrm>
                    <a:off x="1372" y="1688"/>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3" name="AutoShape 51"/>
                  <p:cNvSpPr>
                    <a:spLocks noChangeArrowheads="1"/>
                  </p:cNvSpPr>
                  <p:nvPr/>
                </p:nvSpPr>
                <p:spPr bwMode="auto">
                  <a:xfrm>
                    <a:off x="1304" y="1898"/>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64" name="Freeform 52"/>
                <p:cNvSpPr>
                  <a:spLocks/>
                </p:cNvSpPr>
                <p:nvPr/>
              </p:nvSpPr>
              <p:spPr bwMode="auto">
                <a:xfrm>
                  <a:off x="1821" y="1881"/>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8965" name="Rectangle 53"/>
                <p:cNvSpPr>
                  <a:spLocks noChangeArrowheads="1"/>
                </p:cNvSpPr>
                <p:nvPr/>
              </p:nvSpPr>
              <p:spPr bwMode="auto">
                <a:xfrm>
                  <a:off x="1817" y="1881"/>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6" name="Rectangle 54"/>
                <p:cNvSpPr>
                  <a:spLocks noChangeArrowheads="1"/>
                </p:cNvSpPr>
                <p:nvPr/>
              </p:nvSpPr>
              <p:spPr bwMode="auto">
                <a:xfrm>
                  <a:off x="1824" y="1962"/>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67" name="Rectangle 55"/>
                <p:cNvSpPr>
                  <a:spLocks noChangeArrowheads="1"/>
                </p:cNvSpPr>
                <p:nvPr/>
              </p:nvSpPr>
              <p:spPr bwMode="auto">
                <a:xfrm>
                  <a:off x="1641" y="1962"/>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68" name="Group 56"/>
                <p:cNvGrpSpPr>
                  <a:grpSpLocks/>
                </p:cNvGrpSpPr>
                <p:nvPr/>
              </p:nvGrpSpPr>
              <p:grpSpPr bwMode="auto">
                <a:xfrm>
                  <a:off x="1639" y="1709"/>
                  <a:ext cx="194" cy="364"/>
                  <a:chOff x="1639" y="1709"/>
                  <a:chExt cx="194" cy="364"/>
                </a:xfrm>
              </p:grpSpPr>
              <p:sp>
                <p:nvSpPr>
                  <p:cNvPr id="38969" name="Oval 57"/>
                  <p:cNvSpPr>
                    <a:spLocks noChangeArrowheads="1"/>
                  </p:cNvSpPr>
                  <p:nvPr/>
                </p:nvSpPr>
                <p:spPr bwMode="auto">
                  <a:xfrm>
                    <a:off x="1715" y="1709"/>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70" name="Freeform 58"/>
                  <p:cNvSpPr>
                    <a:spLocks/>
                  </p:cNvSpPr>
                  <p:nvPr/>
                </p:nvSpPr>
                <p:spPr bwMode="auto">
                  <a:xfrm>
                    <a:off x="1639" y="1777"/>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8971" name="Group 59"/>
              <p:cNvGrpSpPr>
                <a:grpSpLocks/>
              </p:cNvGrpSpPr>
              <p:nvPr/>
            </p:nvGrpSpPr>
            <p:grpSpPr bwMode="auto">
              <a:xfrm>
                <a:off x="1356" y="2116"/>
                <a:ext cx="967" cy="448"/>
                <a:chOff x="1356" y="2116"/>
                <a:chExt cx="967" cy="448"/>
              </a:xfrm>
            </p:grpSpPr>
            <p:grpSp>
              <p:nvGrpSpPr>
                <p:cNvPr id="38972" name="Group 60"/>
                <p:cNvGrpSpPr>
                  <a:grpSpLocks/>
                </p:cNvGrpSpPr>
                <p:nvPr/>
              </p:nvGrpSpPr>
              <p:grpSpPr bwMode="auto">
                <a:xfrm>
                  <a:off x="1356" y="2116"/>
                  <a:ext cx="305" cy="448"/>
                  <a:chOff x="1356" y="2116"/>
                  <a:chExt cx="305" cy="448"/>
                </a:xfrm>
              </p:grpSpPr>
              <p:grpSp>
                <p:nvGrpSpPr>
                  <p:cNvPr id="38973" name="Group 61"/>
                  <p:cNvGrpSpPr>
                    <a:grpSpLocks/>
                  </p:cNvGrpSpPr>
                  <p:nvPr/>
                </p:nvGrpSpPr>
                <p:grpSpPr bwMode="auto">
                  <a:xfrm>
                    <a:off x="1356" y="2116"/>
                    <a:ext cx="305" cy="448"/>
                    <a:chOff x="1356" y="2116"/>
                    <a:chExt cx="305" cy="448"/>
                  </a:xfrm>
                </p:grpSpPr>
                <p:sp>
                  <p:nvSpPr>
                    <p:cNvPr id="38974" name="AutoShape 62"/>
                    <p:cNvSpPr>
                      <a:spLocks noChangeArrowheads="1"/>
                    </p:cNvSpPr>
                    <p:nvPr/>
                  </p:nvSpPr>
                  <p:spPr bwMode="auto">
                    <a:xfrm>
                      <a:off x="1356" y="2187"/>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75" name="AutoShape 63"/>
                    <p:cNvSpPr>
                      <a:spLocks noChangeArrowheads="1"/>
                    </p:cNvSpPr>
                    <p:nvPr/>
                  </p:nvSpPr>
                  <p:spPr bwMode="auto">
                    <a:xfrm>
                      <a:off x="1426" y="2116"/>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76" name="AutoShape 64"/>
                  <p:cNvSpPr>
                    <a:spLocks noChangeArrowheads="1"/>
                  </p:cNvSpPr>
                  <p:nvPr/>
                </p:nvSpPr>
                <p:spPr bwMode="auto">
                  <a:xfrm>
                    <a:off x="1418" y="2220"/>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77" name="Group 65"/>
                <p:cNvGrpSpPr>
                  <a:grpSpLocks/>
                </p:cNvGrpSpPr>
                <p:nvPr/>
              </p:nvGrpSpPr>
              <p:grpSpPr bwMode="auto">
                <a:xfrm>
                  <a:off x="1657" y="2116"/>
                  <a:ext cx="378" cy="448"/>
                  <a:chOff x="1657" y="2116"/>
                  <a:chExt cx="378" cy="448"/>
                </a:xfrm>
              </p:grpSpPr>
              <p:grpSp>
                <p:nvGrpSpPr>
                  <p:cNvPr id="38978" name="Group 66"/>
                  <p:cNvGrpSpPr>
                    <a:grpSpLocks/>
                  </p:cNvGrpSpPr>
                  <p:nvPr/>
                </p:nvGrpSpPr>
                <p:grpSpPr bwMode="auto">
                  <a:xfrm>
                    <a:off x="1657" y="2116"/>
                    <a:ext cx="378" cy="448"/>
                    <a:chOff x="1657" y="2116"/>
                    <a:chExt cx="378" cy="448"/>
                  </a:xfrm>
                </p:grpSpPr>
                <p:sp>
                  <p:nvSpPr>
                    <p:cNvPr id="38979" name="AutoShape 67"/>
                    <p:cNvSpPr>
                      <a:spLocks noChangeArrowheads="1"/>
                    </p:cNvSpPr>
                    <p:nvPr/>
                  </p:nvSpPr>
                  <p:spPr bwMode="auto">
                    <a:xfrm>
                      <a:off x="1657" y="2187"/>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0" name="AutoShape 68"/>
                    <p:cNvSpPr>
                      <a:spLocks noChangeArrowheads="1"/>
                    </p:cNvSpPr>
                    <p:nvPr/>
                  </p:nvSpPr>
                  <p:spPr bwMode="auto">
                    <a:xfrm>
                      <a:off x="1743" y="2116"/>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81" name="Oval 69"/>
                  <p:cNvSpPr>
                    <a:spLocks noChangeArrowheads="1"/>
                  </p:cNvSpPr>
                  <p:nvPr/>
                </p:nvSpPr>
                <p:spPr bwMode="auto">
                  <a:xfrm>
                    <a:off x="1772" y="2152"/>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2" name="AutoShape 70"/>
                  <p:cNvSpPr>
                    <a:spLocks noChangeArrowheads="1"/>
                  </p:cNvSpPr>
                  <p:nvPr/>
                </p:nvSpPr>
                <p:spPr bwMode="auto">
                  <a:xfrm>
                    <a:off x="1704" y="2362"/>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83" name="Freeform 71"/>
                <p:cNvSpPr>
                  <a:spLocks/>
                </p:cNvSpPr>
                <p:nvPr/>
              </p:nvSpPr>
              <p:spPr bwMode="auto">
                <a:xfrm>
                  <a:off x="2221" y="234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8984" name="Rectangle 72"/>
                <p:cNvSpPr>
                  <a:spLocks noChangeArrowheads="1"/>
                </p:cNvSpPr>
                <p:nvPr/>
              </p:nvSpPr>
              <p:spPr bwMode="auto">
                <a:xfrm>
                  <a:off x="2217" y="2345"/>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5" name="Rectangle 73"/>
                <p:cNvSpPr>
                  <a:spLocks noChangeArrowheads="1"/>
                </p:cNvSpPr>
                <p:nvPr/>
              </p:nvSpPr>
              <p:spPr bwMode="auto">
                <a:xfrm>
                  <a:off x="2224" y="2426"/>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6" name="Rectangle 74"/>
                <p:cNvSpPr>
                  <a:spLocks noChangeArrowheads="1"/>
                </p:cNvSpPr>
                <p:nvPr/>
              </p:nvSpPr>
              <p:spPr bwMode="auto">
                <a:xfrm>
                  <a:off x="2041" y="2426"/>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8987" name="Group 75"/>
                <p:cNvGrpSpPr>
                  <a:grpSpLocks/>
                </p:cNvGrpSpPr>
                <p:nvPr/>
              </p:nvGrpSpPr>
              <p:grpSpPr bwMode="auto">
                <a:xfrm>
                  <a:off x="2039" y="2173"/>
                  <a:ext cx="194" cy="364"/>
                  <a:chOff x="2039" y="2173"/>
                  <a:chExt cx="194" cy="364"/>
                </a:xfrm>
              </p:grpSpPr>
              <p:sp>
                <p:nvSpPr>
                  <p:cNvPr id="38988" name="Oval 76"/>
                  <p:cNvSpPr>
                    <a:spLocks noChangeArrowheads="1"/>
                  </p:cNvSpPr>
                  <p:nvPr/>
                </p:nvSpPr>
                <p:spPr bwMode="auto">
                  <a:xfrm>
                    <a:off x="2115" y="2173"/>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89" name="Freeform 77"/>
                  <p:cNvSpPr>
                    <a:spLocks/>
                  </p:cNvSpPr>
                  <p:nvPr/>
                </p:nvSpPr>
                <p:spPr bwMode="auto">
                  <a:xfrm>
                    <a:off x="2039" y="224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8990" name="Group 78"/>
              <p:cNvGrpSpPr>
                <a:grpSpLocks/>
              </p:cNvGrpSpPr>
              <p:nvPr/>
            </p:nvGrpSpPr>
            <p:grpSpPr bwMode="auto">
              <a:xfrm>
                <a:off x="1772" y="2604"/>
                <a:ext cx="967" cy="448"/>
                <a:chOff x="1772" y="2604"/>
                <a:chExt cx="967" cy="448"/>
              </a:xfrm>
            </p:grpSpPr>
            <p:grpSp>
              <p:nvGrpSpPr>
                <p:cNvPr id="38991" name="Group 79"/>
                <p:cNvGrpSpPr>
                  <a:grpSpLocks/>
                </p:cNvGrpSpPr>
                <p:nvPr/>
              </p:nvGrpSpPr>
              <p:grpSpPr bwMode="auto">
                <a:xfrm>
                  <a:off x="1772" y="2604"/>
                  <a:ext cx="305" cy="448"/>
                  <a:chOff x="1772" y="2604"/>
                  <a:chExt cx="305" cy="448"/>
                </a:xfrm>
              </p:grpSpPr>
              <p:grpSp>
                <p:nvGrpSpPr>
                  <p:cNvPr id="38992" name="Group 80"/>
                  <p:cNvGrpSpPr>
                    <a:grpSpLocks/>
                  </p:cNvGrpSpPr>
                  <p:nvPr/>
                </p:nvGrpSpPr>
                <p:grpSpPr bwMode="auto">
                  <a:xfrm>
                    <a:off x="1772" y="2604"/>
                    <a:ext cx="305" cy="448"/>
                    <a:chOff x="1772" y="2604"/>
                    <a:chExt cx="305" cy="448"/>
                  </a:xfrm>
                </p:grpSpPr>
                <p:sp>
                  <p:nvSpPr>
                    <p:cNvPr id="38993" name="AutoShape 81"/>
                    <p:cNvSpPr>
                      <a:spLocks noChangeArrowheads="1"/>
                    </p:cNvSpPr>
                    <p:nvPr/>
                  </p:nvSpPr>
                  <p:spPr bwMode="auto">
                    <a:xfrm>
                      <a:off x="1772" y="2675"/>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94" name="AutoShape 82"/>
                    <p:cNvSpPr>
                      <a:spLocks noChangeArrowheads="1"/>
                    </p:cNvSpPr>
                    <p:nvPr/>
                  </p:nvSpPr>
                  <p:spPr bwMode="auto">
                    <a:xfrm>
                      <a:off x="1842" y="2604"/>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8995" name="AutoShape 83"/>
                  <p:cNvSpPr>
                    <a:spLocks noChangeArrowheads="1"/>
                  </p:cNvSpPr>
                  <p:nvPr/>
                </p:nvSpPr>
                <p:spPr bwMode="auto">
                  <a:xfrm>
                    <a:off x="1834" y="2708"/>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8996" name="Group 84"/>
                <p:cNvGrpSpPr>
                  <a:grpSpLocks/>
                </p:cNvGrpSpPr>
                <p:nvPr/>
              </p:nvGrpSpPr>
              <p:grpSpPr bwMode="auto">
                <a:xfrm>
                  <a:off x="2073" y="2604"/>
                  <a:ext cx="378" cy="448"/>
                  <a:chOff x="2073" y="2604"/>
                  <a:chExt cx="378" cy="448"/>
                </a:xfrm>
              </p:grpSpPr>
              <p:grpSp>
                <p:nvGrpSpPr>
                  <p:cNvPr id="38997" name="Group 85"/>
                  <p:cNvGrpSpPr>
                    <a:grpSpLocks/>
                  </p:cNvGrpSpPr>
                  <p:nvPr/>
                </p:nvGrpSpPr>
                <p:grpSpPr bwMode="auto">
                  <a:xfrm>
                    <a:off x="2073" y="2604"/>
                    <a:ext cx="378" cy="448"/>
                    <a:chOff x="2073" y="2604"/>
                    <a:chExt cx="378" cy="448"/>
                  </a:xfrm>
                </p:grpSpPr>
                <p:sp>
                  <p:nvSpPr>
                    <p:cNvPr id="38998" name="AutoShape 86"/>
                    <p:cNvSpPr>
                      <a:spLocks noChangeArrowheads="1"/>
                    </p:cNvSpPr>
                    <p:nvPr/>
                  </p:nvSpPr>
                  <p:spPr bwMode="auto">
                    <a:xfrm>
                      <a:off x="2073" y="2675"/>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8999" name="AutoShape 87"/>
                    <p:cNvSpPr>
                      <a:spLocks noChangeArrowheads="1"/>
                    </p:cNvSpPr>
                    <p:nvPr/>
                  </p:nvSpPr>
                  <p:spPr bwMode="auto">
                    <a:xfrm>
                      <a:off x="2159" y="2604"/>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00" name="Oval 88"/>
                  <p:cNvSpPr>
                    <a:spLocks noChangeArrowheads="1"/>
                  </p:cNvSpPr>
                  <p:nvPr/>
                </p:nvSpPr>
                <p:spPr bwMode="auto">
                  <a:xfrm>
                    <a:off x="2188" y="2640"/>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1" name="AutoShape 89"/>
                  <p:cNvSpPr>
                    <a:spLocks noChangeArrowheads="1"/>
                  </p:cNvSpPr>
                  <p:nvPr/>
                </p:nvSpPr>
                <p:spPr bwMode="auto">
                  <a:xfrm>
                    <a:off x="2120" y="2850"/>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02" name="Freeform 90"/>
                <p:cNvSpPr>
                  <a:spLocks/>
                </p:cNvSpPr>
                <p:nvPr/>
              </p:nvSpPr>
              <p:spPr bwMode="auto">
                <a:xfrm>
                  <a:off x="2637" y="283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9003" name="Rectangle 91"/>
                <p:cNvSpPr>
                  <a:spLocks noChangeArrowheads="1"/>
                </p:cNvSpPr>
                <p:nvPr/>
              </p:nvSpPr>
              <p:spPr bwMode="auto">
                <a:xfrm>
                  <a:off x="2633" y="2833"/>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4" name="Rectangle 92"/>
                <p:cNvSpPr>
                  <a:spLocks noChangeArrowheads="1"/>
                </p:cNvSpPr>
                <p:nvPr/>
              </p:nvSpPr>
              <p:spPr bwMode="auto">
                <a:xfrm>
                  <a:off x="2640" y="2914"/>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5" name="Rectangle 93"/>
                <p:cNvSpPr>
                  <a:spLocks noChangeArrowheads="1"/>
                </p:cNvSpPr>
                <p:nvPr/>
              </p:nvSpPr>
              <p:spPr bwMode="auto">
                <a:xfrm>
                  <a:off x="2457" y="2914"/>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9006" name="Group 94"/>
                <p:cNvGrpSpPr>
                  <a:grpSpLocks/>
                </p:cNvGrpSpPr>
                <p:nvPr/>
              </p:nvGrpSpPr>
              <p:grpSpPr bwMode="auto">
                <a:xfrm>
                  <a:off x="2455" y="2661"/>
                  <a:ext cx="194" cy="364"/>
                  <a:chOff x="2455" y="2661"/>
                  <a:chExt cx="194" cy="364"/>
                </a:xfrm>
              </p:grpSpPr>
              <p:sp>
                <p:nvSpPr>
                  <p:cNvPr id="39007" name="Oval 95"/>
                  <p:cNvSpPr>
                    <a:spLocks noChangeArrowheads="1"/>
                  </p:cNvSpPr>
                  <p:nvPr/>
                </p:nvSpPr>
                <p:spPr bwMode="auto">
                  <a:xfrm>
                    <a:off x="2531" y="2661"/>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08" name="Freeform 96"/>
                  <p:cNvSpPr>
                    <a:spLocks/>
                  </p:cNvSpPr>
                  <p:nvPr/>
                </p:nvSpPr>
                <p:spPr bwMode="auto">
                  <a:xfrm>
                    <a:off x="2455" y="272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nvGrpSpPr>
              <p:cNvPr id="39009" name="Group 97"/>
              <p:cNvGrpSpPr>
                <a:grpSpLocks/>
              </p:cNvGrpSpPr>
              <p:nvPr/>
            </p:nvGrpSpPr>
            <p:grpSpPr bwMode="auto">
              <a:xfrm>
                <a:off x="2188" y="3052"/>
                <a:ext cx="967" cy="448"/>
                <a:chOff x="2188" y="3052"/>
                <a:chExt cx="967" cy="448"/>
              </a:xfrm>
            </p:grpSpPr>
            <p:grpSp>
              <p:nvGrpSpPr>
                <p:cNvPr id="39010" name="Group 98"/>
                <p:cNvGrpSpPr>
                  <a:grpSpLocks/>
                </p:cNvGrpSpPr>
                <p:nvPr/>
              </p:nvGrpSpPr>
              <p:grpSpPr bwMode="auto">
                <a:xfrm>
                  <a:off x="2188" y="3052"/>
                  <a:ext cx="305" cy="448"/>
                  <a:chOff x="2188" y="3052"/>
                  <a:chExt cx="305" cy="448"/>
                </a:xfrm>
              </p:grpSpPr>
              <p:grpSp>
                <p:nvGrpSpPr>
                  <p:cNvPr id="39011" name="Group 99"/>
                  <p:cNvGrpSpPr>
                    <a:grpSpLocks/>
                  </p:cNvGrpSpPr>
                  <p:nvPr/>
                </p:nvGrpSpPr>
                <p:grpSpPr bwMode="auto">
                  <a:xfrm>
                    <a:off x="2188" y="3052"/>
                    <a:ext cx="305" cy="448"/>
                    <a:chOff x="2188" y="3052"/>
                    <a:chExt cx="305" cy="448"/>
                  </a:xfrm>
                </p:grpSpPr>
                <p:sp>
                  <p:nvSpPr>
                    <p:cNvPr id="39012" name="AutoShape 100"/>
                    <p:cNvSpPr>
                      <a:spLocks noChangeArrowheads="1"/>
                    </p:cNvSpPr>
                    <p:nvPr/>
                  </p:nvSpPr>
                  <p:spPr bwMode="auto">
                    <a:xfrm>
                      <a:off x="2188" y="3123"/>
                      <a:ext cx="305" cy="377"/>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13" name="AutoShape 101"/>
                    <p:cNvSpPr>
                      <a:spLocks noChangeArrowheads="1"/>
                    </p:cNvSpPr>
                    <p:nvPr/>
                  </p:nvSpPr>
                  <p:spPr bwMode="auto">
                    <a:xfrm>
                      <a:off x="2258" y="3052"/>
                      <a:ext cx="235" cy="78"/>
                    </a:xfrm>
                    <a:prstGeom prst="cube">
                      <a:avLst>
                        <a:gd name="adj" fmla="val 24995"/>
                      </a:avLst>
                    </a:prstGeom>
                    <a:solidFill>
                      <a:srgbClr val="F6BF6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14" name="AutoShape 102"/>
                  <p:cNvSpPr>
                    <a:spLocks noChangeArrowheads="1"/>
                  </p:cNvSpPr>
                  <p:nvPr/>
                </p:nvSpPr>
                <p:spPr bwMode="auto">
                  <a:xfrm>
                    <a:off x="2250" y="3156"/>
                    <a:ext cx="158" cy="27"/>
                  </a:xfrm>
                  <a:prstGeom prst="parallelogram">
                    <a:avLst>
                      <a:gd name="adj" fmla="val 146269"/>
                    </a:avLst>
                  </a:prstGeom>
                  <a:solidFill>
                    <a:srgbClr val="F6BF6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39015" name="Group 103"/>
                <p:cNvGrpSpPr>
                  <a:grpSpLocks/>
                </p:cNvGrpSpPr>
                <p:nvPr/>
              </p:nvGrpSpPr>
              <p:grpSpPr bwMode="auto">
                <a:xfrm>
                  <a:off x="2489" y="3052"/>
                  <a:ext cx="378" cy="448"/>
                  <a:chOff x="2489" y="3052"/>
                  <a:chExt cx="378" cy="448"/>
                </a:xfrm>
              </p:grpSpPr>
              <p:grpSp>
                <p:nvGrpSpPr>
                  <p:cNvPr id="39016" name="Group 104"/>
                  <p:cNvGrpSpPr>
                    <a:grpSpLocks/>
                  </p:cNvGrpSpPr>
                  <p:nvPr/>
                </p:nvGrpSpPr>
                <p:grpSpPr bwMode="auto">
                  <a:xfrm>
                    <a:off x="2489" y="3052"/>
                    <a:ext cx="378" cy="448"/>
                    <a:chOff x="2489" y="3052"/>
                    <a:chExt cx="378" cy="448"/>
                  </a:xfrm>
                </p:grpSpPr>
                <p:sp>
                  <p:nvSpPr>
                    <p:cNvPr id="39017" name="AutoShape 105"/>
                    <p:cNvSpPr>
                      <a:spLocks noChangeArrowheads="1"/>
                    </p:cNvSpPr>
                    <p:nvPr/>
                  </p:nvSpPr>
                  <p:spPr bwMode="auto">
                    <a:xfrm>
                      <a:off x="2489" y="3123"/>
                      <a:ext cx="378" cy="377"/>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18" name="AutoShape 106"/>
                    <p:cNvSpPr>
                      <a:spLocks noChangeArrowheads="1"/>
                    </p:cNvSpPr>
                    <p:nvPr/>
                  </p:nvSpPr>
                  <p:spPr bwMode="auto">
                    <a:xfrm>
                      <a:off x="2575" y="3052"/>
                      <a:ext cx="292" cy="78"/>
                    </a:xfrm>
                    <a:prstGeom prst="cube">
                      <a:avLst>
                        <a:gd name="adj" fmla="val 24995"/>
                      </a:avLst>
                    </a:prstGeom>
                    <a:solidFill>
                      <a:srgbClr val="A2C1FE"/>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19" name="Oval 107"/>
                  <p:cNvSpPr>
                    <a:spLocks noChangeArrowheads="1"/>
                  </p:cNvSpPr>
                  <p:nvPr/>
                </p:nvSpPr>
                <p:spPr bwMode="auto">
                  <a:xfrm>
                    <a:off x="2604" y="3088"/>
                    <a:ext cx="49" cy="2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0" name="AutoShape 108"/>
                  <p:cNvSpPr>
                    <a:spLocks noChangeArrowheads="1"/>
                  </p:cNvSpPr>
                  <p:nvPr/>
                </p:nvSpPr>
                <p:spPr bwMode="auto">
                  <a:xfrm>
                    <a:off x="2536" y="3298"/>
                    <a:ext cx="198" cy="84"/>
                  </a:xfrm>
                  <a:prstGeom prst="octagon">
                    <a:avLst>
                      <a:gd name="adj" fmla="val 29282"/>
                    </a:avLst>
                  </a:prstGeom>
                  <a:solidFill>
                    <a:srgbClr val="A2C1FE"/>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39021" name="Freeform 109"/>
                <p:cNvSpPr>
                  <a:spLocks/>
                </p:cNvSpPr>
                <p:nvPr/>
              </p:nvSpPr>
              <p:spPr bwMode="auto">
                <a:xfrm>
                  <a:off x="3053" y="3281"/>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Lst>
                  <a:ahLst/>
                  <a:cxnLst>
                    <a:cxn ang="0">
                      <a:pos x="T0" y="T1"/>
                    </a:cxn>
                    <a:cxn ang="0">
                      <a:pos x="T2" y="T3"/>
                    </a:cxn>
                    <a:cxn ang="0">
                      <a:pos x="T4" y="T5"/>
                    </a:cxn>
                    <a:cxn ang="0">
                      <a:pos x="T6" y="T7"/>
                    </a:cxn>
                    <a:cxn ang="0">
                      <a:pos x="T8" y="T9"/>
                    </a:cxn>
                  </a:cxnLst>
                  <a:rect l="0" t="0" r="r" b="b"/>
                  <a:pathLst>
                    <a:path w="86" h="192">
                      <a:moveTo>
                        <a:pt x="62" y="0"/>
                      </a:moveTo>
                      <a:lnTo>
                        <a:pt x="85" y="0"/>
                      </a:lnTo>
                      <a:lnTo>
                        <a:pt x="23" y="191"/>
                      </a:lnTo>
                      <a:lnTo>
                        <a:pt x="0" y="191"/>
                      </a:lnTo>
                      <a:lnTo>
                        <a:pt x="62" y="0"/>
                      </a:lnTo>
                    </a:path>
                  </a:pathLst>
                </a:custGeom>
                <a:solidFill>
                  <a:srgbClr val="FC01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sp>
              <p:nvSpPr>
                <p:cNvPr id="39022" name="Rectangle 110"/>
                <p:cNvSpPr>
                  <a:spLocks noChangeArrowheads="1"/>
                </p:cNvSpPr>
                <p:nvPr/>
              </p:nvSpPr>
              <p:spPr bwMode="auto">
                <a:xfrm>
                  <a:off x="3049" y="3281"/>
                  <a:ext cx="106"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3" name="Rectangle 111"/>
                <p:cNvSpPr>
                  <a:spLocks noChangeArrowheads="1"/>
                </p:cNvSpPr>
                <p:nvPr/>
              </p:nvSpPr>
              <p:spPr bwMode="auto">
                <a:xfrm>
                  <a:off x="3056" y="3362"/>
                  <a:ext cx="82" cy="16"/>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4" name="Rectangle 112"/>
                <p:cNvSpPr>
                  <a:spLocks noChangeArrowheads="1"/>
                </p:cNvSpPr>
                <p:nvPr/>
              </p:nvSpPr>
              <p:spPr bwMode="auto">
                <a:xfrm>
                  <a:off x="2873" y="3362"/>
                  <a:ext cx="103" cy="11"/>
                </a:xfrm>
                <a:prstGeom prst="rect">
                  <a:avLst/>
                </a:prstGeom>
                <a:solidFill>
                  <a:srgbClr val="FC012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39025" name="Group 113"/>
                <p:cNvGrpSpPr>
                  <a:grpSpLocks/>
                </p:cNvGrpSpPr>
                <p:nvPr/>
              </p:nvGrpSpPr>
              <p:grpSpPr bwMode="auto">
                <a:xfrm>
                  <a:off x="2871" y="3109"/>
                  <a:ext cx="194" cy="364"/>
                  <a:chOff x="2871" y="3109"/>
                  <a:chExt cx="194" cy="364"/>
                </a:xfrm>
              </p:grpSpPr>
              <p:sp>
                <p:nvSpPr>
                  <p:cNvPr id="39026" name="Oval 114"/>
                  <p:cNvSpPr>
                    <a:spLocks noChangeArrowheads="1"/>
                  </p:cNvSpPr>
                  <p:nvPr/>
                </p:nvSpPr>
                <p:spPr bwMode="auto">
                  <a:xfrm>
                    <a:off x="2947" y="3109"/>
                    <a:ext cx="48" cy="48"/>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39027" name="Freeform 115"/>
                  <p:cNvSpPr>
                    <a:spLocks/>
                  </p:cNvSpPr>
                  <p:nvPr/>
                </p:nvSpPr>
                <p:spPr bwMode="auto">
                  <a:xfrm>
                    <a:off x="2871" y="3177"/>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ffectLst/>
                  <a:extLst>
                    <a:ext uri="{91240B29-F687-4F45-9708-019B960494DF}">
                      <a14:hiddenLine xmlns:a14="http://schemas.microsoft.com/office/drawing/2010/main" w="1270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sz="1588"/>
                  </a:p>
                </p:txBody>
              </p:sp>
            </p:grpSp>
          </p:grpSp>
        </p:grpSp>
      </p:grpSp>
      <p:graphicFrame>
        <p:nvGraphicFramePr>
          <p:cNvPr id="39151" name="Group 239"/>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val="3429696292"/>
                    </a:ext>
                  </a:extLst>
                </a:gridCol>
                <a:gridCol w="686360">
                  <a:extLst>
                    <a:ext uri="{9D8B030D-6E8A-4147-A177-3AD203B41FA5}">
                      <a16:colId xmlns:a16="http://schemas.microsoft.com/office/drawing/2014/main" val="392898189"/>
                    </a:ext>
                  </a:extLst>
                </a:gridCol>
                <a:gridCol w="672353">
                  <a:extLst>
                    <a:ext uri="{9D8B030D-6E8A-4147-A177-3AD203B41FA5}">
                      <a16:colId xmlns:a16="http://schemas.microsoft.com/office/drawing/2014/main" val="3580811129"/>
                    </a:ext>
                  </a:extLst>
                </a:gridCol>
                <a:gridCol w="672353">
                  <a:extLst>
                    <a:ext uri="{9D8B030D-6E8A-4147-A177-3AD203B41FA5}">
                      <a16:colId xmlns:a16="http://schemas.microsoft.com/office/drawing/2014/main" val="4262148852"/>
                    </a:ext>
                  </a:extLst>
                </a:gridCol>
                <a:gridCol w="672353">
                  <a:extLst>
                    <a:ext uri="{9D8B030D-6E8A-4147-A177-3AD203B41FA5}">
                      <a16:colId xmlns:a16="http://schemas.microsoft.com/office/drawing/2014/main" val="2623066642"/>
                    </a:ext>
                  </a:extLst>
                </a:gridCol>
                <a:gridCol w="605118">
                  <a:extLst>
                    <a:ext uri="{9D8B030D-6E8A-4147-A177-3AD203B41FA5}">
                      <a16:colId xmlns:a16="http://schemas.microsoft.com/office/drawing/2014/main" val="3206994845"/>
                    </a:ext>
                  </a:extLst>
                </a:gridCol>
                <a:gridCol w="605118">
                  <a:extLst>
                    <a:ext uri="{9D8B030D-6E8A-4147-A177-3AD203B41FA5}">
                      <a16:colId xmlns:a16="http://schemas.microsoft.com/office/drawing/2014/main" val="3173573578"/>
                    </a:ext>
                  </a:extLst>
                </a:gridCol>
                <a:gridCol w="672353">
                  <a:extLst>
                    <a:ext uri="{9D8B030D-6E8A-4147-A177-3AD203B41FA5}">
                      <a16:colId xmlns:a16="http://schemas.microsoft.com/office/drawing/2014/main" val="880673733"/>
                    </a:ext>
                  </a:extLst>
                </a:gridCol>
                <a:gridCol w="672353">
                  <a:extLst>
                    <a:ext uri="{9D8B030D-6E8A-4147-A177-3AD203B41FA5}">
                      <a16:colId xmlns:a16="http://schemas.microsoft.com/office/drawing/2014/main" val="1688525894"/>
                    </a:ext>
                  </a:extLst>
                </a:gridCol>
                <a:gridCol w="672353">
                  <a:extLst>
                    <a:ext uri="{9D8B030D-6E8A-4147-A177-3AD203B41FA5}">
                      <a16:colId xmlns:a16="http://schemas.microsoft.com/office/drawing/2014/main" val="85818120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694843731"/>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6378934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57305457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364956037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0066995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743187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127255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9155" name="Ink 243"/>
              <p14:cNvContentPartPr>
                <a14:cpLocks xmlns:a14="http://schemas.microsoft.com/office/drawing/2010/main" noRot="1" noChangeAspect="1" noEditPoints="1" noChangeArrowheads="1" noChangeShapeType="1"/>
              </p14:cNvContentPartPr>
              <p14:nvPr/>
            </p14:nvContentPartPr>
            <p14:xfrm>
              <a:off x="8206721" y="2215964"/>
              <a:ext cx="42022" cy="30816"/>
            </p14:xfrm>
          </p:contentPart>
        </mc:Choice>
        <mc:Fallback xmlns="">
          <p:pic>
            <p:nvPicPr>
              <p:cNvPr id="39155" name="Ink 243"/>
              <p:cNvPicPr>
                <a:picLocks noRot="1" noChangeAspect="1" noEditPoints="1" noChangeArrowheads="1" noChangeShapeType="1"/>
              </p:cNvPicPr>
              <p:nvPr/>
            </p:nvPicPr>
            <p:blipFill>
              <a:blip r:embed="rId3"/>
              <a:stretch>
                <a:fillRect/>
              </a:stretch>
            </p:blipFill>
            <p:spPr>
              <a:xfrm>
                <a:off x="8197383" y="2206648"/>
                <a:ext cx="60698" cy="494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156" name="Ink 244"/>
              <p14:cNvContentPartPr>
                <a14:cpLocks xmlns:a14="http://schemas.microsoft.com/office/drawing/2010/main" noRot="1" noChangeAspect="1" noEditPoints="1" noChangeArrowheads="1" noChangeShapeType="1"/>
              </p14:cNvContentPartPr>
              <p14:nvPr/>
            </p14:nvContentPartPr>
            <p14:xfrm>
              <a:off x="8793630" y="2428875"/>
              <a:ext cx="12606" cy="11206"/>
            </p14:xfrm>
          </p:contentPart>
        </mc:Choice>
        <mc:Fallback xmlns="">
          <p:pic>
            <p:nvPicPr>
              <p:cNvPr id="39156" name="Ink 244"/>
              <p:cNvPicPr>
                <a:picLocks noRot="1" noChangeAspect="1" noEditPoints="1" noChangeArrowheads="1" noChangeShapeType="1"/>
              </p:cNvPicPr>
              <p:nvPr/>
            </p:nvPicPr>
            <p:blipFill>
              <a:blip r:embed="rId5"/>
              <a:stretch>
                <a:fillRect/>
              </a:stretch>
            </p:blipFill>
            <p:spPr>
              <a:xfrm>
                <a:off x="8784266" y="2419476"/>
                <a:ext cx="31335" cy="300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157" name="Ink 245"/>
              <p14:cNvContentPartPr>
                <a14:cpLocks xmlns:a14="http://schemas.microsoft.com/office/drawing/2010/main" noRot="1" noChangeAspect="1" noEditPoints="1" noChangeArrowheads="1" noChangeShapeType="1"/>
              </p14:cNvContentPartPr>
              <p14:nvPr/>
            </p14:nvContentPartPr>
            <p14:xfrm>
              <a:off x="9580843" y="2753846"/>
              <a:ext cx="5603" cy="25213"/>
            </p14:xfrm>
          </p:contentPart>
        </mc:Choice>
        <mc:Fallback xmlns="">
          <p:pic>
            <p:nvPicPr>
              <p:cNvPr id="39157" name="Ink 245"/>
              <p:cNvPicPr>
                <a:picLocks noRot="1" noChangeAspect="1" noEditPoints="1" noChangeArrowheads="1" noChangeShapeType="1"/>
              </p:cNvPicPr>
              <p:nvPr/>
            </p:nvPicPr>
            <p:blipFill>
              <a:blip r:embed="rId7"/>
              <a:stretch>
                <a:fillRect/>
              </a:stretch>
            </p:blipFill>
            <p:spPr>
              <a:xfrm>
                <a:off x="9571738" y="2744481"/>
                <a:ext cx="23813" cy="43943"/>
              </a:xfrm>
              <a:prstGeom prst="rect">
                <a:avLst/>
              </a:prstGeom>
            </p:spPr>
          </p:pic>
        </mc:Fallback>
      </mc:AlternateContent>
    </p:spTree>
    <p:extLst>
      <p:ext uri="{BB962C8B-B14F-4D97-AF65-F5344CB8AC3E}">
        <p14:creationId xmlns:p14="http://schemas.microsoft.com/office/powerpoint/2010/main" val="3466718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Slide Number Placeholder 5"/>
          <p:cNvSpPr>
            <a:spLocks noGrp="1"/>
          </p:cNvSpPr>
          <p:nvPr>
            <p:ph type="sldNum" sz="quarter" idx="12"/>
          </p:nvPr>
        </p:nvSpPr>
        <p:spPr/>
        <p:txBody>
          <a:bodyPr/>
          <a:lstStyle/>
          <a:p>
            <a:fld id="{0BF73C86-4F7A-4EED-8392-E511153A82CF}" type="slidenum">
              <a:rPr lang="en-US" altLang="en-US"/>
              <a:pPr/>
              <a:t>37</a:t>
            </a:fld>
            <a:endParaRPr lang="en-US" altLang="en-US"/>
          </a:p>
        </p:txBody>
      </p:sp>
      <p:sp>
        <p:nvSpPr>
          <p:cNvPr id="21506" name="Rectangle 2"/>
          <p:cNvSpPr>
            <a:spLocks noGrp="1" noChangeArrowheads="1"/>
          </p:cNvSpPr>
          <p:nvPr>
            <p:ph type="title"/>
          </p:nvPr>
        </p:nvSpPr>
        <p:spPr/>
        <p:txBody>
          <a:bodyPr/>
          <a:lstStyle/>
          <a:p>
            <a:pPr defTabSz="806867"/>
            <a:r>
              <a:rPr lang="en-US" altLang="en-US"/>
              <a:t>A pipeline diagram</a:t>
            </a:r>
          </a:p>
        </p:txBody>
      </p:sp>
      <p:sp>
        <p:nvSpPr>
          <p:cNvPr id="21507" name="Rectangle 3"/>
          <p:cNvSpPr>
            <a:spLocks noGrp="1" noChangeArrowheads="1"/>
          </p:cNvSpPr>
          <p:nvPr>
            <p:ph type="body" idx="1"/>
          </p:nvPr>
        </p:nvSpPr>
        <p:spPr>
          <a:xfrm>
            <a:off x="150812" y="3092823"/>
            <a:ext cx="11658600" cy="3160059"/>
          </a:xfrm>
        </p:spPr>
        <p:txBody>
          <a:bodyPr>
            <a:normAutofit fontScale="70000" lnSpcReduction="20000"/>
          </a:bodyPr>
          <a:lstStyle/>
          <a:p>
            <a:pPr marL="302575" indent="-302575" defTabSz="806867"/>
            <a:r>
              <a:rPr lang="en-US" altLang="en-US" dirty="0"/>
              <a:t>A </a:t>
            </a:r>
            <a:r>
              <a:rPr lang="en-US" altLang="en-US" dirty="0">
                <a:solidFill>
                  <a:srgbClr val="FF3300"/>
                </a:solidFill>
              </a:rPr>
              <a:t>pipeline diagram</a:t>
            </a:r>
            <a:r>
              <a:rPr lang="en-US" altLang="en-US" dirty="0"/>
              <a:t> shows the execution of a series of instructions.</a:t>
            </a:r>
          </a:p>
          <a:p>
            <a:pPr marL="655579" lvl="1" indent="-252146" defTabSz="806867"/>
            <a:r>
              <a:rPr lang="en-US" altLang="en-US" dirty="0"/>
              <a:t>The instruction sequence is shown vertically, from top to bottom.</a:t>
            </a:r>
          </a:p>
          <a:p>
            <a:pPr marL="655579" lvl="1" indent="-252146" defTabSz="806867"/>
            <a:r>
              <a:rPr lang="en-US" altLang="en-US" dirty="0"/>
              <a:t>Clock cycles are shown horizontally, from left to right.</a:t>
            </a:r>
          </a:p>
          <a:p>
            <a:pPr marL="655579" lvl="1" indent="-252146" defTabSz="806867"/>
            <a:r>
              <a:rPr lang="en-US" altLang="en-US" dirty="0"/>
              <a:t>Each instruction is divided into its component stages. (We show five stages for every instruction, which will make the control unit easier.)</a:t>
            </a:r>
          </a:p>
          <a:p>
            <a:pPr marL="302575" indent="-302575" defTabSz="806867"/>
            <a:r>
              <a:rPr lang="en-US" altLang="en-US" dirty="0"/>
              <a:t>This clearly indicates the overlapping of instructions. For example, there are three instructions active in the third cycle above.</a:t>
            </a:r>
          </a:p>
          <a:p>
            <a:pPr marL="655579" lvl="1" indent="-252146" defTabSz="806867"/>
            <a:r>
              <a:rPr lang="en-US" altLang="en-US" dirty="0"/>
              <a:t>The “</a:t>
            </a:r>
            <a:r>
              <a:rPr lang="en-US" altLang="en-US" dirty="0" err="1"/>
              <a:t>lw</a:t>
            </a:r>
            <a:r>
              <a:rPr lang="en-US" altLang="en-US" dirty="0"/>
              <a:t>” instruction is in its Execute stage.</a:t>
            </a:r>
          </a:p>
          <a:p>
            <a:pPr marL="655579" lvl="1" indent="-252146" defTabSz="806867"/>
            <a:r>
              <a:rPr lang="en-US" altLang="en-US" dirty="0"/>
              <a:t>Simultaneously, the “sub” is in its Instruction Decode stage.</a:t>
            </a:r>
          </a:p>
          <a:p>
            <a:pPr marL="655579" lvl="1" indent="-252146" defTabSz="806867"/>
            <a:r>
              <a:rPr lang="en-US" altLang="en-US" dirty="0"/>
              <a:t>Also, the “and” instruction is just being fetched.</a:t>
            </a:r>
          </a:p>
        </p:txBody>
      </p:sp>
      <p:graphicFrame>
        <p:nvGraphicFramePr>
          <p:cNvPr id="21758" name="Group 254"/>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val="1437831021"/>
                    </a:ext>
                  </a:extLst>
                </a:gridCol>
                <a:gridCol w="686360">
                  <a:extLst>
                    <a:ext uri="{9D8B030D-6E8A-4147-A177-3AD203B41FA5}">
                      <a16:colId xmlns:a16="http://schemas.microsoft.com/office/drawing/2014/main" val="1805971896"/>
                    </a:ext>
                  </a:extLst>
                </a:gridCol>
                <a:gridCol w="672353">
                  <a:extLst>
                    <a:ext uri="{9D8B030D-6E8A-4147-A177-3AD203B41FA5}">
                      <a16:colId xmlns:a16="http://schemas.microsoft.com/office/drawing/2014/main" val="2116960411"/>
                    </a:ext>
                  </a:extLst>
                </a:gridCol>
                <a:gridCol w="672353">
                  <a:extLst>
                    <a:ext uri="{9D8B030D-6E8A-4147-A177-3AD203B41FA5}">
                      <a16:colId xmlns:a16="http://schemas.microsoft.com/office/drawing/2014/main" val="318485201"/>
                    </a:ext>
                  </a:extLst>
                </a:gridCol>
                <a:gridCol w="672353">
                  <a:extLst>
                    <a:ext uri="{9D8B030D-6E8A-4147-A177-3AD203B41FA5}">
                      <a16:colId xmlns:a16="http://schemas.microsoft.com/office/drawing/2014/main" val="2331794417"/>
                    </a:ext>
                  </a:extLst>
                </a:gridCol>
                <a:gridCol w="605118">
                  <a:extLst>
                    <a:ext uri="{9D8B030D-6E8A-4147-A177-3AD203B41FA5}">
                      <a16:colId xmlns:a16="http://schemas.microsoft.com/office/drawing/2014/main" val="579937714"/>
                    </a:ext>
                  </a:extLst>
                </a:gridCol>
                <a:gridCol w="605118">
                  <a:extLst>
                    <a:ext uri="{9D8B030D-6E8A-4147-A177-3AD203B41FA5}">
                      <a16:colId xmlns:a16="http://schemas.microsoft.com/office/drawing/2014/main" val="175031005"/>
                    </a:ext>
                  </a:extLst>
                </a:gridCol>
                <a:gridCol w="672353">
                  <a:extLst>
                    <a:ext uri="{9D8B030D-6E8A-4147-A177-3AD203B41FA5}">
                      <a16:colId xmlns:a16="http://schemas.microsoft.com/office/drawing/2014/main" val="1830019108"/>
                    </a:ext>
                  </a:extLst>
                </a:gridCol>
                <a:gridCol w="672353">
                  <a:extLst>
                    <a:ext uri="{9D8B030D-6E8A-4147-A177-3AD203B41FA5}">
                      <a16:colId xmlns:a16="http://schemas.microsoft.com/office/drawing/2014/main" val="3781619950"/>
                    </a:ext>
                  </a:extLst>
                </a:gridCol>
                <a:gridCol w="672353">
                  <a:extLst>
                    <a:ext uri="{9D8B030D-6E8A-4147-A177-3AD203B41FA5}">
                      <a16:colId xmlns:a16="http://schemas.microsoft.com/office/drawing/2014/main" val="3171613887"/>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340674171"/>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73955453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3771055554"/>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7108155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and	$t1, $t2, $t3</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348316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082115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0939234"/>
                  </a:ext>
                </a:extLst>
              </a:tr>
            </a:tbl>
          </a:graphicData>
        </a:graphic>
      </p:graphicFrame>
    </p:spTree>
    <p:extLst>
      <p:ext uri="{BB962C8B-B14F-4D97-AF65-F5344CB8AC3E}">
        <p14:creationId xmlns:p14="http://schemas.microsoft.com/office/powerpoint/2010/main" val="370242820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 name="Slide Number Placeholder 5"/>
          <p:cNvSpPr>
            <a:spLocks noGrp="1"/>
          </p:cNvSpPr>
          <p:nvPr>
            <p:ph type="sldNum" sz="quarter" idx="12"/>
          </p:nvPr>
        </p:nvSpPr>
        <p:spPr/>
        <p:txBody>
          <a:bodyPr/>
          <a:lstStyle/>
          <a:p>
            <a:fld id="{95FECE20-270C-4A71-A448-F326F8ECEC8C}" type="slidenum">
              <a:rPr lang="en-US" altLang="en-US"/>
              <a:pPr/>
              <a:t>38</a:t>
            </a:fld>
            <a:endParaRPr lang="en-US" altLang="en-US"/>
          </a:p>
        </p:txBody>
      </p:sp>
      <p:sp>
        <p:nvSpPr>
          <p:cNvPr id="22530" name="Rectangle 2"/>
          <p:cNvSpPr>
            <a:spLocks noGrp="1" noChangeArrowheads="1"/>
          </p:cNvSpPr>
          <p:nvPr>
            <p:ph type="title"/>
          </p:nvPr>
        </p:nvSpPr>
        <p:spPr/>
        <p:txBody>
          <a:bodyPr/>
          <a:lstStyle/>
          <a:p>
            <a:pPr defTabSz="806867"/>
            <a:r>
              <a:rPr lang="en-US" altLang="en-US"/>
              <a:t>Pipeline terminology</a:t>
            </a:r>
          </a:p>
        </p:txBody>
      </p:sp>
      <p:sp>
        <p:nvSpPr>
          <p:cNvPr id="22531" name="Rectangle 3"/>
          <p:cNvSpPr>
            <a:spLocks noGrp="1" noChangeArrowheads="1"/>
          </p:cNvSpPr>
          <p:nvPr>
            <p:ph type="body" idx="1"/>
          </p:nvPr>
        </p:nvSpPr>
        <p:spPr>
          <a:xfrm>
            <a:off x="303212" y="3697941"/>
            <a:ext cx="11506200" cy="2554941"/>
          </a:xfrm>
        </p:spPr>
        <p:txBody>
          <a:bodyPr>
            <a:normAutofit fontScale="85000" lnSpcReduction="20000"/>
          </a:bodyPr>
          <a:lstStyle/>
          <a:p>
            <a:pPr marL="302575" indent="-302575" defTabSz="806867"/>
            <a:r>
              <a:rPr lang="en-US" altLang="en-US" dirty="0"/>
              <a:t>The </a:t>
            </a:r>
            <a:r>
              <a:rPr lang="en-US" altLang="en-US" dirty="0">
                <a:solidFill>
                  <a:srgbClr val="FF3300"/>
                </a:solidFill>
              </a:rPr>
              <a:t>pipeline depth</a:t>
            </a:r>
            <a:r>
              <a:rPr lang="en-US" altLang="en-US" dirty="0"/>
              <a:t> is the number of stages—in this case, five.</a:t>
            </a:r>
          </a:p>
          <a:p>
            <a:pPr marL="302575" indent="-302575" defTabSz="806867"/>
            <a:r>
              <a:rPr lang="en-US" altLang="en-US" dirty="0"/>
              <a:t>In the first four cycles here, the pipeline is </a:t>
            </a:r>
            <a:r>
              <a:rPr lang="en-US" altLang="en-US" dirty="0">
                <a:solidFill>
                  <a:srgbClr val="FF3300"/>
                </a:solidFill>
              </a:rPr>
              <a:t>filling</a:t>
            </a:r>
            <a:r>
              <a:rPr lang="en-US" altLang="en-US" dirty="0"/>
              <a:t>, since there are unused functional units.</a:t>
            </a:r>
          </a:p>
          <a:p>
            <a:pPr marL="302575" indent="-302575" defTabSz="806867"/>
            <a:r>
              <a:rPr lang="en-US" altLang="en-US" dirty="0"/>
              <a:t>In cycle 5, the pipeline is </a:t>
            </a:r>
            <a:r>
              <a:rPr lang="en-US" altLang="en-US" dirty="0">
                <a:solidFill>
                  <a:srgbClr val="FF3300"/>
                </a:solidFill>
              </a:rPr>
              <a:t>full</a:t>
            </a:r>
            <a:r>
              <a:rPr lang="en-US" altLang="en-US" dirty="0"/>
              <a:t>. Five instructions are being executed simultaneously, so all hardware units are in use. </a:t>
            </a:r>
          </a:p>
          <a:p>
            <a:pPr marL="302575" indent="-302575" defTabSz="806867"/>
            <a:r>
              <a:rPr lang="en-US" altLang="en-US" dirty="0"/>
              <a:t>In cycles 6-9, the pipeline is </a:t>
            </a:r>
            <a:r>
              <a:rPr lang="en-US" altLang="en-US" dirty="0">
                <a:solidFill>
                  <a:srgbClr val="FF3300"/>
                </a:solidFill>
              </a:rPr>
              <a:t>emptying</a:t>
            </a:r>
            <a:r>
              <a:rPr lang="en-US" altLang="en-US" dirty="0"/>
              <a:t>.</a:t>
            </a:r>
          </a:p>
        </p:txBody>
      </p:sp>
      <p:sp>
        <p:nvSpPr>
          <p:cNvPr id="22534" name="AutoShape 6"/>
          <p:cNvSpPr>
            <a:spLocks/>
          </p:cNvSpPr>
          <p:nvPr/>
        </p:nvSpPr>
        <p:spPr bwMode="auto">
          <a:xfrm rot="16200000">
            <a:off x="5276383" y="1692088"/>
            <a:ext cx="156882" cy="2689412"/>
          </a:xfrm>
          <a:prstGeom prst="leftBrace">
            <a:avLst>
              <a:gd name="adj1" fmla="val 142857"/>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5" name="AutoShape 7"/>
          <p:cNvSpPr>
            <a:spLocks/>
          </p:cNvSpPr>
          <p:nvPr/>
        </p:nvSpPr>
        <p:spPr bwMode="auto">
          <a:xfrm rot="16200000">
            <a:off x="8540797" y="1722204"/>
            <a:ext cx="156882" cy="2629181"/>
          </a:xfrm>
          <a:prstGeom prst="leftBrace">
            <a:avLst>
              <a:gd name="adj1" fmla="val 139658"/>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6" name="AutoShape 8"/>
          <p:cNvSpPr>
            <a:spLocks/>
          </p:cNvSpPr>
          <p:nvPr/>
        </p:nvSpPr>
        <p:spPr bwMode="auto">
          <a:xfrm rot="16200000">
            <a:off x="6923647" y="2734235"/>
            <a:ext cx="156882" cy="605118"/>
          </a:xfrm>
          <a:prstGeom prst="leftBrace">
            <a:avLst>
              <a:gd name="adj1" fmla="val 32143"/>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2537" name="Text Box 9"/>
          <p:cNvSpPr txBox="1">
            <a:spLocks noChangeArrowheads="1"/>
          </p:cNvSpPr>
          <p:nvPr/>
        </p:nvSpPr>
        <p:spPr bwMode="auto">
          <a:xfrm>
            <a:off x="4947090" y="3158160"/>
            <a:ext cx="765042"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filling</a:t>
            </a:r>
          </a:p>
        </p:txBody>
      </p:sp>
      <p:sp>
        <p:nvSpPr>
          <p:cNvPr id="22538" name="Text Box 10"/>
          <p:cNvSpPr txBox="1">
            <a:spLocks noChangeArrowheads="1"/>
          </p:cNvSpPr>
          <p:nvPr/>
        </p:nvSpPr>
        <p:spPr bwMode="auto">
          <a:xfrm>
            <a:off x="6763007" y="3158160"/>
            <a:ext cx="522988"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full</a:t>
            </a:r>
          </a:p>
        </p:txBody>
      </p:sp>
      <p:sp>
        <p:nvSpPr>
          <p:cNvPr id="22539" name="Text Box 11"/>
          <p:cNvSpPr txBox="1">
            <a:spLocks noChangeArrowheads="1"/>
          </p:cNvSpPr>
          <p:nvPr/>
        </p:nvSpPr>
        <p:spPr bwMode="auto">
          <a:xfrm>
            <a:off x="8104907" y="3158160"/>
            <a:ext cx="1122511" cy="362387"/>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lIns="89896" tIns="44948" rIns="89896" bIns="44948" anchor="ctr">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765">
                <a:latin typeface="Trebuchet MS" panose="020B0603020202020204" pitchFamily="34" charset="0"/>
              </a:rPr>
              <a:t>emptying</a:t>
            </a:r>
          </a:p>
        </p:txBody>
      </p:sp>
      <p:graphicFrame>
        <p:nvGraphicFramePr>
          <p:cNvPr id="22662" name="Group 134"/>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val="816790165"/>
                    </a:ext>
                  </a:extLst>
                </a:gridCol>
                <a:gridCol w="686360">
                  <a:extLst>
                    <a:ext uri="{9D8B030D-6E8A-4147-A177-3AD203B41FA5}">
                      <a16:colId xmlns:a16="http://schemas.microsoft.com/office/drawing/2014/main" val="504028198"/>
                    </a:ext>
                  </a:extLst>
                </a:gridCol>
                <a:gridCol w="672353">
                  <a:extLst>
                    <a:ext uri="{9D8B030D-6E8A-4147-A177-3AD203B41FA5}">
                      <a16:colId xmlns:a16="http://schemas.microsoft.com/office/drawing/2014/main" val="3378608547"/>
                    </a:ext>
                  </a:extLst>
                </a:gridCol>
                <a:gridCol w="672353">
                  <a:extLst>
                    <a:ext uri="{9D8B030D-6E8A-4147-A177-3AD203B41FA5}">
                      <a16:colId xmlns:a16="http://schemas.microsoft.com/office/drawing/2014/main" val="4139028462"/>
                    </a:ext>
                  </a:extLst>
                </a:gridCol>
                <a:gridCol w="672353">
                  <a:extLst>
                    <a:ext uri="{9D8B030D-6E8A-4147-A177-3AD203B41FA5}">
                      <a16:colId xmlns:a16="http://schemas.microsoft.com/office/drawing/2014/main" val="3593100027"/>
                    </a:ext>
                  </a:extLst>
                </a:gridCol>
                <a:gridCol w="605118">
                  <a:extLst>
                    <a:ext uri="{9D8B030D-6E8A-4147-A177-3AD203B41FA5}">
                      <a16:colId xmlns:a16="http://schemas.microsoft.com/office/drawing/2014/main" val="3519524842"/>
                    </a:ext>
                  </a:extLst>
                </a:gridCol>
                <a:gridCol w="605118">
                  <a:extLst>
                    <a:ext uri="{9D8B030D-6E8A-4147-A177-3AD203B41FA5}">
                      <a16:colId xmlns:a16="http://schemas.microsoft.com/office/drawing/2014/main" val="1082993806"/>
                    </a:ext>
                  </a:extLst>
                </a:gridCol>
                <a:gridCol w="672353">
                  <a:extLst>
                    <a:ext uri="{9D8B030D-6E8A-4147-A177-3AD203B41FA5}">
                      <a16:colId xmlns:a16="http://schemas.microsoft.com/office/drawing/2014/main" val="213717106"/>
                    </a:ext>
                  </a:extLst>
                </a:gridCol>
                <a:gridCol w="672353">
                  <a:extLst>
                    <a:ext uri="{9D8B030D-6E8A-4147-A177-3AD203B41FA5}">
                      <a16:colId xmlns:a16="http://schemas.microsoft.com/office/drawing/2014/main" val="204924822"/>
                    </a:ext>
                  </a:extLst>
                </a:gridCol>
                <a:gridCol w="672353">
                  <a:extLst>
                    <a:ext uri="{9D8B030D-6E8A-4147-A177-3AD203B41FA5}">
                      <a16:colId xmlns:a16="http://schemas.microsoft.com/office/drawing/2014/main" val="280470975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432191857"/>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82902441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2027691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84396158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and	$t1, $t2, $t3</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12046566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97081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7738069"/>
                  </a:ext>
                </a:extLst>
              </a:tr>
            </a:tbl>
          </a:graphicData>
        </a:graphic>
      </p:graphicFrame>
    </p:spTree>
    <p:extLst>
      <p:ext uri="{BB962C8B-B14F-4D97-AF65-F5344CB8AC3E}">
        <p14:creationId xmlns:p14="http://schemas.microsoft.com/office/powerpoint/2010/main" val="1303556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5"/>
          <p:cNvSpPr>
            <a:spLocks noGrp="1"/>
          </p:cNvSpPr>
          <p:nvPr>
            <p:ph type="sldNum" sz="quarter" idx="12"/>
          </p:nvPr>
        </p:nvSpPr>
        <p:spPr/>
        <p:txBody>
          <a:bodyPr/>
          <a:lstStyle/>
          <a:p>
            <a:fld id="{EB0B9C0B-A327-4199-BE44-CA94767C133F}" type="slidenum">
              <a:rPr lang="en-US" altLang="en-US"/>
              <a:pPr/>
              <a:t>39</a:t>
            </a:fld>
            <a:endParaRPr lang="en-US" altLang="en-US"/>
          </a:p>
        </p:txBody>
      </p:sp>
      <p:sp>
        <p:nvSpPr>
          <p:cNvPr id="25602" name="Rectangle 2"/>
          <p:cNvSpPr>
            <a:spLocks noGrp="1" noChangeArrowheads="1"/>
          </p:cNvSpPr>
          <p:nvPr>
            <p:ph type="title"/>
          </p:nvPr>
        </p:nvSpPr>
        <p:spPr/>
        <p:txBody>
          <a:bodyPr/>
          <a:lstStyle/>
          <a:p>
            <a:pPr defTabSz="806867"/>
            <a:r>
              <a:rPr lang="en-US" altLang="en-US"/>
              <a:t>Pipelining Performance</a:t>
            </a:r>
          </a:p>
        </p:txBody>
      </p:sp>
      <p:sp>
        <p:nvSpPr>
          <p:cNvPr id="25603" name="Rectangle 3"/>
          <p:cNvSpPr>
            <a:spLocks noGrp="1" noChangeArrowheads="1"/>
          </p:cNvSpPr>
          <p:nvPr>
            <p:ph type="body" idx="1"/>
          </p:nvPr>
        </p:nvSpPr>
        <p:spPr>
          <a:xfrm>
            <a:off x="379412" y="3160059"/>
            <a:ext cx="11506200" cy="3092824"/>
          </a:xfrm>
        </p:spPr>
        <p:txBody>
          <a:bodyPr>
            <a:normAutofit fontScale="85000" lnSpcReduction="20000"/>
          </a:bodyPr>
          <a:lstStyle/>
          <a:p>
            <a:pPr marL="302575" indent="-302575" defTabSz="806867"/>
            <a:r>
              <a:rPr lang="en-US" altLang="en-US" dirty="0"/>
              <a:t>Execution time on ideal pipeline:</a:t>
            </a:r>
          </a:p>
          <a:p>
            <a:pPr marL="655579" lvl="1" indent="-252146" defTabSz="806867">
              <a:buClr>
                <a:schemeClr val="tx2"/>
              </a:buClr>
            </a:pPr>
            <a:r>
              <a:rPr lang="en-US" altLang="en-US" dirty="0">
                <a:solidFill>
                  <a:srgbClr val="FF0000"/>
                </a:solidFill>
              </a:rPr>
              <a:t>time to fill the pipeline</a:t>
            </a:r>
            <a:r>
              <a:rPr lang="en-US" altLang="en-US" dirty="0"/>
              <a:t> + </a:t>
            </a:r>
            <a:r>
              <a:rPr lang="en-US" altLang="en-US" dirty="0">
                <a:solidFill>
                  <a:schemeClr val="accent2"/>
                </a:solidFill>
              </a:rPr>
              <a:t>one cycle per instruction</a:t>
            </a:r>
            <a:endParaRPr lang="en-US" altLang="en-US" dirty="0"/>
          </a:p>
          <a:p>
            <a:pPr marL="655579" lvl="1" indent="-252146" defTabSz="806867"/>
            <a:r>
              <a:rPr lang="en-US" altLang="en-US" dirty="0"/>
              <a:t>What is the execution time for N instructions?</a:t>
            </a:r>
          </a:p>
          <a:p>
            <a:pPr marL="655579" lvl="1" indent="-252146" defTabSz="806867"/>
            <a:endParaRPr lang="en-US" altLang="en-US" dirty="0"/>
          </a:p>
          <a:p>
            <a:pPr marL="302575" indent="-302575" defTabSz="806867"/>
            <a:r>
              <a:rPr lang="en-US" altLang="en-US" dirty="0"/>
              <a:t>Compare with other implementations:</a:t>
            </a:r>
          </a:p>
          <a:p>
            <a:pPr marL="655579" lvl="1" indent="-252146" defTabSz="806867"/>
            <a:r>
              <a:rPr lang="en-US" altLang="en-US" dirty="0"/>
              <a:t>Single Cycle: (8ns clock period)</a:t>
            </a:r>
          </a:p>
          <a:p>
            <a:pPr marL="655579" lvl="1" indent="-252146" defTabSz="806867"/>
            <a:endParaRPr lang="en-US" altLang="en-US" dirty="0"/>
          </a:p>
          <a:p>
            <a:pPr marL="302575" indent="-302575" defTabSz="806867"/>
            <a:r>
              <a:rPr lang="en-US" altLang="en-US" dirty="0"/>
              <a:t>How much faster is pipelining for N=1000 ?</a:t>
            </a:r>
          </a:p>
        </p:txBody>
      </p:sp>
      <p:graphicFrame>
        <p:nvGraphicFramePr>
          <p:cNvPr id="25605" name="Group 5"/>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val="432697513"/>
                    </a:ext>
                  </a:extLst>
                </a:gridCol>
                <a:gridCol w="686360">
                  <a:extLst>
                    <a:ext uri="{9D8B030D-6E8A-4147-A177-3AD203B41FA5}">
                      <a16:colId xmlns:a16="http://schemas.microsoft.com/office/drawing/2014/main" val="644871617"/>
                    </a:ext>
                  </a:extLst>
                </a:gridCol>
                <a:gridCol w="672353">
                  <a:extLst>
                    <a:ext uri="{9D8B030D-6E8A-4147-A177-3AD203B41FA5}">
                      <a16:colId xmlns:a16="http://schemas.microsoft.com/office/drawing/2014/main" val="3020355668"/>
                    </a:ext>
                  </a:extLst>
                </a:gridCol>
                <a:gridCol w="672353">
                  <a:extLst>
                    <a:ext uri="{9D8B030D-6E8A-4147-A177-3AD203B41FA5}">
                      <a16:colId xmlns:a16="http://schemas.microsoft.com/office/drawing/2014/main" val="1430639305"/>
                    </a:ext>
                  </a:extLst>
                </a:gridCol>
                <a:gridCol w="672353">
                  <a:extLst>
                    <a:ext uri="{9D8B030D-6E8A-4147-A177-3AD203B41FA5}">
                      <a16:colId xmlns:a16="http://schemas.microsoft.com/office/drawing/2014/main" val="1379836816"/>
                    </a:ext>
                  </a:extLst>
                </a:gridCol>
                <a:gridCol w="605118">
                  <a:extLst>
                    <a:ext uri="{9D8B030D-6E8A-4147-A177-3AD203B41FA5}">
                      <a16:colId xmlns:a16="http://schemas.microsoft.com/office/drawing/2014/main" val="1413904296"/>
                    </a:ext>
                  </a:extLst>
                </a:gridCol>
                <a:gridCol w="605118">
                  <a:extLst>
                    <a:ext uri="{9D8B030D-6E8A-4147-A177-3AD203B41FA5}">
                      <a16:colId xmlns:a16="http://schemas.microsoft.com/office/drawing/2014/main" val="431716800"/>
                    </a:ext>
                  </a:extLst>
                </a:gridCol>
                <a:gridCol w="672353">
                  <a:extLst>
                    <a:ext uri="{9D8B030D-6E8A-4147-A177-3AD203B41FA5}">
                      <a16:colId xmlns:a16="http://schemas.microsoft.com/office/drawing/2014/main" val="687355074"/>
                    </a:ext>
                  </a:extLst>
                </a:gridCol>
                <a:gridCol w="672353">
                  <a:extLst>
                    <a:ext uri="{9D8B030D-6E8A-4147-A177-3AD203B41FA5}">
                      <a16:colId xmlns:a16="http://schemas.microsoft.com/office/drawing/2014/main" val="2989462487"/>
                    </a:ext>
                  </a:extLst>
                </a:gridCol>
                <a:gridCol w="672353">
                  <a:extLst>
                    <a:ext uri="{9D8B030D-6E8A-4147-A177-3AD203B41FA5}">
                      <a16:colId xmlns:a16="http://schemas.microsoft.com/office/drawing/2014/main" val="3261345549"/>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312065320"/>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rgbClr val="3333FF"/>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108411736"/>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856083772"/>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7169459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413237681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6517944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dirty="0" smtClean="0">
                          <a:ln>
                            <a:noFill/>
                          </a:ln>
                          <a:solidFill>
                            <a:srgbClr val="3333FF"/>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37789775"/>
                  </a:ext>
                </a:extLst>
              </a:tr>
            </a:tbl>
          </a:graphicData>
        </a:graphic>
      </p:graphicFrame>
    </p:spTree>
    <p:extLst>
      <p:ext uri="{BB962C8B-B14F-4D97-AF65-F5344CB8AC3E}">
        <p14:creationId xmlns:p14="http://schemas.microsoft.com/office/powerpoint/2010/main" val="155895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Making the Execution of Programs Faster</a:t>
            </a:r>
          </a:p>
        </p:txBody>
      </p:sp>
      <p:sp>
        <p:nvSpPr>
          <p:cNvPr id="13315" name="Rectangle 3"/>
          <p:cNvSpPr>
            <a:spLocks noGrp="1" noChangeArrowheads="1"/>
          </p:cNvSpPr>
          <p:nvPr>
            <p:ph type="body" idx="1"/>
          </p:nvPr>
        </p:nvSpPr>
        <p:spPr/>
        <p:txBody>
          <a:bodyPr/>
          <a:lstStyle/>
          <a:p>
            <a:pPr eaLnBrk="1" hangingPunct="1"/>
            <a:r>
              <a:rPr lang="en-US" altLang="zh-CN" smtClean="0">
                <a:ea typeface="SimSun" panose="02010600030101010101" pitchFamily="2" charset="-122"/>
              </a:rPr>
              <a:t>Use faster circuit technology to build the processor and the main memory.</a:t>
            </a:r>
          </a:p>
          <a:p>
            <a:pPr eaLnBrk="1" hangingPunct="1"/>
            <a:r>
              <a:rPr lang="en-US" altLang="zh-CN" smtClean="0">
                <a:ea typeface="SimSun" panose="02010600030101010101" pitchFamily="2" charset="-122"/>
              </a:rPr>
              <a:t>Arrange the hardware so that more than one operation can be performed at the same time.</a:t>
            </a:r>
          </a:p>
          <a:p>
            <a:pPr eaLnBrk="1" hangingPunct="1"/>
            <a:r>
              <a:rPr lang="en-US" altLang="zh-CN" smtClean="0">
                <a:ea typeface="SimSun" panose="02010600030101010101" pitchFamily="2" charset="-122"/>
              </a:rPr>
              <a:t>In the latter way, the number of operations performed per second is increased even though the elapsed time needed to perform any one operation is not changed.</a:t>
            </a:r>
          </a:p>
        </p:txBody>
      </p:sp>
    </p:spTree>
    <p:extLst>
      <p:ext uri="{BB962C8B-B14F-4D97-AF65-F5344CB8AC3E}">
        <p14:creationId xmlns:p14="http://schemas.microsoft.com/office/powerpoint/2010/main" val="4193749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5"/>
          <p:cNvSpPr>
            <a:spLocks noGrp="1"/>
          </p:cNvSpPr>
          <p:nvPr>
            <p:ph type="sldNum" sz="quarter" idx="12"/>
          </p:nvPr>
        </p:nvSpPr>
        <p:spPr/>
        <p:txBody>
          <a:bodyPr/>
          <a:lstStyle/>
          <a:p>
            <a:fld id="{6C507F27-1BF4-4EFA-8295-15989659D548}" type="slidenum">
              <a:rPr lang="en-US" altLang="en-US"/>
              <a:pPr/>
              <a:t>40</a:t>
            </a:fld>
            <a:endParaRPr lang="en-US" altLang="en-US"/>
          </a:p>
        </p:txBody>
      </p:sp>
      <p:sp>
        <p:nvSpPr>
          <p:cNvPr id="39938" name="Rectangle 2"/>
          <p:cNvSpPr>
            <a:spLocks noGrp="1" noChangeArrowheads="1"/>
          </p:cNvSpPr>
          <p:nvPr>
            <p:ph type="title"/>
          </p:nvPr>
        </p:nvSpPr>
        <p:spPr/>
        <p:txBody>
          <a:bodyPr>
            <a:normAutofit fontScale="90000"/>
          </a:bodyPr>
          <a:lstStyle/>
          <a:p>
            <a:r>
              <a:rPr lang="en-US" altLang="en-US"/>
              <a:t>Pipeline Datapath: Resource Requirements</a:t>
            </a:r>
          </a:p>
        </p:txBody>
      </p:sp>
      <p:graphicFrame>
        <p:nvGraphicFramePr>
          <p:cNvPr id="40052" name="Group 116"/>
          <p:cNvGraphicFramePr>
            <a:graphicFrameLocks noGrp="1"/>
          </p:cNvGraphicFramePr>
          <p:nvPr/>
        </p:nvGraphicFramePr>
        <p:xfrm>
          <a:off x="2194765" y="1143000"/>
          <a:ext cx="7732060" cy="1706880"/>
        </p:xfrm>
        <a:graphic>
          <a:graphicData uri="http://schemas.openxmlformats.org/drawingml/2006/table">
            <a:tbl>
              <a:tblPr/>
              <a:tblGrid>
                <a:gridCol w="1801346">
                  <a:extLst>
                    <a:ext uri="{9D8B030D-6E8A-4147-A177-3AD203B41FA5}">
                      <a16:colId xmlns:a16="http://schemas.microsoft.com/office/drawing/2014/main" val="1806766301"/>
                    </a:ext>
                  </a:extLst>
                </a:gridCol>
                <a:gridCol w="686360">
                  <a:extLst>
                    <a:ext uri="{9D8B030D-6E8A-4147-A177-3AD203B41FA5}">
                      <a16:colId xmlns:a16="http://schemas.microsoft.com/office/drawing/2014/main" val="890123459"/>
                    </a:ext>
                  </a:extLst>
                </a:gridCol>
                <a:gridCol w="672353">
                  <a:extLst>
                    <a:ext uri="{9D8B030D-6E8A-4147-A177-3AD203B41FA5}">
                      <a16:colId xmlns:a16="http://schemas.microsoft.com/office/drawing/2014/main" val="962232203"/>
                    </a:ext>
                  </a:extLst>
                </a:gridCol>
                <a:gridCol w="672353">
                  <a:extLst>
                    <a:ext uri="{9D8B030D-6E8A-4147-A177-3AD203B41FA5}">
                      <a16:colId xmlns:a16="http://schemas.microsoft.com/office/drawing/2014/main" val="3730179260"/>
                    </a:ext>
                  </a:extLst>
                </a:gridCol>
                <a:gridCol w="672353">
                  <a:extLst>
                    <a:ext uri="{9D8B030D-6E8A-4147-A177-3AD203B41FA5}">
                      <a16:colId xmlns:a16="http://schemas.microsoft.com/office/drawing/2014/main" val="2940433681"/>
                    </a:ext>
                  </a:extLst>
                </a:gridCol>
                <a:gridCol w="605118">
                  <a:extLst>
                    <a:ext uri="{9D8B030D-6E8A-4147-A177-3AD203B41FA5}">
                      <a16:colId xmlns:a16="http://schemas.microsoft.com/office/drawing/2014/main" val="2637500873"/>
                    </a:ext>
                  </a:extLst>
                </a:gridCol>
                <a:gridCol w="605118">
                  <a:extLst>
                    <a:ext uri="{9D8B030D-6E8A-4147-A177-3AD203B41FA5}">
                      <a16:colId xmlns:a16="http://schemas.microsoft.com/office/drawing/2014/main" val="2490700412"/>
                    </a:ext>
                  </a:extLst>
                </a:gridCol>
                <a:gridCol w="672353">
                  <a:extLst>
                    <a:ext uri="{9D8B030D-6E8A-4147-A177-3AD203B41FA5}">
                      <a16:colId xmlns:a16="http://schemas.microsoft.com/office/drawing/2014/main" val="4144497790"/>
                    </a:ext>
                  </a:extLst>
                </a:gridCol>
                <a:gridCol w="672353">
                  <a:extLst>
                    <a:ext uri="{9D8B030D-6E8A-4147-A177-3AD203B41FA5}">
                      <a16:colId xmlns:a16="http://schemas.microsoft.com/office/drawing/2014/main" val="1495482581"/>
                    </a:ext>
                  </a:extLst>
                </a:gridCol>
                <a:gridCol w="672353">
                  <a:extLst>
                    <a:ext uri="{9D8B030D-6E8A-4147-A177-3AD203B41FA5}">
                      <a16:colId xmlns:a16="http://schemas.microsoft.com/office/drawing/2014/main" val="945504727"/>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489694595"/>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319018788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EX</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accent2"/>
                          </a:solidFill>
                          <a:effectLst/>
                          <a:latin typeface="Trebuchet MS" panose="020B0603020202020204" pitchFamily="34" charset="0"/>
                        </a:rPr>
                        <a:t>MEM</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47585863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248136097"/>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$t2, 12($sp)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IF</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7776337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$t3, 16($sp)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accent2"/>
                          </a:solidFill>
                          <a:effectLst/>
                          <a:latin typeface="Trebuchet MS" panose="020B0603020202020204" pitchFamily="34" charset="0"/>
                        </a:rPr>
                        <a:t>IF</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9167008"/>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$t4, 20($sp)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89272804"/>
                  </a:ext>
                </a:extLst>
              </a:tr>
            </a:tbl>
          </a:graphicData>
        </a:graphic>
      </p:graphicFrame>
      <p:sp>
        <p:nvSpPr>
          <p:cNvPr id="40163" name="Rectangle 227"/>
          <p:cNvSpPr>
            <a:spLocks noGrp="1" noChangeArrowheads="1"/>
          </p:cNvSpPr>
          <p:nvPr>
            <p:ph type="body" idx="1"/>
          </p:nvPr>
        </p:nvSpPr>
        <p:spPr>
          <a:xfrm>
            <a:off x="227012" y="3092823"/>
            <a:ext cx="11125200" cy="3160059"/>
          </a:xfrm>
          <a:noFill/>
          <a:ln/>
        </p:spPr>
        <p:txBody>
          <a:bodyPr>
            <a:normAutofit/>
          </a:bodyPr>
          <a:lstStyle/>
          <a:p>
            <a:pPr marL="302575" indent="-302575" defTabSz="806867"/>
            <a:r>
              <a:rPr lang="en-US" altLang="en-US" dirty="0"/>
              <a:t>We need to perform several operations in the same cycle.</a:t>
            </a:r>
          </a:p>
          <a:p>
            <a:pPr marL="704608" lvl="1" indent="-301175" defTabSz="806867"/>
            <a:r>
              <a:rPr lang="en-US" altLang="en-US" dirty="0">
                <a:solidFill>
                  <a:srgbClr val="FF0000"/>
                </a:solidFill>
              </a:rPr>
              <a:t>Increment the PC and add registers at the same time. </a:t>
            </a:r>
          </a:p>
          <a:p>
            <a:pPr marL="704608" lvl="1" indent="-301175" defTabSz="806867"/>
            <a:r>
              <a:rPr lang="en-US" altLang="en-US" dirty="0">
                <a:solidFill>
                  <a:schemeClr val="accent2"/>
                </a:solidFill>
              </a:rPr>
              <a:t>Fetch one instruction while another one reads or writes data.</a:t>
            </a:r>
            <a:endParaRPr lang="en-US" altLang="en-US" dirty="0"/>
          </a:p>
          <a:p>
            <a:pPr marL="302575" indent="-302575" defTabSz="806867"/>
            <a:r>
              <a:rPr lang="en-US" altLang="en-US" dirty="0"/>
              <a:t>What does this mean for our hardware?</a:t>
            </a:r>
          </a:p>
        </p:txBody>
      </p:sp>
    </p:spTree>
    <p:extLst>
      <p:ext uri="{BB962C8B-B14F-4D97-AF65-F5344CB8AC3E}">
        <p14:creationId xmlns:p14="http://schemas.microsoft.com/office/powerpoint/2010/main" val="1466859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Number Placeholder 5"/>
          <p:cNvSpPr>
            <a:spLocks noGrp="1"/>
          </p:cNvSpPr>
          <p:nvPr>
            <p:ph type="sldNum" sz="quarter" idx="12"/>
          </p:nvPr>
        </p:nvSpPr>
        <p:spPr/>
        <p:txBody>
          <a:bodyPr/>
          <a:lstStyle/>
          <a:p>
            <a:fld id="{B0CEED02-4017-42C3-AB57-0C51D00EA881}" type="slidenum">
              <a:rPr lang="en-US" altLang="en-US"/>
              <a:pPr/>
              <a:t>41</a:t>
            </a:fld>
            <a:endParaRPr lang="en-US" altLang="en-US"/>
          </a:p>
        </p:txBody>
      </p:sp>
      <p:sp>
        <p:nvSpPr>
          <p:cNvPr id="48130" name="Rectangle 2"/>
          <p:cNvSpPr>
            <a:spLocks noGrp="1" noChangeArrowheads="1"/>
          </p:cNvSpPr>
          <p:nvPr>
            <p:ph type="title"/>
          </p:nvPr>
        </p:nvSpPr>
        <p:spPr/>
        <p:txBody>
          <a:bodyPr/>
          <a:lstStyle/>
          <a:p>
            <a:pPr defTabSz="806867"/>
            <a:r>
              <a:rPr lang="en-US" altLang="en-US"/>
              <a:t>Pipelining other instruction types</a:t>
            </a:r>
          </a:p>
        </p:txBody>
      </p:sp>
      <p:sp>
        <p:nvSpPr>
          <p:cNvPr id="48131" name="Rectangle 3"/>
          <p:cNvSpPr>
            <a:spLocks noGrp="1" noChangeArrowheads="1"/>
          </p:cNvSpPr>
          <p:nvPr>
            <p:ph type="body" idx="1"/>
          </p:nvPr>
        </p:nvSpPr>
        <p:spPr>
          <a:xfrm>
            <a:off x="342026" y="1313937"/>
            <a:ext cx="10668000" cy="1815353"/>
          </a:xfrm>
        </p:spPr>
        <p:txBody>
          <a:bodyPr>
            <a:normAutofit fontScale="92500" lnSpcReduction="20000"/>
          </a:bodyPr>
          <a:lstStyle/>
          <a:p>
            <a:pPr marL="302575" indent="-302575" defTabSz="806867"/>
            <a:r>
              <a:rPr lang="en-US" altLang="en-US" dirty="0"/>
              <a:t>R-type instructions only require 4 stages: IF, ID, EX, and WB</a:t>
            </a:r>
          </a:p>
          <a:p>
            <a:pPr marL="655579" lvl="1" indent="-252146" defTabSz="806867"/>
            <a:r>
              <a:rPr lang="en-US" altLang="en-US" dirty="0"/>
              <a:t>We don’t need the MEM stage</a:t>
            </a:r>
          </a:p>
          <a:p>
            <a:pPr marL="302575" indent="-302575" defTabSz="806867"/>
            <a:r>
              <a:rPr lang="en-US" altLang="en-US" dirty="0"/>
              <a:t>What happens if we try to pipeline loads with R-type instructions?</a:t>
            </a:r>
          </a:p>
        </p:txBody>
      </p:sp>
      <p:graphicFrame>
        <p:nvGraphicFramePr>
          <p:cNvPr id="48303" name="Group 175"/>
          <p:cNvGraphicFramePr>
            <a:graphicFrameLocks noGrp="1"/>
          </p:cNvGraphicFramePr>
          <p:nvPr/>
        </p:nvGraphicFramePr>
        <p:xfrm>
          <a:off x="2194765" y="3025589"/>
          <a:ext cx="7732060" cy="1706880"/>
        </p:xfrm>
        <a:graphic>
          <a:graphicData uri="http://schemas.openxmlformats.org/drawingml/2006/table">
            <a:tbl>
              <a:tblPr/>
              <a:tblGrid>
                <a:gridCol w="1801346">
                  <a:extLst>
                    <a:ext uri="{9D8B030D-6E8A-4147-A177-3AD203B41FA5}">
                      <a16:colId xmlns:a16="http://schemas.microsoft.com/office/drawing/2014/main" val="2587616326"/>
                    </a:ext>
                  </a:extLst>
                </a:gridCol>
                <a:gridCol w="686360">
                  <a:extLst>
                    <a:ext uri="{9D8B030D-6E8A-4147-A177-3AD203B41FA5}">
                      <a16:colId xmlns:a16="http://schemas.microsoft.com/office/drawing/2014/main" val="1777295799"/>
                    </a:ext>
                  </a:extLst>
                </a:gridCol>
                <a:gridCol w="672353">
                  <a:extLst>
                    <a:ext uri="{9D8B030D-6E8A-4147-A177-3AD203B41FA5}">
                      <a16:colId xmlns:a16="http://schemas.microsoft.com/office/drawing/2014/main" val="4249090422"/>
                    </a:ext>
                  </a:extLst>
                </a:gridCol>
                <a:gridCol w="672353">
                  <a:extLst>
                    <a:ext uri="{9D8B030D-6E8A-4147-A177-3AD203B41FA5}">
                      <a16:colId xmlns:a16="http://schemas.microsoft.com/office/drawing/2014/main" val="2606846539"/>
                    </a:ext>
                  </a:extLst>
                </a:gridCol>
                <a:gridCol w="672353">
                  <a:extLst>
                    <a:ext uri="{9D8B030D-6E8A-4147-A177-3AD203B41FA5}">
                      <a16:colId xmlns:a16="http://schemas.microsoft.com/office/drawing/2014/main" val="878928055"/>
                    </a:ext>
                  </a:extLst>
                </a:gridCol>
                <a:gridCol w="605118">
                  <a:extLst>
                    <a:ext uri="{9D8B030D-6E8A-4147-A177-3AD203B41FA5}">
                      <a16:colId xmlns:a16="http://schemas.microsoft.com/office/drawing/2014/main" val="2379737487"/>
                    </a:ext>
                  </a:extLst>
                </a:gridCol>
                <a:gridCol w="605118">
                  <a:extLst>
                    <a:ext uri="{9D8B030D-6E8A-4147-A177-3AD203B41FA5}">
                      <a16:colId xmlns:a16="http://schemas.microsoft.com/office/drawing/2014/main" val="3338534428"/>
                    </a:ext>
                  </a:extLst>
                </a:gridCol>
                <a:gridCol w="672353">
                  <a:extLst>
                    <a:ext uri="{9D8B030D-6E8A-4147-A177-3AD203B41FA5}">
                      <a16:colId xmlns:a16="http://schemas.microsoft.com/office/drawing/2014/main" val="3090575090"/>
                    </a:ext>
                  </a:extLst>
                </a:gridCol>
                <a:gridCol w="672353">
                  <a:extLst>
                    <a:ext uri="{9D8B030D-6E8A-4147-A177-3AD203B41FA5}">
                      <a16:colId xmlns:a16="http://schemas.microsoft.com/office/drawing/2014/main" val="2550043711"/>
                    </a:ext>
                  </a:extLst>
                </a:gridCol>
                <a:gridCol w="672353">
                  <a:extLst>
                    <a:ext uri="{9D8B030D-6E8A-4147-A177-3AD203B41FA5}">
                      <a16:colId xmlns:a16="http://schemas.microsoft.com/office/drawing/2014/main" val="870336084"/>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302923834"/>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64599928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7724589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972662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0437827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2"/>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335208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221819"/>
                  </a:ext>
                </a:extLst>
              </a:tr>
            </a:tbl>
          </a:graphicData>
        </a:graphic>
      </p:graphicFrame>
    </p:spTree>
    <p:extLst>
      <p:ext uri="{BB962C8B-B14F-4D97-AF65-F5344CB8AC3E}">
        <p14:creationId xmlns:p14="http://schemas.microsoft.com/office/powerpoint/2010/main" val="12972536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Number Placeholder 5"/>
          <p:cNvSpPr>
            <a:spLocks noGrp="1"/>
          </p:cNvSpPr>
          <p:nvPr>
            <p:ph type="sldNum" sz="quarter" idx="12"/>
          </p:nvPr>
        </p:nvSpPr>
        <p:spPr/>
        <p:txBody>
          <a:bodyPr/>
          <a:lstStyle/>
          <a:p>
            <a:fld id="{31E2D044-1602-4BAE-B1FF-9C951620ABB9}" type="slidenum">
              <a:rPr lang="en-US" altLang="en-US"/>
              <a:pPr/>
              <a:t>42</a:t>
            </a:fld>
            <a:endParaRPr lang="en-US" altLang="en-US"/>
          </a:p>
        </p:txBody>
      </p:sp>
      <p:sp>
        <p:nvSpPr>
          <p:cNvPr id="50178" name="Rectangle 2"/>
          <p:cNvSpPr>
            <a:spLocks noGrp="1" noChangeArrowheads="1"/>
          </p:cNvSpPr>
          <p:nvPr>
            <p:ph type="title"/>
          </p:nvPr>
        </p:nvSpPr>
        <p:spPr/>
        <p:txBody>
          <a:bodyPr/>
          <a:lstStyle/>
          <a:p>
            <a:pPr defTabSz="806867"/>
            <a:r>
              <a:rPr lang="en-US" altLang="en-US"/>
              <a:t>Important Observation</a:t>
            </a:r>
          </a:p>
        </p:txBody>
      </p:sp>
      <p:sp>
        <p:nvSpPr>
          <p:cNvPr id="50179" name="Rectangle 3"/>
          <p:cNvSpPr>
            <a:spLocks noGrp="1" noChangeArrowheads="1"/>
          </p:cNvSpPr>
          <p:nvPr>
            <p:ph type="body" idx="1"/>
          </p:nvPr>
        </p:nvSpPr>
        <p:spPr>
          <a:xfrm>
            <a:off x="227012" y="1210236"/>
            <a:ext cx="11125200" cy="1761564"/>
          </a:xfrm>
        </p:spPr>
        <p:txBody>
          <a:bodyPr>
            <a:normAutofit fontScale="77500" lnSpcReduction="20000"/>
          </a:bodyPr>
          <a:lstStyle/>
          <a:p>
            <a:pPr marL="302575" indent="-302575" defTabSz="806867"/>
            <a:r>
              <a:rPr lang="en-US" altLang="en-US" dirty="0"/>
              <a:t>Each functional unit can only be used </a:t>
            </a:r>
            <a:r>
              <a:rPr lang="en-US" altLang="en-US" dirty="0">
                <a:solidFill>
                  <a:schemeClr val="accent1"/>
                </a:solidFill>
              </a:rPr>
              <a:t>once</a:t>
            </a:r>
            <a:r>
              <a:rPr lang="en-US" altLang="en-US" dirty="0"/>
              <a:t> per instruction</a:t>
            </a:r>
          </a:p>
          <a:p>
            <a:pPr marL="302575" indent="-302575" defTabSz="806867"/>
            <a:r>
              <a:rPr lang="en-US" altLang="en-US" dirty="0"/>
              <a:t>Each functional unit must be used at the </a:t>
            </a:r>
            <a:r>
              <a:rPr lang="en-US" altLang="en-US" dirty="0">
                <a:solidFill>
                  <a:schemeClr val="accent1"/>
                </a:solidFill>
              </a:rPr>
              <a:t>same</a:t>
            </a:r>
            <a:r>
              <a:rPr lang="en-US" altLang="en-US" dirty="0"/>
              <a:t> stage for all instructions. See the problem if:</a:t>
            </a:r>
          </a:p>
          <a:p>
            <a:pPr marL="655579" lvl="1" indent="-252146" defTabSz="806867"/>
            <a:r>
              <a:rPr lang="en-US" altLang="en-US" dirty="0"/>
              <a:t>Load uses Register File’s Write Port during  its </a:t>
            </a:r>
            <a:r>
              <a:rPr lang="en-US" altLang="en-US" dirty="0">
                <a:solidFill>
                  <a:srgbClr val="9E0FCC"/>
                </a:solidFill>
              </a:rPr>
              <a:t>5th</a:t>
            </a:r>
            <a:r>
              <a:rPr lang="en-US" altLang="en-US" dirty="0"/>
              <a:t> stage</a:t>
            </a:r>
          </a:p>
          <a:p>
            <a:pPr marL="655579" lvl="1" indent="-252146" defTabSz="806867"/>
            <a:r>
              <a:rPr lang="en-US" altLang="en-US" dirty="0"/>
              <a:t>R-type uses Register File’s Write Port during its </a:t>
            </a:r>
            <a:r>
              <a:rPr lang="en-US" altLang="en-US" dirty="0">
                <a:solidFill>
                  <a:srgbClr val="3333FF"/>
                </a:solidFill>
              </a:rPr>
              <a:t>4th</a:t>
            </a:r>
            <a:r>
              <a:rPr lang="en-US" altLang="en-US" dirty="0"/>
              <a:t> stage</a:t>
            </a:r>
            <a:endParaRPr lang="en-US" altLang="en-US" sz="2118" dirty="0"/>
          </a:p>
        </p:txBody>
      </p:sp>
      <p:graphicFrame>
        <p:nvGraphicFramePr>
          <p:cNvPr id="50180" name="Group 4"/>
          <p:cNvGraphicFramePr>
            <a:graphicFrameLocks noGrp="1"/>
          </p:cNvGraphicFramePr>
          <p:nvPr/>
        </p:nvGraphicFramePr>
        <p:xfrm>
          <a:off x="2194765" y="3025589"/>
          <a:ext cx="7732060" cy="1706880"/>
        </p:xfrm>
        <a:graphic>
          <a:graphicData uri="http://schemas.openxmlformats.org/drawingml/2006/table">
            <a:tbl>
              <a:tblPr/>
              <a:tblGrid>
                <a:gridCol w="1801346">
                  <a:extLst>
                    <a:ext uri="{9D8B030D-6E8A-4147-A177-3AD203B41FA5}">
                      <a16:colId xmlns:a16="http://schemas.microsoft.com/office/drawing/2014/main" val="3829649955"/>
                    </a:ext>
                  </a:extLst>
                </a:gridCol>
                <a:gridCol w="686360">
                  <a:extLst>
                    <a:ext uri="{9D8B030D-6E8A-4147-A177-3AD203B41FA5}">
                      <a16:colId xmlns:a16="http://schemas.microsoft.com/office/drawing/2014/main" val="1911140397"/>
                    </a:ext>
                  </a:extLst>
                </a:gridCol>
                <a:gridCol w="672353">
                  <a:extLst>
                    <a:ext uri="{9D8B030D-6E8A-4147-A177-3AD203B41FA5}">
                      <a16:colId xmlns:a16="http://schemas.microsoft.com/office/drawing/2014/main" val="641803522"/>
                    </a:ext>
                  </a:extLst>
                </a:gridCol>
                <a:gridCol w="672353">
                  <a:extLst>
                    <a:ext uri="{9D8B030D-6E8A-4147-A177-3AD203B41FA5}">
                      <a16:colId xmlns:a16="http://schemas.microsoft.com/office/drawing/2014/main" val="3172226340"/>
                    </a:ext>
                  </a:extLst>
                </a:gridCol>
                <a:gridCol w="672353">
                  <a:extLst>
                    <a:ext uri="{9D8B030D-6E8A-4147-A177-3AD203B41FA5}">
                      <a16:colId xmlns:a16="http://schemas.microsoft.com/office/drawing/2014/main" val="541211685"/>
                    </a:ext>
                  </a:extLst>
                </a:gridCol>
                <a:gridCol w="605118">
                  <a:extLst>
                    <a:ext uri="{9D8B030D-6E8A-4147-A177-3AD203B41FA5}">
                      <a16:colId xmlns:a16="http://schemas.microsoft.com/office/drawing/2014/main" val="2098618018"/>
                    </a:ext>
                  </a:extLst>
                </a:gridCol>
                <a:gridCol w="605118">
                  <a:extLst>
                    <a:ext uri="{9D8B030D-6E8A-4147-A177-3AD203B41FA5}">
                      <a16:colId xmlns:a16="http://schemas.microsoft.com/office/drawing/2014/main" val="2774261136"/>
                    </a:ext>
                  </a:extLst>
                </a:gridCol>
                <a:gridCol w="672353">
                  <a:extLst>
                    <a:ext uri="{9D8B030D-6E8A-4147-A177-3AD203B41FA5}">
                      <a16:colId xmlns:a16="http://schemas.microsoft.com/office/drawing/2014/main" val="1553718601"/>
                    </a:ext>
                  </a:extLst>
                </a:gridCol>
                <a:gridCol w="672353">
                  <a:extLst>
                    <a:ext uri="{9D8B030D-6E8A-4147-A177-3AD203B41FA5}">
                      <a16:colId xmlns:a16="http://schemas.microsoft.com/office/drawing/2014/main" val="1669568133"/>
                    </a:ext>
                  </a:extLst>
                </a:gridCol>
                <a:gridCol w="672353">
                  <a:extLst>
                    <a:ext uri="{9D8B030D-6E8A-4147-A177-3AD203B41FA5}">
                      <a16:colId xmlns:a16="http://schemas.microsoft.com/office/drawing/2014/main" val="249025865"/>
                    </a:ext>
                  </a:extLst>
                </a:gridCol>
              </a:tblGrid>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910590034"/>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2525803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429462134"/>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100690921"/>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9E0FCC"/>
                          </a:solidFill>
                          <a:effectLst/>
                          <a:latin typeface="Trebuchet MS" panose="020B0603020202020204" pitchFamily="34" charset="0"/>
                        </a:rPr>
                        <a:t>WB</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955950623"/>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endParaRPr kumimoji="0" lang="en-US" altLang="en-US" sz="1600" b="0" i="0" u="none" strike="noStrike" cap="none" normalizeH="0" baseline="0" smtClean="0">
                        <a:ln>
                          <a:noFill/>
                        </a:ln>
                        <a:solidFill>
                          <a:schemeClr val="tx2"/>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6545949"/>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13552"/>
                  </a:ext>
                </a:extLst>
              </a:tr>
            </a:tbl>
          </a:graphicData>
        </a:graphic>
      </p:graphicFrame>
    </p:spTree>
    <p:extLst>
      <p:ext uri="{BB962C8B-B14F-4D97-AF65-F5344CB8AC3E}">
        <p14:creationId xmlns:p14="http://schemas.microsoft.com/office/powerpoint/2010/main" val="147538015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5"/>
          <p:cNvSpPr>
            <a:spLocks noGrp="1"/>
          </p:cNvSpPr>
          <p:nvPr>
            <p:ph type="sldNum" sz="quarter" idx="12"/>
          </p:nvPr>
        </p:nvSpPr>
        <p:spPr/>
        <p:txBody>
          <a:bodyPr/>
          <a:lstStyle/>
          <a:p>
            <a:fld id="{ACBF827B-E3AD-4192-A9DF-0B70182F06D1}" type="slidenum">
              <a:rPr lang="en-US" altLang="en-US"/>
              <a:pPr/>
              <a:t>43</a:t>
            </a:fld>
            <a:endParaRPr lang="en-US" altLang="en-US"/>
          </a:p>
        </p:txBody>
      </p:sp>
      <p:sp>
        <p:nvSpPr>
          <p:cNvPr id="49154" name="Rectangle 2"/>
          <p:cNvSpPr>
            <a:spLocks noGrp="1" noChangeArrowheads="1"/>
          </p:cNvSpPr>
          <p:nvPr>
            <p:ph type="title"/>
          </p:nvPr>
        </p:nvSpPr>
        <p:spPr/>
        <p:txBody>
          <a:bodyPr/>
          <a:lstStyle/>
          <a:p>
            <a:pPr defTabSz="806867"/>
            <a:r>
              <a:rPr lang="en-US" altLang="en-US"/>
              <a:t>A solution: Insert NOP stages</a:t>
            </a:r>
          </a:p>
        </p:txBody>
      </p:sp>
      <p:sp>
        <p:nvSpPr>
          <p:cNvPr id="49155" name="Rectangle 3"/>
          <p:cNvSpPr>
            <a:spLocks noGrp="1" noChangeArrowheads="1"/>
          </p:cNvSpPr>
          <p:nvPr>
            <p:ph type="body" idx="1"/>
          </p:nvPr>
        </p:nvSpPr>
        <p:spPr>
          <a:xfrm>
            <a:off x="379412" y="1210236"/>
            <a:ext cx="9708497" cy="4908176"/>
          </a:xfrm>
        </p:spPr>
        <p:txBody>
          <a:bodyPr>
            <a:normAutofit fontScale="92500" lnSpcReduction="20000"/>
          </a:bodyPr>
          <a:lstStyle/>
          <a:p>
            <a:pPr marL="302575" indent="-302575" defTabSz="806867"/>
            <a:r>
              <a:rPr lang="en-US" altLang="en-US" dirty="0"/>
              <a:t>Enforce uniformity </a:t>
            </a:r>
          </a:p>
          <a:p>
            <a:pPr marL="655579" lvl="1" indent="-252146" defTabSz="806867"/>
            <a:r>
              <a:rPr lang="en-US" altLang="en-US" dirty="0"/>
              <a:t>Make all instructions take 5 cycles.</a:t>
            </a:r>
          </a:p>
          <a:p>
            <a:pPr marL="655579" lvl="1" indent="-252146" defTabSz="806867"/>
            <a:r>
              <a:rPr lang="en-US" altLang="en-US" dirty="0"/>
              <a:t>Make them have the same stages, in the same order</a:t>
            </a:r>
          </a:p>
          <a:p>
            <a:pPr marL="958154" lvl="2" indent="-201717" defTabSz="806867"/>
            <a:r>
              <a:rPr lang="en-US" altLang="en-US" dirty="0"/>
              <a:t>Some stages will </a:t>
            </a:r>
            <a:r>
              <a:rPr lang="en-US" altLang="en-US" dirty="0">
                <a:solidFill>
                  <a:srgbClr val="FF0000"/>
                </a:solidFill>
              </a:rPr>
              <a:t>do nothing</a:t>
            </a:r>
            <a:r>
              <a:rPr lang="en-US" altLang="en-US" dirty="0"/>
              <a:t> for some instructions</a:t>
            </a:r>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endParaRPr lang="en-US" altLang="en-US" dirty="0"/>
          </a:p>
          <a:p>
            <a:pPr marL="958154" lvl="2" indent="-201717" defTabSz="806867"/>
            <a:r>
              <a:rPr lang="en-US" altLang="en-US" dirty="0"/>
              <a:t>Stores and Branches have </a:t>
            </a:r>
            <a:r>
              <a:rPr lang="en-US" altLang="en-US" dirty="0">
                <a:solidFill>
                  <a:srgbClr val="FF0000"/>
                </a:solidFill>
              </a:rPr>
              <a:t>NOP</a:t>
            </a:r>
            <a:r>
              <a:rPr lang="en-US" altLang="en-US" dirty="0"/>
              <a:t> stages, too…</a:t>
            </a:r>
          </a:p>
        </p:txBody>
      </p:sp>
      <p:graphicFrame>
        <p:nvGraphicFramePr>
          <p:cNvPr id="49511" name="Group 359"/>
          <p:cNvGraphicFramePr>
            <a:graphicFrameLocks noGrp="1"/>
          </p:cNvGraphicFramePr>
          <p:nvPr/>
        </p:nvGraphicFramePr>
        <p:xfrm>
          <a:off x="2194765" y="3025589"/>
          <a:ext cx="7732060" cy="1731981"/>
        </p:xfrm>
        <a:graphic>
          <a:graphicData uri="http://schemas.openxmlformats.org/drawingml/2006/table">
            <a:tbl>
              <a:tblPr/>
              <a:tblGrid>
                <a:gridCol w="1801346">
                  <a:extLst>
                    <a:ext uri="{9D8B030D-6E8A-4147-A177-3AD203B41FA5}">
                      <a16:colId xmlns:a16="http://schemas.microsoft.com/office/drawing/2014/main" val="976570635"/>
                    </a:ext>
                  </a:extLst>
                </a:gridCol>
                <a:gridCol w="686360">
                  <a:extLst>
                    <a:ext uri="{9D8B030D-6E8A-4147-A177-3AD203B41FA5}">
                      <a16:colId xmlns:a16="http://schemas.microsoft.com/office/drawing/2014/main" val="1886071402"/>
                    </a:ext>
                  </a:extLst>
                </a:gridCol>
                <a:gridCol w="672353">
                  <a:extLst>
                    <a:ext uri="{9D8B030D-6E8A-4147-A177-3AD203B41FA5}">
                      <a16:colId xmlns:a16="http://schemas.microsoft.com/office/drawing/2014/main" val="2438206627"/>
                    </a:ext>
                  </a:extLst>
                </a:gridCol>
                <a:gridCol w="672353">
                  <a:extLst>
                    <a:ext uri="{9D8B030D-6E8A-4147-A177-3AD203B41FA5}">
                      <a16:colId xmlns:a16="http://schemas.microsoft.com/office/drawing/2014/main" val="2851303194"/>
                    </a:ext>
                  </a:extLst>
                </a:gridCol>
                <a:gridCol w="672353">
                  <a:extLst>
                    <a:ext uri="{9D8B030D-6E8A-4147-A177-3AD203B41FA5}">
                      <a16:colId xmlns:a16="http://schemas.microsoft.com/office/drawing/2014/main" val="3479414003"/>
                    </a:ext>
                  </a:extLst>
                </a:gridCol>
                <a:gridCol w="605118">
                  <a:extLst>
                    <a:ext uri="{9D8B030D-6E8A-4147-A177-3AD203B41FA5}">
                      <a16:colId xmlns:a16="http://schemas.microsoft.com/office/drawing/2014/main" val="512045637"/>
                    </a:ext>
                  </a:extLst>
                </a:gridCol>
                <a:gridCol w="605118">
                  <a:extLst>
                    <a:ext uri="{9D8B030D-6E8A-4147-A177-3AD203B41FA5}">
                      <a16:colId xmlns:a16="http://schemas.microsoft.com/office/drawing/2014/main" val="1977493486"/>
                    </a:ext>
                  </a:extLst>
                </a:gridCol>
                <a:gridCol w="672353">
                  <a:extLst>
                    <a:ext uri="{9D8B030D-6E8A-4147-A177-3AD203B41FA5}">
                      <a16:colId xmlns:a16="http://schemas.microsoft.com/office/drawing/2014/main" val="811947459"/>
                    </a:ext>
                  </a:extLst>
                </a:gridCol>
                <a:gridCol w="672353">
                  <a:extLst>
                    <a:ext uri="{9D8B030D-6E8A-4147-A177-3AD203B41FA5}">
                      <a16:colId xmlns:a16="http://schemas.microsoft.com/office/drawing/2014/main" val="2696955148"/>
                    </a:ext>
                  </a:extLst>
                </a:gridCol>
                <a:gridCol w="672353">
                  <a:extLst>
                    <a:ext uri="{9D8B030D-6E8A-4147-A177-3AD203B41FA5}">
                      <a16:colId xmlns:a16="http://schemas.microsoft.com/office/drawing/2014/main" val="1579264468"/>
                    </a:ext>
                  </a:extLst>
                </a:gridCol>
              </a:tblGrid>
              <a:tr h="268941">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gridSpan="9">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Clock cycle</a:t>
                      </a:r>
                    </a:p>
                  </a:txBody>
                  <a:tcPr marL="80682" marR="80682" marT="0" marB="0" horzOverflow="overflow">
                    <a:lnL cap="flat">
                      <a:noFill/>
                    </a:lnL>
                    <a:lnR cap="flat">
                      <a:noFill/>
                    </a:lnR>
                    <a:lnT cap="flat">
                      <a:noFill/>
                    </a:lnT>
                    <a:lnB cap="flat">
                      <a:noFill/>
                    </a:lnB>
                    <a:lnTlToBr>
                      <a:noFill/>
                    </a:lnTlToBr>
                    <a:lnBlToTr>
                      <a:noFill/>
                    </a:lnBlToTr>
                    <a:no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751359059"/>
                  </a:ext>
                </a:extLst>
              </a:tr>
              <a:tr h="242047">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1</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2</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3</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4</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5</a:t>
                      </a:r>
                    </a:p>
                  </a:txBody>
                  <a:tcPr marL="80682" marR="80682"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6</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7</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8</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9</a:t>
                      </a: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2517656800"/>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add	$sp, $sp, -4</a:t>
                      </a:r>
                    </a:p>
                  </a:txBody>
                  <a:tcPr marL="80682" marR="80682"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372400368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sub	$v0, $a0, $a1</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248573988"/>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$t0, 4($sp)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9E0FCC"/>
                          </a:solidFill>
                          <a:effectLst/>
                          <a:latin typeface="Trebuchet MS" panose="020B0603020202020204" pitchFamily="34" charset="0"/>
                        </a:rPr>
                        <a:t>WB</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4145413365"/>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or	$s0, $s1, $s2</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FF0000"/>
                          </a:solidFill>
                          <a:effectLst/>
                          <a:latin typeface="Trebuchet MS" panose="020B0603020202020204" pitchFamily="34" charset="0"/>
                        </a:rPr>
                        <a:t>NOP</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rgbClr val="3333FF"/>
                          </a:solidFill>
                          <a:effectLst/>
                          <a:latin typeface="Trebuchet MS" panose="020B0603020202020204" pitchFamily="34" charset="0"/>
                        </a:rPr>
                        <a:t>WB</a:t>
                      </a: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9912882"/>
                  </a:ext>
                </a:extLst>
              </a:tr>
              <a:tr h="242047">
                <a:tc>
                  <a:txBody>
                    <a:bodyPr/>
                    <a:lstStyle>
                      <a:lvl1pPr defTabSz="1019175">
                        <a:spcBef>
                          <a:spcPct val="20000"/>
                        </a:spcBef>
                        <a:buFont typeface="Wingdings" panose="05000000000000000000" pitchFamily="2" charset="2"/>
                        <a:tabLst>
                          <a:tab pos="514350" algn="l"/>
                        </a:tabLst>
                        <a:defRPr>
                          <a:solidFill>
                            <a:schemeClr val="tx1"/>
                          </a:solidFill>
                          <a:latin typeface="Trebuchet MS" panose="020B0603020202020204" pitchFamily="34" charset="0"/>
                        </a:defRPr>
                      </a:lvl1pPr>
                      <a:lvl2pPr marL="509588" defTabSz="1019175">
                        <a:spcBef>
                          <a:spcPct val="20000"/>
                        </a:spcBef>
                        <a:tabLst>
                          <a:tab pos="514350" algn="l"/>
                        </a:tabLst>
                        <a:defRPr>
                          <a:solidFill>
                            <a:schemeClr val="tx1"/>
                          </a:solidFill>
                          <a:latin typeface="Trebuchet MS" panose="020B0603020202020204" pitchFamily="34" charset="0"/>
                        </a:defRPr>
                      </a:lvl2pPr>
                      <a:lvl3pPr marL="1019175" defTabSz="1019175">
                        <a:spcBef>
                          <a:spcPct val="20000"/>
                        </a:spcBef>
                        <a:tabLst>
                          <a:tab pos="514350" algn="l"/>
                        </a:tabLst>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tabLst>
                          <a:tab pos="514350" algn="l"/>
                        </a:tabLst>
                        <a:defRPr>
                          <a:solidFill>
                            <a:schemeClr val="tx1"/>
                          </a:solidFill>
                          <a:latin typeface="Trebuchet MS" panose="020B0603020202020204" pitchFamily="34" charset="0"/>
                        </a:defRPr>
                      </a:lvl4pPr>
                      <a:lvl5pPr marL="2038350" defTabSz="1019175">
                        <a:spcBef>
                          <a:spcPct val="20000"/>
                        </a:spcBef>
                        <a:tabLst>
                          <a:tab pos="514350" algn="l"/>
                        </a:tabLst>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tabLst>
                          <a:tab pos="514350" algn="l"/>
                        </a:tabLs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tab pos="514350" algn="l"/>
                        </a:tabLst>
                      </a:pPr>
                      <a:r>
                        <a:rPr kumimoji="0" lang="en-US" altLang="en-US" sz="1400" b="0" i="0" u="none" strike="noStrike" cap="none" normalizeH="0" baseline="0" smtClean="0">
                          <a:ln>
                            <a:noFill/>
                          </a:ln>
                          <a:solidFill>
                            <a:schemeClr val="tx1"/>
                          </a:solidFill>
                          <a:effectLst/>
                          <a:latin typeface="Trebuchet MS" panose="020B0603020202020204" pitchFamily="34" charset="0"/>
                        </a:rPr>
                        <a:t>lw	$t1, 8($sp)</a:t>
                      </a: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altLang="en-US" sz="1600" b="0" i="0" u="none" strike="noStrike" cap="none" normalizeH="0" baseline="0" smtClean="0">
                        <a:ln>
                          <a:noFill/>
                        </a:ln>
                        <a:solidFill>
                          <a:schemeClr val="tx1"/>
                        </a:solidFill>
                        <a:effectLst/>
                        <a:latin typeface="Trebuchet MS" panose="020B0603020202020204" pitchFamily="34" charset="0"/>
                      </a:endParaRPr>
                    </a:p>
                  </a:txBody>
                  <a:tcPr marL="80682" marR="80682"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IF</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ID</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EX</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MEM</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600" b="0" i="0" u="none" strike="noStrike" cap="none" normalizeH="0" baseline="0" smtClean="0">
                          <a:ln>
                            <a:noFill/>
                          </a:ln>
                          <a:solidFill>
                            <a:schemeClr val="tx1"/>
                          </a:solidFill>
                          <a:effectLst/>
                          <a:latin typeface="Trebuchet MS" panose="020B0603020202020204" pitchFamily="34" charset="0"/>
                        </a:rPr>
                        <a:t>WB</a:t>
                      </a:r>
                    </a:p>
                  </a:txBody>
                  <a:tcPr marL="80682" marR="80682"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1405303"/>
                  </a:ext>
                </a:extLst>
              </a:tr>
            </a:tbl>
          </a:graphicData>
        </a:graphic>
      </p:graphicFrame>
    </p:spTree>
    <p:extLst>
      <p:ext uri="{BB962C8B-B14F-4D97-AF65-F5344CB8AC3E}">
        <p14:creationId xmlns:p14="http://schemas.microsoft.com/office/powerpoint/2010/main" val="133674874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60F32498-C690-41C0-83EE-6C1DF0644AB2}" type="slidenum">
              <a:rPr lang="en-US" altLang="en-US"/>
              <a:pPr/>
              <a:t>44</a:t>
            </a:fld>
            <a:endParaRPr lang="en-US" altLang="en-US"/>
          </a:p>
        </p:txBody>
      </p:sp>
      <p:sp>
        <p:nvSpPr>
          <p:cNvPr id="29698" name="Rectangle 2"/>
          <p:cNvSpPr>
            <a:spLocks noGrp="1" noChangeArrowheads="1"/>
          </p:cNvSpPr>
          <p:nvPr>
            <p:ph type="title"/>
          </p:nvPr>
        </p:nvSpPr>
        <p:spPr/>
        <p:txBody>
          <a:bodyPr/>
          <a:lstStyle/>
          <a:p>
            <a:pPr defTabSz="806867"/>
            <a:r>
              <a:rPr lang="en-US" altLang="en-US"/>
              <a:t>Summary</a:t>
            </a:r>
          </a:p>
        </p:txBody>
      </p:sp>
      <p:sp>
        <p:nvSpPr>
          <p:cNvPr id="29699" name="Rectangle 3"/>
          <p:cNvSpPr>
            <a:spLocks noGrp="1" noChangeArrowheads="1"/>
          </p:cNvSpPr>
          <p:nvPr>
            <p:ph type="body" idx="1"/>
          </p:nvPr>
        </p:nvSpPr>
        <p:spPr>
          <a:xfrm>
            <a:off x="310343" y="1483380"/>
            <a:ext cx="11269041" cy="4765020"/>
          </a:xfrm>
        </p:spPr>
        <p:txBody>
          <a:bodyPr>
            <a:normAutofit fontScale="92500" lnSpcReduction="10000"/>
          </a:bodyPr>
          <a:lstStyle/>
          <a:p>
            <a:pPr marL="302575" indent="-302575" defTabSz="806867"/>
            <a:r>
              <a:rPr lang="en-US" altLang="en-US" dirty="0"/>
              <a:t>Pipelining attempts to maximize instruction throughput by overlapping the execution of multiple instructions. </a:t>
            </a:r>
          </a:p>
          <a:p>
            <a:pPr marL="302575" indent="-302575" defTabSz="806867"/>
            <a:r>
              <a:rPr lang="en-US" altLang="en-US" dirty="0"/>
              <a:t>Pipelining offers amazing speedup.</a:t>
            </a:r>
          </a:p>
          <a:p>
            <a:pPr marL="655579" lvl="1" indent="-252146" defTabSz="806867"/>
            <a:r>
              <a:rPr lang="en-US" altLang="en-US" dirty="0"/>
              <a:t>In the best case, one instruction finishes on every cycle, and the speedup is equal to the pipeline depth.</a:t>
            </a:r>
          </a:p>
          <a:p>
            <a:pPr marL="302575" indent="-302575" defTabSz="806867"/>
            <a:r>
              <a:rPr lang="en-US" altLang="en-US" dirty="0"/>
              <a:t>The pipeline </a:t>
            </a:r>
            <a:r>
              <a:rPr lang="en-US" altLang="en-US" dirty="0" err="1"/>
              <a:t>datapath</a:t>
            </a:r>
            <a:r>
              <a:rPr lang="en-US" altLang="en-US" dirty="0"/>
              <a:t> is much like the single-cycle one, but with added pipeline registers</a:t>
            </a:r>
          </a:p>
          <a:p>
            <a:pPr marL="655579" lvl="1" indent="-252146" defTabSz="806867"/>
            <a:r>
              <a:rPr lang="en-US" altLang="en-US" dirty="0"/>
              <a:t>Each stage needs is own functional units</a:t>
            </a:r>
          </a:p>
          <a:p>
            <a:pPr marL="302575" indent="-302575" defTabSz="806867"/>
            <a:r>
              <a:rPr lang="en-US" altLang="en-US" dirty="0"/>
              <a:t>Next time we’ll see the </a:t>
            </a:r>
            <a:r>
              <a:rPr lang="en-US" altLang="en-US" dirty="0" err="1"/>
              <a:t>datapath</a:t>
            </a:r>
            <a:r>
              <a:rPr lang="en-US" altLang="en-US" dirty="0"/>
              <a:t> and control, and walk through an example execution.</a:t>
            </a:r>
          </a:p>
          <a:p>
            <a:pPr marL="655579" lvl="1" indent="-252146" defTabSz="806867"/>
            <a:endParaRPr lang="en-US" altLang="en-US" dirty="0"/>
          </a:p>
        </p:txBody>
      </p:sp>
    </p:spTree>
    <p:extLst>
      <p:ext uri="{BB962C8B-B14F-4D97-AF65-F5344CB8AC3E}">
        <p14:creationId xmlns:p14="http://schemas.microsoft.com/office/powerpoint/2010/main" val="2194739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noFill/>
          <a:ln/>
        </p:spPr>
        <p:txBody>
          <a:bodyPr/>
          <a:lstStyle/>
          <a:p>
            <a:pPr marL="285750" indent="-285750"/>
            <a:endParaRPr lang="en-US" altLang="zh-CN" sz="2800" dirty="0">
              <a:solidFill>
                <a:schemeClr val="hlink"/>
              </a:solidFill>
              <a:ea typeface="SimSun" panose="02010600030101010101" pitchFamily="2" charset="-122"/>
            </a:endParaRPr>
          </a:p>
        </p:txBody>
      </p:sp>
      <p:sp>
        <p:nvSpPr>
          <p:cNvPr id="4108" name="Text Box 12"/>
          <p:cNvSpPr txBox="1">
            <a:spLocks noChangeArrowheads="1"/>
          </p:cNvSpPr>
          <p:nvPr/>
        </p:nvSpPr>
        <p:spPr bwMode="auto">
          <a:xfrm>
            <a:off x="4951412" y="6399183"/>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000">
                <a:latin typeface="Helvetica" panose="020B0604020202020204" pitchFamily="34" charset="0"/>
              </a:rPr>
              <a:t>Portions of these slides are derived from:</a:t>
            </a:r>
          </a:p>
          <a:p>
            <a:r>
              <a:rPr lang="en-US" altLang="en-US" sz="1000">
                <a:latin typeface="Helvetica" panose="020B0604020202020204" pitchFamily="34" charset="0"/>
              </a:rPr>
              <a:t>Dave Patterson © UCB</a:t>
            </a:r>
          </a:p>
        </p:txBody>
      </p:sp>
      <p:sp>
        <p:nvSpPr>
          <p:cNvPr id="2" name="Title 1"/>
          <p:cNvSpPr>
            <a:spLocks noGrp="1"/>
          </p:cNvSpPr>
          <p:nvPr>
            <p:ph type="title"/>
          </p:nvPr>
        </p:nvSpPr>
        <p:spPr/>
        <p:txBody>
          <a:bodyPr/>
          <a:lstStyle/>
          <a:p>
            <a:pPr marL="285750" indent="-285750"/>
            <a:r>
              <a:rPr lang="en-US" altLang="zh-CN" dirty="0">
                <a:solidFill>
                  <a:schemeClr val="hlink"/>
                </a:solidFill>
                <a:ea typeface="SimSun" panose="02010600030101010101" pitchFamily="2" charset="-122"/>
              </a:rPr>
              <a:t>Pipeline: Hazards</a:t>
            </a:r>
          </a:p>
        </p:txBody>
      </p:sp>
    </p:spTree>
    <p:extLst>
      <p:ext uri="{BB962C8B-B14F-4D97-AF65-F5344CB8AC3E}">
        <p14:creationId xmlns:p14="http://schemas.microsoft.com/office/powerpoint/2010/main" val="122882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ltLang="zh-CN">
                <a:ea typeface="SimSun" panose="02010600030101010101" pitchFamily="2" charset="-122"/>
              </a:rPr>
              <a:t>Pipeline Hazards</a:t>
            </a:r>
          </a:p>
        </p:txBody>
      </p:sp>
      <p:sp>
        <p:nvSpPr>
          <p:cNvPr id="726019" name="Rectangle 3"/>
          <p:cNvSpPr>
            <a:spLocks noGrp="1" noChangeArrowheads="1"/>
          </p:cNvSpPr>
          <p:nvPr>
            <p:ph type="body" idx="1"/>
          </p:nvPr>
        </p:nvSpPr>
        <p:spPr/>
        <p:txBody>
          <a:bodyPr/>
          <a:lstStyle/>
          <a:p>
            <a:r>
              <a:rPr lang="en-US" altLang="zh-CN">
                <a:ea typeface="SimSun" panose="02010600030101010101" pitchFamily="2" charset="-122"/>
              </a:rPr>
              <a:t>Where one instruction cannot </a:t>
            </a:r>
            <a:r>
              <a:rPr lang="en-US" altLang="zh-CN" u="sng">
                <a:ea typeface="SimSun" panose="02010600030101010101" pitchFamily="2" charset="-122"/>
              </a:rPr>
              <a:t>immediately</a:t>
            </a:r>
            <a:r>
              <a:rPr lang="en-US" altLang="zh-CN">
                <a:ea typeface="SimSun" panose="02010600030101010101" pitchFamily="2" charset="-122"/>
              </a:rPr>
              <a:t> follow another</a:t>
            </a:r>
          </a:p>
          <a:p>
            <a:r>
              <a:rPr lang="en-US" altLang="zh-CN">
                <a:ea typeface="SimSun" panose="02010600030101010101" pitchFamily="2" charset="-122"/>
              </a:rPr>
              <a:t>Types of hazards</a:t>
            </a:r>
          </a:p>
          <a:p>
            <a:pPr lvl="1"/>
            <a:r>
              <a:rPr lang="en-US" altLang="zh-CN" u="sng">
                <a:solidFill>
                  <a:srgbClr val="990000"/>
                </a:solidFill>
                <a:ea typeface="SimSun" panose="02010600030101010101" pitchFamily="2" charset="-122"/>
              </a:rPr>
              <a:t>Structural hazards</a:t>
            </a:r>
            <a:r>
              <a:rPr lang="en-US" altLang="zh-CN">
                <a:ea typeface="SimSun" panose="02010600030101010101" pitchFamily="2" charset="-122"/>
              </a:rPr>
              <a:t> - attempt to use the same resource by two or more instructions</a:t>
            </a:r>
          </a:p>
          <a:p>
            <a:pPr lvl="1"/>
            <a:r>
              <a:rPr lang="en-US" altLang="zh-CN" u="sng">
                <a:solidFill>
                  <a:srgbClr val="990000"/>
                </a:solidFill>
                <a:ea typeface="SimSun" panose="02010600030101010101" pitchFamily="2" charset="-122"/>
              </a:rPr>
              <a:t>Control hazards</a:t>
            </a:r>
            <a:r>
              <a:rPr lang="en-US" altLang="zh-CN">
                <a:ea typeface="SimSun" panose="02010600030101010101" pitchFamily="2" charset="-122"/>
              </a:rPr>
              <a:t> - attempt to make branching decisions before branch condition is evaluated</a:t>
            </a:r>
          </a:p>
          <a:p>
            <a:pPr lvl="1"/>
            <a:r>
              <a:rPr lang="en-US" altLang="zh-CN" u="sng">
                <a:solidFill>
                  <a:srgbClr val="990000"/>
                </a:solidFill>
                <a:ea typeface="SimSun" panose="02010600030101010101" pitchFamily="2" charset="-122"/>
              </a:rPr>
              <a:t>Data hazards</a:t>
            </a:r>
            <a:r>
              <a:rPr lang="en-US" altLang="zh-CN">
                <a:ea typeface="SimSun" panose="02010600030101010101" pitchFamily="2" charset="-122"/>
              </a:rPr>
              <a:t> - attempt to use data before it is ready</a:t>
            </a:r>
          </a:p>
          <a:p>
            <a:r>
              <a:rPr lang="en-US" altLang="zh-CN">
                <a:ea typeface="SimSun" panose="02010600030101010101" pitchFamily="2" charset="-122"/>
              </a:rPr>
              <a:t>Can always resolve hazards by waiting</a:t>
            </a:r>
          </a:p>
        </p:txBody>
      </p:sp>
    </p:spTree>
    <p:extLst>
      <p:ext uri="{BB962C8B-B14F-4D97-AF65-F5344CB8AC3E}">
        <p14:creationId xmlns:p14="http://schemas.microsoft.com/office/powerpoint/2010/main" val="3159989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zh-CN">
                <a:ea typeface="SimSun" panose="02010600030101010101" pitchFamily="2" charset="-122"/>
              </a:rPr>
              <a:t>Structural Hazards</a:t>
            </a:r>
          </a:p>
        </p:txBody>
      </p:sp>
      <p:sp>
        <p:nvSpPr>
          <p:cNvPr id="814083" name="Rectangle 3"/>
          <p:cNvSpPr>
            <a:spLocks noGrp="1" noChangeArrowheads="1"/>
          </p:cNvSpPr>
          <p:nvPr>
            <p:ph type="body" idx="1"/>
          </p:nvPr>
        </p:nvSpPr>
        <p:spPr/>
        <p:txBody>
          <a:bodyPr>
            <a:normAutofit fontScale="85000" lnSpcReduction="20000"/>
          </a:bodyPr>
          <a:lstStyle/>
          <a:p>
            <a:r>
              <a:rPr lang="en-US" altLang="zh-CN">
                <a:ea typeface="SimSun" panose="02010600030101010101" pitchFamily="2" charset="-122"/>
              </a:rPr>
              <a:t>Attempt to use the same resource by two or more instructions at the same time</a:t>
            </a:r>
          </a:p>
          <a:p>
            <a:r>
              <a:rPr lang="en-US" altLang="zh-CN">
                <a:ea typeface="SimSun" panose="02010600030101010101" pitchFamily="2" charset="-122"/>
              </a:rPr>
              <a:t>Example: Single Memory for instructions and data</a:t>
            </a:r>
          </a:p>
          <a:p>
            <a:pPr lvl="1"/>
            <a:r>
              <a:rPr lang="en-US" altLang="zh-CN">
                <a:ea typeface="SimSun" panose="02010600030101010101" pitchFamily="2" charset="-122"/>
              </a:rPr>
              <a:t>Accessed by IF stage</a:t>
            </a:r>
          </a:p>
          <a:p>
            <a:pPr lvl="1"/>
            <a:r>
              <a:rPr lang="en-US" altLang="zh-CN">
                <a:ea typeface="SimSun" panose="02010600030101010101" pitchFamily="2" charset="-122"/>
              </a:rPr>
              <a:t>Accessed at same time by MEM stage</a:t>
            </a:r>
          </a:p>
          <a:p>
            <a:r>
              <a:rPr lang="en-US" altLang="zh-CN">
                <a:ea typeface="SimSun" panose="02010600030101010101" pitchFamily="2" charset="-122"/>
              </a:rPr>
              <a:t>Solutions</a:t>
            </a:r>
          </a:p>
          <a:p>
            <a:pPr lvl="1"/>
            <a:r>
              <a:rPr lang="en-US" altLang="zh-CN">
                <a:ea typeface="SimSun" panose="02010600030101010101" pitchFamily="2" charset="-122"/>
              </a:rPr>
              <a:t>Delay the second access by one clock cycle, OR</a:t>
            </a:r>
          </a:p>
          <a:p>
            <a:pPr lvl="1"/>
            <a:r>
              <a:rPr lang="en-US" altLang="zh-CN">
                <a:ea typeface="SimSun" panose="02010600030101010101" pitchFamily="2" charset="-122"/>
              </a:rPr>
              <a:t>Provide separate memories for instructions &amp; data</a:t>
            </a:r>
          </a:p>
          <a:p>
            <a:pPr lvl="2"/>
            <a:r>
              <a:rPr lang="en-US" altLang="zh-CN">
                <a:ea typeface="SimSun" panose="02010600030101010101" pitchFamily="2" charset="-122"/>
              </a:rPr>
              <a:t>This is what the book does</a:t>
            </a:r>
          </a:p>
          <a:p>
            <a:pPr lvl="2"/>
            <a:r>
              <a:rPr lang="en-US" altLang="zh-CN">
                <a:ea typeface="SimSun" panose="02010600030101010101" pitchFamily="2" charset="-122"/>
              </a:rPr>
              <a:t>This is called a “</a:t>
            </a:r>
            <a:r>
              <a:rPr lang="en-US" altLang="zh-CN">
                <a:solidFill>
                  <a:srgbClr val="CC0000"/>
                </a:solidFill>
                <a:ea typeface="SimSun" panose="02010600030101010101" pitchFamily="2" charset="-122"/>
              </a:rPr>
              <a:t>Harvard Architecture</a:t>
            </a:r>
            <a:r>
              <a:rPr lang="en-US" altLang="zh-CN">
                <a:ea typeface="SimSun" panose="02010600030101010101" pitchFamily="2" charset="-122"/>
              </a:rPr>
              <a:t>”</a:t>
            </a:r>
          </a:p>
          <a:p>
            <a:pPr lvl="2"/>
            <a:r>
              <a:rPr lang="en-US" altLang="zh-CN">
                <a:ea typeface="SimSun" panose="02010600030101010101" pitchFamily="2" charset="-122"/>
              </a:rPr>
              <a:t>Real pipelined processors have separate </a:t>
            </a:r>
            <a:r>
              <a:rPr lang="en-US" altLang="zh-CN">
                <a:solidFill>
                  <a:srgbClr val="990000"/>
                </a:solidFill>
                <a:ea typeface="SimSun" panose="02010600030101010101" pitchFamily="2" charset="-122"/>
              </a:rPr>
              <a:t>caches</a:t>
            </a:r>
            <a:r>
              <a:rPr lang="en-US" altLang="zh-CN">
                <a:ea typeface="SimSun" panose="02010600030101010101" pitchFamily="2" charset="-122"/>
              </a:rPr>
              <a:t/>
            </a:r>
            <a:br>
              <a:rPr lang="en-US" altLang="zh-CN">
                <a:ea typeface="SimSun" panose="02010600030101010101" pitchFamily="2" charset="-122"/>
              </a:rPr>
            </a:br>
            <a:endParaRPr lang="en-US" altLang="zh-CN">
              <a:ea typeface="SimSun" panose="02010600030101010101" pitchFamily="2" charset="-122"/>
            </a:endParaRPr>
          </a:p>
        </p:txBody>
      </p:sp>
    </p:spTree>
    <p:extLst>
      <p:ext uri="{BB962C8B-B14F-4D97-AF65-F5344CB8AC3E}">
        <p14:creationId xmlns:p14="http://schemas.microsoft.com/office/powerpoint/2010/main" val="33596320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normAutofit fontScale="90000"/>
          </a:bodyPr>
          <a:lstStyle/>
          <a:p>
            <a:r>
              <a:rPr lang="en-US" altLang="zh-CN">
                <a:ea typeface="SimSun" panose="02010600030101010101" pitchFamily="2" charset="-122"/>
              </a:rPr>
              <a:t>Pipelined Example - </a:t>
            </a:r>
            <a:br>
              <a:rPr lang="en-US" altLang="zh-CN">
                <a:ea typeface="SimSun" panose="02010600030101010101" pitchFamily="2" charset="-122"/>
              </a:rPr>
            </a:br>
            <a:r>
              <a:rPr lang="en-US" altLang="zh-CN">
                <a:ea typeface="SimSun" panose="02010600030101010101" pitchFamily="2" charset="-122"/>
              </a:rPr>
              <a:t>Executing Multiple Instructions</a:t>
            </a:r>
          </a:p>
        </p:txBody>
      </p:sp>
      <p:sp>
        <p:nvSpPr>
          <p:cNvPr id="793603" name="Rectangle 3"/>
          <p:cNvSpPr>
            <a:spLocks noGrp="1" noChangeArrowheads="1"/>
          </p:cNvSpPr>
          <p:nvPr>
            <p:ph type="body" idx="4294967295"/>
          </p:nvPr>
        </p:nvSpPr>
        <p:spPr/>
        <p:txBody>
          <a:bodyPr/>
          <a:lstStyle/>
          <a:p>
            <a:r>
              <a:rPr lang="en-US" altLang="zh-CN">
                <a:ea typeface="SimSun" panose="02010600030101010101" pitchFamily="2" charset="-122"/>
              </a:rPr>
              <a:t>Consider the following instruction sequence:</a:t>
            </a:r>
          </a:p>
          <a:p>
            <a:pPr lvl="2">
              <a:buFontTx/>
              <a:buNone/>
            </a:pPr>
            <a:r>
              <a:rPr lang="en-US" altLang="zh-CN">
                <a:latin typeface="Courier New" panose="02070309020205020404" pitchFamily="49" charset="0"/>
                <a:ea typeface="SimSun" panose="02010600030101010101" pitchFamily="2" charset="-122"/>
              </a:rPr>
              <a:t>lw $r0, 10($r1)</a:t>
            </a:r>
          </a:p>
          <a:p>
            <a:pPr lvl="2">
              <a:buFontTx/>
              <a:buNone/>
            </a:pPr>
            <a:r>
              <a:rPr lang="en-US" altLang="zh-CN">
                <a:latin typeface="Courier New" panose="02070309020205020404" pitchFamily="49" charset="0"/>
                <a:ea typeface="SimSun" panose="02010600030101010101" pitchFamily="2" charset="-122"/>
              </a:rPr>
              <a:t>sw $sr3, 20($r4)</a:t>
            </a:r>
          </a:p>
          <a:p>
            <a:pPr lvl="2">
              <a:buFontTx/>
              <a:buNone/>
            </a:pPr>
            <a:r>
              <a:rPr lang="en-US" altLang="zh-CN">
                <a:latin typeface="Courier New" panose="02070309020205020404" pitchFamily="49" charset="0"/>
                <a:ea typeface="SimSun" panose="02010600030101010101" pitchFamily="2" charset="-122"/>
              </a:rPr>
              <a:t>add $r5, $r6, $r7</a:t>
            </a:r>
          </a:p>
          <a:p>
            <a:pPr lvl="2">
              <a:buFontTx/>
              <a:buNone/>
            </a:pPr>
            <a:r>
              <a:rPr lang="en-US" altLang="zh-CN">
                <a:latin typeface="Courier New" panose="02070309020205020404" pitchFamily="49" charset="0"/>
                <a:ea typeface="SimSun" panose="02010600030101010101" pitchFamily="2" charset="-122"/>
              </a:rPr>
              <a:t>sub $r8, $r9, $r10</a:t>
            </a:r>
            <a:endParaRPr lang="en-US" altLang="zh-CN">
              <a:ea typeface="SimSun" panose="02010600030101010101" pitchFamily="2" charset="-122"/>
            </a:endParaRPr>
          </a:p>
        </p:txBody>
      </p:sp>
    </p:spTree>
    <p:extLst>
      <p:ext uri="{BB962C8B-B14F-4D97-AF65-F5344CB8AC3E}">
        <p14:creationId xmlns:p14="http://schemas.microsoft.com/office/powerpoint/2010/main" val="31727067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ChangeArrowheads="1"/>
          </p:cNvSpPr>
          <p:nvPr/>
        </p:nvSpPr>
        <p:spPr bwMode="auto">
          <a:xfrm>
            <a:off x="3503613" y="2590800"/>
            <a:ext cx="271463"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1" name="Rectangle 3"/>
          <p:cNvSpPr>
            <a:spLocks noChangeArrowheads="1"/>
          </p:cNvSpPr>
          <p:nvPr/>
        </p:nvSpPr>
        <p:spPr bwMode="auto">
          <a:xfrm>
            <a:off x="3602038" y="2116138"/>
            <a:ext cx="130175" cy="533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2" name="Rectangle 4"/>
          <p:cNvSpPr>
            <a:spLocks noChangeArrowheads="1"/>
          </p:cNvSpPr>
          <p:nvPr/>
        </p:nvSpPr>
        <p:spPr bwMode="auto">
          <a:xfrm>
            <a:off x="3122612" y="2286000"/>
            <a:ext cx="381000" cy="914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3" name="Rectangle 5"/>
          <p:cNvSpPr>
            <a:spLocks noChangeArrowheads="1"/>
          </p:cNvSpPr>
          <p:nvPr/>
        </p:nvSpPr>
        <p:spPr bwMode="auto">
          <a:xfrm>
            <a:off x="2665412" y="2081214"/>
            <a:ext cx="990600" cy="204787"/>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4" name="Rectangle 6"/>
          <p:cNvSpPr>
            <a:spLocks noChangeArrowheads="1"/>
          </p:cNvSpPr>
          <p:nvPr/>
        </p:nvSpPr>
        <p:spPr bwMode="auto">
          <a:xfrm>
            <a:off x="2284412" y="2362200"/>
            <a:ext cx="838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5" name="Rectangle 7"/>
          <p:cNvSpPr>
            <a:spLocks noChangeArrowheads="1"/>
          </p:cNvSpPr>
          <p:nvPr/>
        </p:nvSpPr>
        <p:spPr bwMode="auto">
          <a:xfrm>
            <a:off x="2208212" y="2362200"/>
            <a:ext cx="152400" cy="1295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6" name="Rectangle 8"/>
          <p:cNvSpPr>
            <a:spLocks noChangeArrowheads="1"/>
          </p:cNvSpPr>
          <p:nvPr/>
        </p:nvSpPr>
        <p:spPr bwMode="auto">
          <a:xfrm>
            <a:off x="1489075" y="1981200"/>
            <a:ext cx="990601"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7" name="Rectangle 9"/>
          <p:cNvSpPr>
            <a:spLocks noChangeArrowheads="1"/>
          </p:cNvSpPr>
          <p:nvPr/>
        </p:nvSpPr>
        <p:spPr bwMode="auto">
          <a:xfrm>
            <a:off x="2132012" y="36576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8" name="Rectangle 10"/>
          <p:cNvSpPr>
            <a:spLocks noChangeArrowheads="1"/>
          </p:cNvSpPr>
          <p:nvPr/>
        </p:nvSpPr>
        <p:spPr bwMode="auto">
          <a:xfrm>
            <a:off x="1674812" y="3657600"/>
            <a:ext cx="1524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59" name="Rectangle 11"/>
          <p:cNvSpPr>
            <a:spLocks noChangeArrowheads="1"/>
          </p:cNvSpPr>
          <p:nvPr/>
        </p:nvSpPr>
        <p:spPr bwMode="auto">
          <a:xfrm>
            <a:off x="1522412" y="2122488"/>
            <a:ext cx="152400" cy="1676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0" name="Rectangle 12"/>
          <p:cNvSpPr>
            <a:spLocks noChangeArrowheads="1"/>
          </p:cNvSpPr>
          <p:nvPr/>
        </p:nvSpPr>
        <p:spPr bwMode="auto">
          <a:xfrm>
            <a:off x="1827212" y="3200400"/>
            <a:ext cx="152400" cy="1100138"/>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1" name="Rectangle 13"/>
          <p:cNvSpPr>
            <a:spLocks noChangeArrowheads="1"/>
          </p:cNvSpPr>
          <p:nvPr/>
        </p:nvSpPr>
        <p:spPr bwMode="auto">
          <a:xfrm>
            <a:off x="1979612" y="3200401"/>
            <a:ext cx="152400" cy="108902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2" name="Rectangle 14"/>
          <p:cNvSpPr>
            <a:spLocks noChangeArrowheads="1"/>
          </p:cNvSpPr>
          <p:nvPr/>
        </p:nvSpPr>
        <p:spPr bwMode="auto">
          <a:xfrm flipH="1">
            <a:off x="3122612" y="3503613"/>
            <a:ext cx="457200" cy="10668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3" name="Rectangle 15"/>
          <p:cNvSpPr>
            <a:spLocks noChangeArrowheads="1"/>
          </p:cNvSpPr>
          <p:nvPr/>
        </p:nvSpPr>
        <p:spPr bwMode="auto">
          <a:xfrm>
            <a:off x="3579812" y="3657600"/>
            <a:ext cx="228600" cy="152400"/>
          </a:xfrm>
          <a:prstGeom prst="rect">
            <a:avLst/>
          </a:prstGeom>
          <a:solidFill>
            <a:srgbClr val="FF66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4" name="Rectangle 1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1</a:t>
            </a:r>
          </a:p>
        </p:txBody>
      </p:sp>
      <p:sp>
        <p:nvSpPr>
          <p:cNvPr id="795665" name="Rectangle 1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6" name="Rectangle 18"/>
          <p:cNvSpPr>
            <a:spLocks noChangeArrowheads="1"/>
          </p:cNvSpPr>
          <p:nvPr/>
        </p:nvSpPr>
        <p:spPr bwMode="auto">
          <a:xfrm>
            <a:off x="60261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7" name="Rectangle 19"/>
          <p:cNvSpPr>
            <a:spLocks noChangeArrowheads="1"/>
          </p:cNvSpPr>
          <p:nvPr/>
        </p:nvSpPr>
        <p:spPr bwMode="auto">
          <a:xfrm>
            <a:off x="60182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8" name="Rectangle 20"/>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69" name="Rectangle 21"/>
          <p:cNvSpPr>
            <a:spLocks noChangeArrowheads="1"/>
          </p:cNvSpPr>
          <p:nvPr/>
        </p:nvSpPr>
        <p:spPr bwMode="auto">
          <a:xfrm>
            <a:off x="77787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0" name="Rectangle 22"/>
          <p:cNvSpPr>
            <a:spLocks noChangeArrowheads="1"/>
          </p:cNvSpPr>
          <p:nvPr/>
        </p:nvSpPr>
        <p:spPr bwMode="auto">
          <a:xfrm>
            <a:off x="77708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1" name="Rectangle 23"/>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2" name="Rectangle 24"/>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3" name="Rectangle 25"/>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4" name="Rectangle 26"/>
          <p:cNvSpPr>
            <a:spLocks noChangeArrowheads="1"/>
          </p:cNvSpPr>
          <p:nvPr/>
        </p:nvSpPr>
        <p:spPr bwMode="auto">
          <a:xfrm>
            <a:off x="3765550"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5" name="Rectangle 27"/>
          <p:cNvSpPr>
            <a:spLocks noChangeArrowheads="1"/>
          </p:cNvSpPr>
          <p:nvPr/>
        </p:nvSpPr>
        <p:spPr bwMode="auto">
          <a:xfrm>
            <a:off x="3786187"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6" name="Rectangle 28"/>
          <p:cNvSpPr>
            <a:spLocks noChangeArrowheads="1"/>
          </p:cNvSpPr>
          <p:nvPr/>
        </p:nvSpPr>
        <p:spPr bwMode="auto">
          <a:xfrm>
            <a:off x="37703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7" name="Line 29"/>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5678" name="Text Box 30"/>
          <p:cNvSpPr txBox="1">
            <a:spLocks noChangeArrowheads="1"/>
          </p:cNvSpPr>
          <p:nvPr/>
        </p:nvSpPr>
        <p:spPr bwMode="auto">
          <a:xfrm>
            <a:off x="24368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pic>
        <p:nvPicPr>
          <p:cNvPr id="79567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7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8195" name="Rectangle 3"/>
          <p:cNvSpPr>
            <a:spLocks noGrp="1" noChangeArrowheads="1"/>
          </p:cNvSpPr>
          <p:nvPr>
            <p:ph type="body" idx="1"/>
          </p:nvPr>
        </p:nvSpPr>
        <p:spPr>
          <a:xfrm>
            <a:off x="379412" y="2076451"/>
            <a:ext cx="11658600" cy="4629149"/>
          </a:xfrm>
        </p:spPr>
        <p:txBody>
          <a:bodyPr vert="horz" lIns="63360" tIns="25560" rIns="63360" bIns="25560" rtlCol="0">
            <a:normAutofit/>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Laundry Example</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Ann, Brian, Cathy, Dave </a:t>
            </a:r>
            <a:r>
              <a:rPr lang="en-GB" altLang="en-US" sz="2600" dirty="0" smtClean="0"/>
              <a:t>each </a:t>
            </a:r>
            <a:r>
              <a:rPr lang="en-GB" altLang="en-US" sz="2600" dirty="0"/>
              <a:t>have one load of clothes </a:t>
            </a:r>
            <a:r>
              <a:rPr lang="en-GB" altLang="en-US" sz="2600" dirty="0" smtClean="0"/>
              <a:t>to </a:t>
            </a:r>
            <a:r>
              <a:rPr lang="en-GB" altLang="en-US" sz="2600" dirty="0"/>
              <a:t>wash, dry, and fold</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smtClean="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smtClean="0"/>
              <a:t>Washer </a:t>
            </a:r>
            <a:r>
              <a:rPr lang="en-GB" altLang="en-US" sz="2600" dirty="0"/>
              <a:t>takes 30 minutes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Dryer takes 40 minutes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600" dirty="0"/>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600" dirty="0"/>
              <a:t>“Folder” takes 20 minutes</a:t>
            </a:r>
          </a:p>
        </p:txBody>
      </p:sp>
      <p:grpSp>
        <p:nvGrpSpPr>
          <p:cNvPr id="8196" name="Group 4"/>
          <p:cNvGrpSpPr>
            <a:grpSpLocks/>
          </p:cNvGrpSpPr>
          <p:nvPr/>
        </p:nvGrpSpPr>
        <p:grpSpPr bwMode="auto">
          <a:xfrm>
            <a:off x="6553344" y="4412456"/>
            <a:ext cx="671513" cy="798512"/>
            <a:chOff x="4012" y="2316"/>
            <a:chExt cx="423" cy="503"/>
          </a:xfrm>
        </p:grpSpPr>
        <p:grpSp>
          <p:nvGrpSpPr>
            <p:cNvPr id="8232" name="Group 5"/>
            <p:cNvGrpSpPr>
              <a:grpSpLocks/>
            </p:cNvGrpSpPr>
            <p:nvPr/>
          </p:nvGrpSpPr>
          <p:grpSpPr bwMode="auto">
            <a:xfrm>
              <a:off x="4012" y="2316"/>
              <a:ext cx="423" cy="503"/>
              <a:chOff x="4012" y="2316"/>
              <a:chExt cx="423" cy="503"/>
            </a:xfrm>
          </p:grpSpPr>
          <p:grpSp>
            <p:nvGrpSpPr>
              <p:cNvPr id="8235" name="Group 6"/>
              <p:cNvGrpSpPr>
                <a:grpSpLocks/>
              </p:cNvGrpSpPr>
              <p:nvPr/>
            </p:nvGrpSpPr>
            <p:grpSpPr bwMode="auto">
              <a:xfrm>
                <a:off x="4012" y="2396"/>
                <a:ext cx="423" cy="423"/>
                <a:chOff x="4012" y="2396"/>
                <a:chExt cx="423" cy="423"/>
              </a:xfrm>
            </p:grpSpPr>
            <p:sp>
              <p:nvSpPr>
                <p:cNvPr id="8240" name="Freeform 7"/>
                <p:cNvSpPr>
                  <a:spLocks noChangeArrowheads="1"/>
                </p:cNvSpPr>
                <p:nvPr/>
              </p:nvSpPr>
              <p:spPr bwMode="auto">
                <a:xfrm>
                  <a:off x="4012" y="2396"/>
                  <a:ext cx="424" cy="424"/>
                </a:xfrm>
                <a:custGeom>
                  <a:avLst/>
                  <a:gdLst>
                    <a:gd name="T0" fmla="*/ 0 w 1871"/>
                    <a:gd name="T1" fmla="*/ 424 h 1870"/>
                    <a:gd name="T2" fmla="*/ 0 w 1871"/>
                    <a:gd name="T3" fmla="*/ 106 h 1870"/>
                    <a:gd name="T4" fmla="*/ 106 w 1871"/>
                    <a:gd name="T5" fmla="*/ 0 h 1870"/>
                    <a:gd name="T6" fmla="*/ 424 w 1871"/>
                    <a:gd name="T7" fmla="*/ 0 h 1870"/>
                    <a:gd name="T8" fmla="*/ 424 w 1871"/>
                    <a:gd name="T9" fmla="*/ 318 h 1870"/>
                    <a:gd name="T10" fmla="*/ 318 w 1871"/>
                    <a:gd name="T11" fmla="*/ 424 h 1870"/>
                    <a:gd name="T12" fmla="*/ 0 w 1871"/>
                    <a:gd name="T13" fmla="*/ 424 h 1870"/>
                    <a:gd name="T14" fmla="*/ 0 60000 65536"/>
                    <a:gd name="T15" fmla="*/ 0 60000 65536"/>
                    <a:gd name="T16" fmla="*/ 0 60000 65536"/>
                    <a:gd name="T17" fmla="*/ 0 60000 65536"/>
                    <a:gd name="T18" fmla="*/ 0 60000 65536"/>
                    <a:gd name="T19" fmla="*/ 0 60000 65536"/>
                    <a:gd name="T20" fmla="*/ 0 60000 65536"/>
                    <a:gd name="T21" fmla="*/ 0 w 1871"/>
                    <a:gd name="T22" fmla="*/ 0 h 1870"/>
                    <a:gd name="T23" fmla="*/ 1871 w 1871"/>
                    <a:gd name="T24" fmla="*/ 1870 h 18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1" h="1870">
                      <a:moveTo>
                        <a:pt x="0" y="1869"/>
                      </a:moveTo>
                      <a:lnTo>
                        <a:pt x="0" y="467"/>
                      </a:lnTo>
                      <a:lnTo>
                        <a:pt x="466" y="0"/>
                      </a:lnTo>
                      <a:lnTo>
                        <a:pt x="1870" y="0"/>
                      </a:lnTo>
                      <a:lnTo>
                        <a:pt x="1870" y="1402"/>
                      </a:lnTo>
                      <a:lnTo>
                        <a:pt x="1402" y="1869"/>
                      </a:lnTo>
                      <a:lnTo>
                        <a:pt x="0" y="1869"/>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41" name="Freeform 8"/>
                <p:cNvSpPr>
                  <a:spLocks noChangeArrowheads="1"/>
                </p:cNvSpPr>
                <p:nvPr/>
              </p:nvSpPr>
              <p:spPr bwMode="auto">
                <a:xfrm>
                  <a:off x="4012" y="2396"/>
                  <a:ext cx="424" cy="106"/>
                </a:xfrm>
                <a:custGeom>
                  <a:avLst/>
                  <a:gdLst>
                    <a:gd name="T0" fmla="*/ 0 w 1871"/>
                    <a:gd name="T1" fmla="*/ 106 h 468"/>
                    <a:gd name="T2" fmla="*/ 106 w 1871"/>
                    <a:gd name="T3" fmla="*/ 0 h 468"/>
                    <a:gd name="T4" fmla="*/ 424 w 1871"/>
                    <a:gd name="T5" fmla="*/ 0 h 468"/>
                    <a:gd name="T6" fmla="*/ 318 w 1871"/>
                    <a:gd name="T7" fmla="*/ 106 h 468"/>
                    <a:gd name="T8" fmla="*/ 0 w 1871"/>
                    <a:gd name="T9" fmla="*/ 106 h 468"/>
                    <a:gd name="T10" fmla="*/ 0 60000 65536"/>
                    <a:gd name="T11" fmla="*/ 0 60000 65536"/>
                    <a:gd name="T12" fmla="*/ 0 60000 65536"/>
                    <a:gd name="T13" fmla="*/ 0 60000 65536"/>
                    <a:gd name="T14" fmla="*/ 0 60000 65536"/>
                    <a:gd name="T15" fmla="*/ 0 w 1871"/>
                    <a:gd name="T16" fmla="*/ 0 h 468"/>
                    <a:gd name="T17" fmla="*/ 1871 w 1871"/>
                    <a:gd name="T18" fmla="*/ 468 h 468"/>
                  </a:gdLst>
                  <a:ahLst/>
                  <a:cxnLst>
                    <a:cxn ang="T10">
                      <a:pos x="T0" y="T1"/>
                    </a:cxn>
                    <a:cxn ang="T11">
                      <a:pos x="T2" y="T3"/>
                    </a:cxn>
                    <a:cxn ang="T12">
                      <a:pos x="T4" y="T5"/>
                    </a:cxn>
                    <a:cxn ang="T13">
                      <a:pos x="T6" y="T7"/>
                    </a:cxn>
                    <a:cxn ang="T14">
                      <a:pos x="T8" y="T9"/>
                    </a:cxn>
                  </a:cxnLst>
                  <a:rect l="T15" t="T16" r="T17" b="T18"/>
                  <a:pathLst>
                    <a:path w="1871" h="468">
                      <a:moveTo>
                        <a:pt x="0" y="467"/>
                      </a:moveTo>
                      <a:lnTo>
                        <a:pt x="466" y="0"/>
                      </a:lnTo>
                      <a:lnTo>
                        <a:pt x="1870" y="0"/>
                      </a:lnTo>
                      <a:lnTo>
                        <a:pt x="1402" y="467"/>
                      </a:lnTo>
                      <a:lnTo>
                        <a:pt x="0" y="467"/>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42" name="Freeform 9"/>
                <p:cNvSpPr>
                  <a:spLocks noChangeArrowheads="1"/>
                </p:cNvSpPr>
                <p:nvPr/>
              </p:nvSpPr>
              <p:spPr bwMode="auto">
                <a:xfrm>
                  <a:off x="4330" y="2396"/>
                  <a:ext cx="106" cy="424"/>
                </a:xfrm>
                <a:custGeom>
                  <a:avLst/>
                  <a:gdLst>
                    <a:gd name="T0" fmla="*/ 0 w 469"/>
                    <a:gd name="T1" fmla="*/ 424 h 1870"/>
                    <a:gd name="T2" fmla="*/ 0 w 469"/>
                    <a:gd name="T3" fmla="*/ 106 h 1870"/>
                    <a:gd name="T4" fmla="*/ 106 w 469"/>
                    <a:gd name="T5" fmla="*/ 0 h 1870"/>
                    <a:gd name="T6" fmla="*/ 106 w 469"/>
                    <a:gd name="T7" fmla="*/ 318 h 1870"/>
                    <a:gd name="T8" fmla="*/ 0 w 469"/>
                    <a:gd name="T9" fmla="*/ 424 h 1870"/>
                    <a:gd name="T10" fmla="*/ 0 60000 65536"/>
                    <a:gd name="T11" fmla="*/ 0 60000 65536"/>
                    <a:gd name="T12" fmla="*/ 0 60000 65536"/>
                    <a:gd name="T13" fmla="*/ 0 60000 65536"/>
                    <a:gd name="T14" fmla="*/ 0 60000 65536"/>
                    <a:gd name="T15" fmla="*/ 0 w 469"/>
                    <a:gd name="T16" fmla="*/ 0 h 1870"/>
                    <a:gd name="T17" fmla="*/ 469 w 469"/>
                    <a:gd name="T18" fmla="*/ 1870 h 1870"/>
                  </a:gdLst>
                  <a:ahLst/>
                  <a:cxnLst>
                    <a:cxn ang="T10">
                      <a:pos x="T0" y="T1"/>
                    </a:cxn>
                    <a:cxn ang="T11">
                      <a:pos x="T2" y="T3"/>
                    </a:cxn>
                    <a:cxn ang="T12">
                      <a:pos x="T4" y="T5"/>
                    </a:cxn>
                    <a:cxn ang="T13">
                      <a:pos x="T6" y="T7"/>
                    </a:cxn>
                    <a:cxn ang="T14">
                      <a:pos x="T8" y="T9"/>
                    </a:cxn>
                  </a:cxnLst>
                  <a:rect l="T15" t="T16" r="T17" b="T18"/>
                  <a:pathLst>
                    <a:path w="469" h="1870">
                      <a:moveTo>
                        <a:pt x="0" y="1869"/>
                      </a:moveTo>
                      <a:lnTo>
                        <a:pt x="0" y="467"/>
                      </a:lnTo>
                      <a:lnTo>
                        <a:pt x="468" y="0"/>
                      </a:lnTo>
                      <a:lnTo>
                        <a:pt x="468" y="1402"/>
                      </a:lnTo>
                      <a:lnTo>
                        <a:pt x="0" y="1869"/>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36" name="Group 10"/>
              <p:cNvGrpSpPr>
                <a:grpSpLocks/>
              </p:cNvGrpSpPr>
              <p:nvPr/>
            </p:nvGrpSpPr>
            <p:grpSpPr bwMode="auto">
              <a:xfrm>
                <a:off x="4108" y="2316"/>
                <a:ext cx="327" cy="87"/>
                <a:chOff x="4108" y="2316"/>
                <a:chExt cx="327" cy="87"/>
              </a:xfrm>
            </p:grpSpPr>
            <p:sp>
              <p:nvSpPr>
                <p:cNvPr id="8237" name="Freeform 11"/>
                <p:cNvSpPr>
                  <a:spLocks noChangeArrowheads="1"/>
                </p:cNvSpPr>
                <p:nvPr/>
              </p:nvSpPr>
              <p:spPr bwMode="auto">
                <a:xfrm>
                  <a:off x="4108" y="2316"/>
                  <a:ext cx="328" cy="88"/>
                </a:xfrm>
                <a:custGeom>
                  <a:avLst/>
                  <a:gdLst>
                    <a:gd name="T0" fmla="*/ 0 w 1448"/>
                    <a:gd name="T1" fmla="*/ 88 h 389"/>
                    <a:gd name="T2" fmla="*/ 0 w 1448"/>
                    <a:gd name="T3" fmla="*/ 22 h 389"/>
                    <a:gd name="T4" fmla="*/ 22 w 1448"/>
                    <a:gd name="T5" fmla="*/ 0 h 389"/>
                    <a:gd name="T6" fmla="*/ 328 w 1448"/>
                    <a:gd name="T7" fmla="*/ 0 h 389"/>
                    <a:gd name="T8" fmla="*/ 328 w 1448"/>
                    <a:gd name="T9" fmla="*/ 66 h 389"/>
                    <a:gd name="T10" fmla="*/ 306 w 1448"/>
                    <a:gd name="T11" fmla="*/ 88 h 389"/>
                    <a:gd name="T12" fmla="*/ 0 w 1448"/>
                    <a:gd name="T13" fmla="*/ 88 h 389"/>
                    <a:gd name="T14" fmla="*/ 0 60000 65536"/>
                    <a:gd name="T15" fmla="*/ 0 60000 65536"/>
                    <a:gd name="T16" fmla="*/ 0 60000 65536"/>
                    <a:gd name="T17" fmla="*/ 0 60000 65536"/>
                    <a:gd name="T18" fmla="*/ 0 60000 65536"/>
                    <a:gd name="T19" fmla="*/ 0 60000 65536"/>
                    <a:gd name="T20" fmla="*/ 0 60000 65536"/>
                    <a:gd name="T21" fmla="*/ 0 w 1448"/>
                    <a:gd name="T22" fmla="*/ 0 h 389"/>
                    <a:gd name="T23" fmla="*/ 1448 w 1448"/>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8" h="389">
                      <a:moveTo>
                        <a:pt x="0" y="388"/>
                      </a:moveTo>
                      <a:lnTo>
                        <a:pt x="0" y="96"/>
                      </a:lnTo>
                      <a:lnTo>
                        <a:pt x="96" y="0"/>
                      </a:lnTo>
                      <a:lnTo>
                        <a:pt x="1447" y="0"/>
                      </a:lnTo>
                      <a:lnTo>
                        <a:pt x="1447" y="290"/>
                      </a:lnTo>
                      <a:lnTo>
                        <a:pt x="1349" y="388"/>
                      </a:lnTo>
                      <a:lnTo>
                        <a:pt x="0" y="388"/>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8" name="Freeform 12"/>
                <p:cNvSpPr>
                  <a:spLocks noChangeArrowheads="1"/>
                </p:cNvSpPr>
                <p:nvPr/>
              </p:nvSpPr>
              <p:spPr bwMode="auto">
                <a:xfrm>
                  <a:off x="4108" y="2316"/>
                  <a:ext cx="328" cy="22"/>
                </a:xfrm>
                <a:custGeom>
                  <a:avLst/>
                  <a:gdLst>
                    <a:gd name="T0" fmla="*/ 0 w 1448"/>
                    <a:gd name="T1" fmla="*/ 22 h 97"/>
                    <a:gd name="T2" fmla="*/ 22 w 1448"/>
                    <a:gd name="T3" fmla="*/ 0 h 97"/>
                    <a:gd name="T4" fmla="*/ 328 w 1448"/>
                    <a:gd name="T5" fmla="*/ 0 h 97"/>
                    <a:gd name="T6" fmla="*/ 306 w 1448"/>
                    <a:gd name="T7" fmla="*/ 22 h 97"/>
                    <a:gd name="T8" fmla="*/ 0 w 1448"/>
                    <a:gd name="T9" fmla="*/ 22 h 97"/>
                    <a:gd name="T10" fmla="*/ 0 60000 65536"/>
                    <a:gd name="T11" fmla="*/ 0 60000 65536"/>
                    <a:gd name="T12" fmla="*/ 0 60000 65536"/>
                    <a:gd name="T13" fmla="*/ 0 60000 65536"/>
                    <a:gd name="T14" fmla="*/ 0 60000 65536"/>
                    <a:gd name="T15" fmla="*/ 0 w 1448"/>
                    <a:gd name="T16" fmla="*/ 0 h 97"/>
                    <a:gd name="T17" fmla="*/ 1448 w 1448"/>
                    <a:gd name="T18" fmla="*/ 97 h 97"/>
                  </a:gdLst>
                  <a:ahLst/>
                  <a:cxnLst>
                    <a:cxn ang="T10">
                      <a:pos x="T0" y="T1"/>
                    </a:cxn>
                    <a:cxn ang="T11">
                      <a:pos x="T2" y="T3"/>
                    </a:cxn>
                    <a:cxn ang="T12">
                      <a:pos x="T4" y="T5"/>
                    </a:cxn>
                    <a:cxn ang="T13">
                      <a:pos x="T6" y="T7"/>
                    </a:cxn>
                    <a:cxn ang="T14">
                      <a:pos x="T8" y="T9"/>
                    </a:cxn>
                  </a:cxnLst>
                  <a:rect l="T15" t="T16" r="T17" b="T18"/>
                  <a:pathLst>
                    <a:path w="1448" h="97">
                      <a:moveTo>
                        <a:pt x="0" y="96"/>
                      </a:moveTo>
                      <a:lnTo>
                        <a:pt x="96" y="0"/>
                      </a:lnTo>
                      <a:lnTo>
                        <a:pt x="1447" y="0"/>
                      </a:lnTo>
                      <a:lnTo>
                        <a:pt x="1349" y="96"/>
                      </a:lnTo>
                      <a:lnTo>
                        <a:pt x="0" y="96"/>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9" name="Freeform 13"/>
                <p:cNvSpPr>
                  <a:spLocks noChangeArrowheads="1"/>
                </p:cNvSpPr>
                <p:nvPr/>
              </p:nvSpPr>
              <p:spPr bwMode="auto">
                <a:xfrm>
                  <a:off x="4414" y="2316"/>
                  <a:ext cx="22" cy="88"/>
                </a:xfrm>
                <a:custGeom>
                  <a:avLst/>
                  <a:gdLst>
                    <a:gd name="T0" fmla="*/ 0 w 99"/>
                    <a:gd name="T1" fmla="*/ 88 h 389"/>
                    <a:gd name="T2" fmla="*/ 0 w 99"/>
                    <a:gd name="T3" fmla="*/ 22 h 389"/>
                    <a:gd name="T4" fmla="*/ 22 w 99"/>
                    <a:gd name="T5" fmla="*/ 0 h 389"/>
                    <a:gd name="T6" fmla="*/ 22 w 99"/>
                    <a:gd name="T7" fmla="*/ 66 h 389"/>
                    <a:gd name="T8" fmla="*/ 0 w 99"/>
                    <a:gd name="T9" fmla="*/ 88 h 389"/>
                    <a:gd name="T10" fmla="*/ 0 60000 65536"/>
                    <a:gd name="T11" fmla="*/ 0 60000 65536"/>
                    <a:gd name="T12" fmla="*/ 0 60000 65536"/>
                    <a:gd name="T13" fmla="*/ 0 60000 65536"/>
                    <a:gd name="T14" fmla="*/ 0 60000 65536"/>
                    <a:gd name="T15" fmla="*/ 0 w 99"/>
                    <a:gd name="T16" fmla="*/ 0 h 389"/>
                    <a:gd name="T17" fmla="*/ 99 w 99"/>
                    <a:gd name="T18" fmla="*/ 389 h 389"/>
                  </a:gdLst>
                  <a:ahLst/>
                  <a:cxnLst>
                    <a:cxn ang="T10">
                      <a:pos x="T0" y="T1"/>
                    </a:cxn>
                    <a:cxn ang="T11">
                      <a:pos x="T2" y="T3"/>
                    </a:cxn>
                    <a:cxn ang="T12">
                      <a:pos x="T4" y="T5"/>
                    </a:cxn>
                    <a:cxn ang="T13">
                      <a:pos x="T6" y="T7"/>
                    </a:cxn>
                    <a:cxn ang="T14">
                      <a:pos x="T8" y="T9"/>
                    </a:cxn>
                  </a:cxnLst>
                  <a:rect l="T15" t="T16" r="T17" b="T18"/>
                  <a:pathLst>
                    <a:path w="99" h="389">
                      <a:moveTo>
                        <a:pt x="0" y="388"/>
                      </a:moveTo>
                      <a:lnTo>
                        <a:pt x="0" y="96"/>
                      </a:lnTo>
                      <a:lnTo>
                        <a:pt x="98" y="0"/>
                      </a:lnTo>
                      <a:lnTo>
                        <a:pt x="98" y="290"/>
                      </a:lnTo>
                      <a:lnTo>
                        <a:pt x="0" y="388"/>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8233" name="Oval 14"/>
            <p:cNvSpPr>
              <a:spLocks noChangeArrowheads="1"/>
            </p:cNvSpPr>
            <p:nvPr/>
          </p:nvSpPr>
          <p:spPr bwMode="auto">
            <a:xfrm>
              <a:off x="4140" y="2356"/>
              <a:ext cx="56" cy="32"/>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4" name="Freeform 15"/>
            <p:cNvSpPr>
              <a:spLocks noChangeArrowheads="1"/>
            </p:cNvSpPr>
            <p:nvPr/>
          </p:nvSpPr>
          <p:spPr bwMode="auto">
            <a:xfrm>
              <a:off x="4064" y="2592"/>
              <a:ext cx="224" cy="96"/>
            </a:xfrm>
            <a:custGeom>
              <a:avLst/>
              <a:gdLst>
                <a:gd name="T0" fmla="*/ 28 w 989"/>
                <a:gd name="T1" fmla="*/ 0 h 424"/>
                <a:gd name="T2" fmla="*/ 195 w 989"/>
                <a:gd name="T3" fmla="*/ 0 h 424"/>
                <a:gd name="T4" fmla="*/ 224 w 989"/>
                <a:gd name="T5" fmla="*/ 28 h 424"/>
                <a:gd name="T6" fmla="*/ 224 w 989"/>
                <a:gd name="T7" fmla="*/ 67 h 424"/>
                <a:gd name="T8" fmla="*/ 195 w 989"/>
                <a:gd name="T9" fmla="*/ 96 h 424"/>
                <a:gd name="T10" fmla="*/ 28 w 989"/>
                <a:gd name="T11" fmla="*/ 96 h 424"/>
                <a:gd name="T12" fmla="*/ 0 w 989"/>
                <a:gd name="T13" fmla="*/ 67 h 424"/>
                <a:gd name="T14" fmla="*/ 0 w 989"/>
                <a:gd name="T15" fmla="*/ 28 h 424"/>
                <a:gd name="T16" fmla="*/ 28 w 989"/>
                <a:gd name="T17" fmla="*/ 0 h 4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9"/>
                <a:gd name="T28" fmla="*/ 0 h 424"/>
                <a:gd name="T29" fmla="*/ 989 w 989"/>
                <a:gd name="T30" fmla="*/ 424 h 4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9" h="424">
                  <a:moveTo>
                    <a:pt x="123" y="0"/>
                  </a:moveTo>
                  <a:lnTo>
                    <a:pt x="863" y="0"/>
                  </a:lnTo>
                  <a:lnTo>
                    <a:pt x="988" y="123"/>
                  </a:lnTo>
                  <a:lnTo>
                    <a:pt x="988" y="298"/>
                  </a:lnTo>
                  <a:lnTo>
                    <a:pt x="863" y="423"/>
                  </a:lnTo>
                  <a:lnTo>
                    <a:pt x="123" y="423"/>
                  </a:lnTo>
                  <a:lnTo>
                    <a:pt x="0" y="298"/>
                  </a:lnTo>
                  <a:lnTo>
                    <a:pt x="0" y="123"/>
                  </a:lnTo>
                  <a:lnTo>
                    <a:pt x="123"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197" name="Group 16"/>
          <p:cNvGrpSpPr>
            <a:grpSpLocks/>
          </p:cNvGrpSpPr>
          <p:nvPr/>
        </p:nvGrpSpPr>
        <p:grpSpPr bwMode="auto">
          <a:xfrm>
            <a:off x="6551612" y="5556248"/>
            <a:ext cx="660400" cy="647700"/>
            <a:chOff x="4007" y="2964"/>
            <a:chExt cx="416" cy="408"/>
          </a:xfrm>
        </p:grpSpPr>
        <p:grpSp>
          <p:nvGrpSpPr>
            <p:cNvPr id="8224" name="Group 17"/>
            <p:cNvGrpSpPr>
              <a:grpSpLocks/>
            </p:cNvGrpSpPr>
            <p:nvPr/>
          </p:nvGrpSpPr>
          <p:grpSpPr bwMode="auto">
            <a:xfrm>
              <a:off x="4009" y="3157"/>
              <a:ext cx="414" cy="215"/>
              <a:chOff x="4009" y="3157"/>
              <a:chExt cx="414" cy="215"/>
            </a:xfrm>
          </p:grpSpPr>
          <p:sp>
            <p:nvSpPr>
              <p:cNvPr id="8228" name="Freeform 18"/>
              <p:cNvSpPr>
                <a:spLocks noChangeArrowheads="1"/>
              </p:cNvSpPr>
              <p:nvPr/>
            </p:nvSpPr>
            <p:spPr bwMode="auto">
              <a:xfrm>
                <a:off x="4211" y="3158"/>
                <a:ext cx="95" cy="215"/>
              </a:xfrm>
              <a:custGeom>
                <a:avLst/>
                <a:gdLst>
                  <a:gd name="T0" fmla="*/ 69 w 421"/>
                  <a:gd name="T1" fmla="*/ 0 h 949"/>
                  <a:gd name="T2" fmla="*/ 95 w 421"/>
                  <a:gd name="T3" fmla="*/ 0 h 949"/>
                  <a:gd name="T4" fmla="*/ 26 w 421"/>
                  <a:gd name="T5" fmla="*/ 215 h 949"/>
                  <a:gd name="T6" fmla="*/ 0 w 421"/>
                  <a:gd name="T7" fmla="*/ 215 h 949"/>
                  <a:gd name="T8" fmla="*/ 69 w 421"/>
                  <a:gd name="T9" fmla="*/ 0 h 949"/>
                  <a:gd name="T10" fmla="*/ 0 60000 65536"/>
                  <a:gd name="T11" fmla="*/ 0 60000 65536"/>
                  <a:gd name="T12" fmla="*/ 0 60000 65536"/>
                  <a:gd name="T13" fmla="*/ 0 60000 65536"/>
                  <a:gd name="T14" fmla="*/ 0 60000 65536"/>
                  <a:gd name="T15" fmla="*/ 0 w 421"/>
                  <a:gd name="T16" fmla="*/ 0 h 949"/>
                  <a:gd name="T17" fmla="*/ 421 w 421"/>
                  <a:gd name="T18" fmla="*/ 949 h 949"/>
                </a:gdLst>
                <a:ahLst/>
                <a:cxnLst>
                  <a:cxn ang="T10">
                    <a:pos x="T0" y="T1"/>
                  </a:cxn>
                  <a:cxn ang="T11">
                    <a:pos x="T2" y="T3"/>
                  </a:cxn>
                  <a:cxn ang="T12">
                    <a:pos x="T4" y="T5"/>
                  </a:cxn>
                  <a:cxn ang="T13">
                    <a:pos x="T6" y="T7"/>
                  </a:cxn>
                  <a:cxn ang="T14">
                    <a:pos x="T8" y="T9"/>
                  </a:cxn>
                </a:cxnLst>
                <a:rect l="T15" t="T16" r="T17" b="T18"/>
                <a:pathLst>
                  <a:path w="421" h="949">
                    <a:moveTo>
                      <a:pt x="305" y="0"/>
                    </a:moveTo>
                    <a:lnTo>
                      <a:pt x="420" y="0"/>
                    </a:lnTo>
                    <a:lnTo>
                      <a:pt x="115" y="948"/>
                    </a:lnTo>
                    <a:lnTo>
                      <a:pt x="0" y="948"/>
                    </a:lnTo>
                    <a:lnTo>
                      <a:pt x="305"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9" name="AutoShape 19"/>
              <p:cNvSpPr>
                <a:spLocks noChangeArrowheads="1"/>
              </p:cNvSpPr>
              <p:nvPr/>
            </p:nvSpPr>
            <p:spPr bwMode="auto">
              <a:xfrm>
                <a:off x="4206" y="3157"/>
                <a:ext cx="218" cy="12"/>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0" name="AutoShape 20"/>
              <p:cNvSpPr>
                <a:spLocks noChangeArrowheads="1"/>
              </p:cNvSpPr>
              <p:nvPr/>
            </p:nvSpPr>
            <p:spPr bwMode="auto">
              <a:xfrm>
                <a:off x="4205" y="3249"/>
                <a:ext cx="218" cy="13"/>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31" name="AutoShape 21"/>
              <p:cNvSpPr>
                <a:spLocks noChangeArrowheads="1"/>
              </p:cNvSpPr>
              <p:nvPr/>
            </p:nvSpPr>
            <p:spPr bwMode="auto">
              <a:xfrm>
                <a:off x="4009" y="3249"/>
                <a:ext cx="116" cy="13"/>
              </a:xfrm>
              <a:prstGeom prst="roundRect">
                <a:avLst>
                  <a:gd name="adj" fmla="val 8333"/>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25" name="Group 22"/>
            <p:cNvGrpSpPr>
              <a:grpSpLocks/>
            </p:cNvGrpSpPr>
            <p:nvPr/>
          </p:nvGrpSpPr>
          <p:grpSpPr bwMode="auto">
            <a:xfrm>
              <a:off x="4007" y="2964"/>
              <a:ext cx="216" cy="408"/>
              <a:chOff x="4007" y="2964"/>
              <a:chExt cx="216" cy="408"/>
            </a:xfrm>
          </p:grpSpPr>
          <p:sp>
            <p:nvSpPr>
              <p:cNvPr id="8226" name="Oval 23"/>
              <p:cNvSpPr>
                <a:spLocks noChangeArrowheads="1"/>
              </p:cNvSpPr>
              <p:nvPr/>
            </p:nvSpPr>
            <p:spPr bwMode="auto">
              <a:xfrm>
                <a:off x="4091" y="2964"/>
                <a:ext cx="56" cy="55"/>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7" name="Freeform 24"/>
              <p:cNvSpPr>
                <a:spLocks noChangeArrowheads="1"/>
              </p:cNvSpPr>
              <p:nvPr/>
            </p:nvSpPr>
            <p:spPr bwMode="auto">
              <a:xfrm>
                <a:off x="4007" y="3041"/>
                <a:ext cx="217" cy="332"/>
              </a:xfrm>
              <a:custGeom>
                <a:avLst/>
                <a:gdLst>
                  <a:gd name="T0" fmla="*/ 2 w 958"/>
                  <a:gd name="T1" fmla="*/ 153 h 1463"/>
                  <a:gd name="T2" fmla="*/ 1 w 958"/>
                  <a:gd name="T3" fmla="*/ 157 h 1463"/>
                  <a:gd name="T4" fmla="*/ 0 w 958"/>
                  <a:gd name="T5" fmla="*/ 163 h 1463"/>
                  <a:gd name="T6" fmla="*/ 0 w 958"/>
                  <a:gd name="T7" fmla="*/ 168 h 1463"/>
                  <a:gd name="T8" fmla="*/ 2 w 958"/>
                  <a:gd name="T9" fmla="*/ 174 h 1463"/>
                  <a:gd name="T10" fmla="*/ 5 w 958"/>
                  <a:gd name="T11" fmla="*/ 179 h 1463"/>
                  <a:gd name="T12" fmla="*/ 9 w 958"/>
                  <a:gd name="T13" fmla="*/ 183 h 1463"/>
                  <a:gd name="T14" fmla="*/ 14 w 958"/>
                  <a:gd name="T15" fmla="*/ 186 h 1463"/>
                  <a:gd name="T16" fmla="*/ 17 w 958"/>
                  <a:gd name="T17" fmla="*/ 186 h 1463"/>
                  <a:gd name="T18" fmla="*/ 23 w 958"/>
                  <a:gd name="T19" fmla="*/ 186 h 1463"/>
                  <a:gd name="T20" fmla="*/ 142 w 958"/>
                  <a:gd name="T21" fmla="*/ 332 h 1463"/>
                  <a:gd name="T22" fmla="*/ 178 w 958"/>
                  <a:gd name="T23" fmla="*/ 159 h 1463"/>
                  <a:gd name="T24" fmla="*/ 178 w 958"/>
                  <a:gd name="T25" fmla="*/ 155 h 1463"/>
                  <a:gd name="T26" fmla="*/ 176 w 958"/>
                  <a:gd name="T27" fmla="*/ 152 h 1463"/>
                  <a:gd name="T28" fmla="*/ 174 w 958"/>
                  <a:gd name="T29" fmla="*/ 149 h 1463"/>
                  <a:gd name="T30" fmla="*/ 171 w 958"/>
                  <a:gd name="T31" fmla="*/ 147 h 1463"/>
                  <a:gd name="T32" fmla="*/ 166 w 958"/>
                  <a:gd name="T33" fmla="*/ 145 h 1463"/>
                  <a:gd name="T34" fmla="*/ 162 w 958"/>
                  <a:gd name="T35" fmla="*/ 145 h 1463"/>
                  <a:gd name="T36" fmla="*/ 158 w 958"/>
                  <a:gd name="T37" fmla="*/ 145 h 1463"/>
                  <a:gd name="T38" fmla="*/ 154 w 958"/>
                  <a:gd name="T39" fmla="*/ 145 h 1463"/>
                  <a:gd name="T40" fmla="*/ 104 w 958"/>
                  <a:gd name="T41" fmla="*/ 84 h 1463"/>
                  <a:gd name="T42" fmla="*/ 202 w 958"/>
                  <a:gd name="T43" fmla="*/ 104 h 1463"/>
                  <a:gd name="T44" fmla="*/ 205 w 958"/>
                  <a:gd name="T45" fmla="*/ 103 h 1463"/>
                  <a:gd name="T46" fmla="*/ 208 w 958"/>
                  <a:gd name="T47" fmla="*/ 103 h 1463"/>
                  <a:gd name="T48" fmla="*/ 212 w 958"/>
                  <a:gd name="T49" fmla="*/ 100 h 1463"/>
                  <a:gd name="T50" fmla="*/ 215 w 958"/>
                  <a:gd name="T51" fmla="*/ 97 h 1463"/>
                  <a:gd name="T52" fmla="*/ 216 w 958"/>
                  <a:gd name="T53" fmla="*/ 93 h 1463"/>
                  <a:gd name="T54" fmla="*/ 217 w 958"/>
                  <a:gd name="T55" fmla="*/ 88 h 1463"/>
                  <a:gd name="T56" fmla="*/ 216 w 958"/>
                  <a:gd name="T57" fmla="*/ 83 h 1463"/>
                  <a:gd name="T58" fmla="*/ 214 w 958"/>
                  <a:gd name="T59" fmla="*/ 79 h 1463"/>
                  <a:gd name="T60" fmla="*/ 211 w 958"/>
                  <a:gd name="T61" fmla="*/ 76 h 1463"/>
                  <a:gd name="T62" fmla="*/ 207 w 958"/>
                  <a:gd name="T63" fmla="*/ 73 h 1463"/>
                  <a:gd name="T64" fmla="*/ 204 w 958"/>
                  <a:gd name="T65" fmla="*/ 72 h 1463"/>
                  <a:gd name="T66" fmla="*/ 137 w 958"/>
                  <a:gd name="T67" fmla="*/ 72 h 1463"/>
                  <a:gd name="T68" fmla="*/ 125 w 958"/>
                  <a:gd name="T69" fmla="*/ 47 h 1463"/>
                  <a:gd name="T70" fmla="*/ 126 w 958"/>
                  <a:gd name="T71" fmla="*/ 41 h 1463"/>
                  <a:gd name="T72" fmla="*/ 127 w 958"/>
                  <a:gd name="T73" fmla="*/ 34 h 1463"/>
                  <a:gd name="T74" fmla="*/ 127 w 958"/>
                  <a:gd name="T75" fmla="*/ 27 h 1463"/>
                  <a:gd name="T76" fmla="*/ 125 w 958"/>
                  <a:gd name="T77" fmla="*/ 21 h 1463"/>
                  <a:gd name="T78" fmla="*/ 123 w 958"/>
                  <a:gd name="T79" fmla="*/ 17 h 1463"/>
                  <a:gd name="T80" fmla="*/ 120 w 958"/>
                  <a:gd name="T81" fmla="*/ 12 h 1463"/>
                  <a:gd name="T82" fmla="*/ 115 w 958"/>
                  <a:gd name="T83" fmla="*/ 8 h 1463"/>
                  <a:gd name="T84" fmla="*/ 110 w 958"/>
                  <a:gd name="T85" fmla="*/ 4 h 1463"/>
                  <a:gd name="T86" fmla="*/ 104 w 958"/>
                  <a:gd name="T87" fmla="*/ 1 h 1463"/>
                  <a:gd name="T88" fmla="*/ 97 w 958"/>
                  <a:gd name="T89" fmla="*/ 0 h 1463"/>
                  <a:gd name="T90" fmla="*/ 91 w 958"/>
                  <a:gd name="T91" fmla="*/ 0 h 1463"/>
                  <a:gd name="T92" fmla="*/ 84 w 958"/>
                  <a:gd name="T93" fmla="*/ 1 h 1463"/>
                  <a:gd name="T94" fmla="*/ 77 w 958"/>
                  <a:gd name="T95" fmla="*/ 3 h 1463"/>
                  <a:gd name="T96" fmla="*/ 70 w 958"/>
                  <a:gd name="T97" fmla="*/ 7 h 1463"/>
                  <a:gd name="T98" fmla="*/ 66 w 958"/>
                  <a:gd name="T99" fmla="*/ 13 h 1463"/>
                  <a:gd name="T100" fmla="*/ 62 w 958"/>
                  <a:gd name="T101" fmla="*/ 19 h 1463"/>
                  <a:gd name="T102" fmla="*/ 59 w 958"/>
                  <a:gd name="T103" fmla="*/ 25 h 14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58"/>
                  <a:gd name="T157" fmla="*/ 0 h 1463"/>
                  <a:gd name="T158" fmla="*/ 958 w 958"/>
                  <a:gd name="T159" fmla="*/ 1463 h 14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58" h="1463">
                    <a:moveTo>
                      <a:pt x="261" y="110"/>
                    </a:moveTo>
                    <a:lnTo>
                      <a:pt x="8" y="676"/>
                    </a:lnTo>
                    <a:lnTo>
                      <a:pt x="4" y="684"/>
                    </a:lnTo>
                    <a:lnTo>
                      <a:pt x="4" y="693"/>
                    </a:lnTo>
                    <a:lnTo>
                      <a:pt x="0" y="702"/>
                    </a:lnTo>
                    <a:lnTo>
                      <a:pt x="0" y="720"/>
                    </a:lnTo>
                    <a:lnTo>
                      <a:pt x="0" y="729"/>
                    </a:lnTo>
                    <a:lnTo>
                      <a:pt x="0" y="742"/>
                    </a:lnTo>
                    <a:lnTo>
                      <a:pt x="4" y="755"/>
                    </a:lnTo>
                    <a:lnTo>
                      <a:pt x="8" y="768"/>
                    </a:lnTo>
                    <a:lnTo>
                      <a:pt x="13" y="777"/>
                    </a:lnTo>
                    <a:lnTo>
                      <a:pt x="22" y="790"/>
                    </a:lnTo>
                    <a:lnTo>
                      <a:pt x="30" y="799"/>
                    </a:lnTo>
                    <a:lnTo>
                      <a:pt x="39" y="808"/>
                    </a:lnTo>
                    <a:lnTo>
                      <a:pt x="52" y="812"/>
                    </a:lnTo>
                    <a:lnTo>
                      <a:pt x="61" y="821"/>
                    </a:lnTo>
                    <a:lnTo>
                      <a:pt x="66" y="821"/>
                    </a:lnTo>
                    <a:lnTo>
                      <a:pt x="75" y="821"/>
                    </a:lnTo>
                    <a:lnTo>
                      <a:pt x="88" y="821"/>
                    </a:lnTo>
                    <a:lnTo>
                      <a:pt x="101" y="821"/>
                    </a:lnTo>
                    <a:lnTo>
                      <a:pt x="625" y="821"/>
                    </a:lnTo>
                    <a:lnTo>
                      <a:pt x="625" y="1462"/>
                    </a:lnTo>
                    <a:lnTo>
                      <a:pt x="788" y="1462"/>
                    </a:lnTo>
                    <a:lnTo>
                      <a:pt x="788" y="702"/>
                    </a:lnTo>
                    <a:lnTo>
                      <a:pt x="788" y="693"/>
                    </a:lnTo>
                    <a:lnTo>
                      <a:pt x="784" y="684"/>
                    </a:lnTo>
                    <a:lnTo>
                      <a:pt x="779" y="676"/>
                    </a:lnTo>
                    <a:lnTo>
                      <a:pt x="779" y="671"/>
                    </a:lnTo>
                    <a:lnTo>
                      <a:pt x="775" y="667"/>
                    </a:lnTo>
                    <a:lnTo>
                      <a:pt x="766" y="658"/>
                    </a:lnTo>
                    <a:lnTo>
                      <a:pt x="762" y="654"/>
                    </a:lnTo>
                    <a:lnTo>
                      <a:pt x="753" y="649"/>
                    </a:lnTo>
                    <a:lnTo>
                      <a:pt x="744" y="645"/>
                    </a:lnTo>
                    <a:lnTo>
                      <a:pt x="735" y="640"/>
                    </a:lnTo>
                    <a:lnTo>
                      <a:pt x="727" y="640"/>
                    </a:lnTo>
                    <a:lnTo>
                      <a:pt x="713" y="640"/>
                    </a:lnTo>
                    <a:lnTo>
                      <a:pt x="704" y="640"/>
                    </a:lnTo>
                    <a:lnTo>
                      <a:pt x="696" y="640"/>
                    </a:lnTo>
                    <a:lnTo>
                      <a:pt x="687" y="640"/>
                    </a:lnTo>
                    <a:lnTo>
                      <a:pt x="678" y="640"/>
                    </a:lnTo>
                    <a:lnTo>
                      <a:pt x="377" y="623"/>
                    </a:lnTo>
                    <a:lnTo>
                      <a:pt x="461" y="370"/>
                    </a:lnTo>
                    <a:lnTo>
                      <a:pt x="522" y="458"/>
                    </a:lnTo>
                    <a:lnTo>
                      <a:pt x="891" y="458"/>
                    </a:lnTo>
                    <a:lnTo>
                      <a:pt x="900" y="454"/>
                    </a:lnTo>
                    <a:lnTo>
                      <a:pt x="904" y="454"/>
                    </a:lnTo>
                    <a:lnTo>
                      <a:pt x="913" y="454"/>
                    </a:lnTo>
                    <a:lnTo>
                      <a:pt x="917" y="454"/>
                    </a:lnTo>
                    <a:lnTo>
                      <a:pt x="926" y="445"/>
                    </a:lnTo>
                    <a:lnTo>
                      <a:pt x="935" y="441"/>
                    </a:lnTo>
                    <a:lnTo>
                      <a:pt x="939" y="432"/>
                    </a:lnTo>
                    <a:lnTo>
                      <a:pt x="948" y="428"/>
                    </a:lnTo>
                    <a:lnTo>
                      <a:pt x="953" y="419"/>
                    </a:lnTo>
                    <a:lnTo>
                      <a:pt x="953" y="410"/>
                    </a:lnTo>
                    <a:lnTo>
                      <a:pt x="957" y="401"/>
                    </a:lnTo>
                    <a:lnTo>
                      <a:pt x="957" y="388"/>
                    </a:lnTo>
                    <a:lnTo>
                      <a:pt x="957" y="375"/>
                    </a:lnTo>
                    <a:lnTo>
                      <a:pt x="953" y="366"/>
                    </a:lnTo>
                    <a:lnTo>
                      <a:pt x="948" y="357"/>
                    </a:lnTo>
                    <a:lnTo>
                      <a:pt x="944" y="348"/>
                    </a:lnTo>
                    <a:lnTo>
                      <a:pt x="935" y="339"/>
                    </a:lnTo>
                    <a:lnTo>
                      <a:pt x="931" y="335"/>
                    </a:lnTo>
                    <a:lnTo>
                      <a:pt x="922" y="326"/>
                    </a:lnTo>
                    <a:lnTo>
                      <a:pt x="913" y="322"/>
                    </a:lnTo>
                    <a:lnTo>
                      <a:pt x="909" y="317"/>
                    </a:lnTo>
                    <a:lnTo>
                      <a:pt x="900" y="317"/>
                    </a:lnTo>
                    <a:lnTo>
                      <a:pt x="891" y="317"/>
                    </a:lnTo>
                    <a:lnTo>
                      <a:pt x="607" y="317"/>
                    </a:lnTo>
                    <a:lnTo>
                      <a:pt x="545" y="216"/>
                    </a:lnTo>
                    <a:lnTo>
                      <a:pt x="553" y="207"/>
                    </a:lnTo>
                    <a:lnTo>
                      <a:pt x="558" y="194"/>
                    </a:lnTo>
                    <a:lnTo>
                      <a:pt x="558" y="180"/>
                    </a:lnTo>
                    <a:lnTo>
                      <a:pt x="562" y="167"/>
                    </a:lnTo>
                    <a:lnTo>
                      <a:pt x="562" y="150"/>
                    </a:lnTo>
                    <a:lnTo>
                      <a:pt x="562" y="136"/>
                    </a:lnTo>
                    <a:lnTo>
                      <a:pt x="562" y="119"/>
                    </a:lnTo>
                    <a:lnTo>
                      <a:pt x="558" y="105"/>
                    </a:lnTo>
                    <a:lnTo>
                      <a:pt x="553" y="92"/>
                    </a:lnTo>
                    <a:lnTo>
                      <a:pt x="549" y="88"/>
                    </a:lnTo>
                    <a:lnTo>
                      <a:pt x="545" y="75"/>
                    </a:lnTo>
                    <a:lnTo>
                      <a:pt x="540" y="66"/>
                    </a:lnTo>
                    <a:lnTo>
                      <a:pt x="531" y="52"/>
                    </a:lnTo>
                    <a:lnTo>
                      <a:pt x="522" y="44"/>
                    </a:lnTo>
                    <a:lnTo>
                      <a:pt x="509" y="35"/>
                    </a:lnTo>
                    <a:lnTo>
                      <a:pt x="500" y="26"/>
                    </a:lnTo>
                    <a:lnTo>
                      <a:pt x="487" y="17"/>
                    </a:lnTo>
                    <a:lnTo>
                      <a:pt x="474" y="13"/>
                    </a:lnTo>
                    <a:lnTo>
                      <a:pt x="461" y="4"/>
                    </a:lnTo>
                    <a:lnTo>
                      <a:pt x="443" y="4"/>
                    </a:lnTo>
                    <a:lnTo>
                      <a:pt x="430" y="0"/>
                    </a:lnTo>
                    <a:lnTo>
                      <a:pt x="421" y="0"/>
                    </a:lnTo>
                    <a:lnTo>
                      <a:pt x="403" y="0"/>
                    </a:lnTo>
                    <a:lnTo>
                      <a:pt x="390" y="0"/>
                    </a:lnTo>
                    <a:lnTo>
                      <a:pt x="372" y="4"/>
                    </a:lnTo>
                    <a:lnTo>
                      <a:pt x="358" y="8"/>
                    </a:lnTo>
                    <a:lnTo>
                      <a:pt x="340" y="13"/>
                    </a:lnTo>
                    <a:lnTo>
                      <a:pt x="327" y="22"/>
                    </a:lnTo>
                    <a:lnTo>
                      <a:pt x="310" y="30"/>
                    </a:lnTo>
                    <a:lnTo>
                      <a:pt x="301" y="44"/>
                    </a:lnTo>
                    <a:lnTo>
                      <a:pt x="292" y="57"/>
                    </a:lnTo>
                    <a:lnTo>
                      <a:pt x="283" y="66"/>
                    </a:lnTo>
                    <a:lnTo>
                      <a:pt x="274" y="83"/>
                    </a:lnTo>
                    <a:lnTo>
                      <a:pt x="265" y="92"/>
                    </a:lnTo>
                    <a:lnTo>
                      <a:pt x="261" y="11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8198" name="Group 25"/>
          <p:cNvGrpSpPr>
            <a:grpSpLocks/>
          </p:cNvGrpSpPr>
          <p:nvPr/>
        </p:nvGrpSpPr>
        <p:grpSpPr bwMode="auto">
          <a:xfrm>
            <a:off x="6551612" y="3352800"/>
            <a:ext cx="671513" cy="798512"/>
            <a:chOff x="4020" y="1580"/>
            <a:chExt cx="423" cy="503"/>
          </a:xfrm>
        </p:grpSpPr>
        <p:grpSp>
          <p:nvGrpSpPr>
            <p:cNvPr id="8212" name="Group 26"/>
            <p:cNvGrpSpPr>
              <a:grpSpLocks/>
            </p:cNvGrpSpPr>
            <p:nvPr/>
          </p:nvGrpSpPr>
          <p:grpSpPr bwMode="auto">
            <a:xfrm>
              <a:off x="4020" y="1580"/>
              <a:ext cx="423" cy="503"/>
              <a:chOff x="4020" y="1580"/>
              <a:chExt cx="423" cy="503"/>
            </a:xfrm>
          </p:grpSpPr>
          <p:grpSp>
            <p:nvGrpSpPr>
              <p:cNvPr id="8214" name="Group 27"/>
              <p:cNvGrpSpPr>
                <a:grpSpLocks/>
              </p:cNvGrpSpPr>
              <p:nvPr/>
            </p:nvGrpSpPr>
            <p:grpSpPr bwMode="auto">
              <a:xfrm>
                <a:off x="4020" y="1580"/>
                <a:ext cx="423" cy="503"/>
                <a:chOff x="4020" y="1580"/>
                <a:chExt cx="423" cy="503"/>
              </a:xfrm>
            </p:grpSpPr>
            <p:grpSp>
              <p:nvGrpSpPr>
                <p:cNvPr id="8216" name="Group 28"/>
                <p:cNvGrpSpPr>
                  <a:grpSpLocks/>
                </p:cNvGrpSpPr>
                <p:nvPr/>
              </p:nvGrpSpPr>
              <p:grpSpPr bwMode="auto">
                <a:xfrm>
                  <a:off x="4020" y="1660"/>
                  <a:ext cx="423" cy="423"/>
                  <a:chOff x="4020" y="1660"/>
                  <a:chExt cx="423" cy="423"/>
                </a:xfrm>
              </p:grpSpPr>
              <p:sp>
                <p:nvSpPr>
                  <p:cNvPr id="8221" name="Freeform 29"/>
                  <p:cNvSpPr>
                    <a:spLocks noChangeArrowheads="1"/>
                  </p:cNvSpPr>
                  <p:nvPr/>
                </p:nvSpPr>
                <p:spPr bwMode="auto">
                  <a:xfrm>
                    <a:off x="4020" y="1660"/>
                    <a:ext cx="424" cy="424"/>
                  </a:xfrm>
                  <a:custGeom>
                    <a:avLst/>
                    <a:gdLst>
                      <a:gd name="T0" fmla="*/ 0 w 1871"/>
                      <a:gd name="T1" fmla="*/ 424 h 1871"/>
                      <a:gd name="T2" fmla="*/ 0 w 1871"/>
                      <a:gd name="T3" fmla="*/ 106 h 1871"/>
                      <a:gd name="T4" fmla="*/ 106 w 1871"/>
                      <a:gd name="T5" fmla="*/ 0 h 1871"/>
                      <a:gd name="T6" fmla="*/ 424 w 1871"/>
                      <a:gd name="T7" fmla="*/ 0 h 1871"/>
                      <a:gd name="T8" fmla="*/ 424 w 1871"/>
                      <a:gd name="T9" fmla="*/ 318 h 1871"/>
                      <a:gd name="T10" fmla="*/ 318 w 1871"/>
                      <a:gd name="T11" fmla="*/ 424 h 1871"/>
                      <a:gd name="T12" fmla="*/ 0 w 1871"/>
                      <a:gd name="T13" fmla="*/ 424 h 1871"/>
                      <a:gd name="T14" fmla="*/ 0 60000 65536"/>
                      <a:gd name="T15" fmla="*/ 0 60000 65536"/>
                      <a:gd name="T16" fmla="*/ 0 60000 65536"/>
                      <a:gd name="T17" fmla="*/ 0 60000 65536"/>
                      <a:gd name="T18" fmla="*/ 0 60000 65536"/>
                      <a:gd name="T19" fmla="*/ 0 60000 65536"/>
                      <a:gd name="T20" fmla="*/ 0 60000 65536"/>
                      <a:gd name="T21" fmla="*/ 0 w 1871"/>
                      <a:gd name="T22" fmla="*/ 0 h 1871"/>
                      <a:gd name="T23" fmla="*/ 1871 w 1871"/>
                      <a:gd name="T24" fmla="*/ 1871 h 18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1" h="1871">
                        <a:moveTo>
                          <a:pt x="0" y="1870"/>
                        </a:moveTo>
                        <a:lnTo>
                          <a:pt x="0" y="466"/>
                        </a:lnTo>
                        <a:lnTo>
                          <a:pt x="466" y="0"/>
                        </a:lnTo>
                        <a:lnTo>
                          <a:pt x="1870" y="0"/>
                        </a:lnTo>
                        <a:lnTo>
                          <a:pt x="1870" y="1402"/>
                        </a:lnTo>
                        <a:lnTo>
                          <a:pt x="1402" y="1870"/>
                        </a:lnTo>
                        <a:lnTo>
                          <a:pt x="0" y="1870"/>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2" name="Freeform 30"/>
                  <p:cNvSpPr>
                    <a:spLocks noChangeArrowheads="1"/>
                  </p:cNvSpPr>
                  <p:nvPr/>
                </p:nvSpPr>
                <p:spPr bwMode="auto">
                  <a:xfrm>
                    <a:off x="4020" y="1660"/>
                    <a:ext cx="424" cy="106"/>
                  </a:xfrm>
                  <a:custGeom>
                    <a:avLst/>
                    <a:gdLst>
                      <a:gd name="T0" fmla="*/ 0 w 1871"/>
                      <a:gd name="T1" fmla="*/ 106 h 467"/>
                      <a:gd name="T2" fmla="*/ 106 w 1871"/>
                      <a:gd name="T3" fmla="*/ 0 h 467"/>
                      <a:gd name="T4" fmla="*/ 424 w 1871"/>
                      <a:gd name="T5" fmla="*/ 0 h 467"/>
                      <a:gd name="T6" fmla="*/ 318 w 1871"/>
                      <a:gd name="T7" fmla="*/ 106 h 467"/>
                      <a:gd name="T8" fmla="*/ 0 w 1871"/>
                      <a:gd name="T9" fmla="*/ 106 h 467"/>
                      <a:gd name="T10" fmla="*/ 0 60000 65536"/>
                      <a:gd name="T11" fmla="*/ 0 60000 65536"/>
                      <a:gd name="T12" fmla="*/ 0 60000 65536"/>
                      <a:gd name="T13" fmla="*/ 0 60000 65536"/>
                      <a:gd name="T14" fmla="*/ 0 60000 65536"/>
                      <a:gd name="T15" fmla="*/ 0 w 1871"/>
                      <a:gd name="T16" fmla="*/ 0 h 467"/>
                      <a:gd name="T17" fmla="*/ 1871 w 1871"/>
                      <a:gd name="T18" fmla="*/ 467 h 467"/>
                    </a:gdLst>
                    <a:ahLst/>
                    <a:cxnLst>
                      <a:cxn ang="T10">
                        <a:pos x="T0" y="T1"/>
                      </a:cxn>
                      <a:cxn ang="T11">
                        <a:pos x="T2" y="T3"/>
                      </a:cxn>
                      <a:cxn ang="T12">
                        <a:pos x="T4" y="T5"/>
                      </a:cxn>
                      <a:cxn ang="T13">
                        <a:pos x="T6" y="T7"/>
                      </a:cxn>
                      <a:cxn ang="T14">
                        <a:pos x="T8" y="T9"/>
                      </a:cxn>
                    </a:cxnLst>
                    <a:rect l="T15" t="T16" r="T17" b="T18"/>
                    <a:pathLst>
                      <a:path w="1871" h="467">
                        <a:moveTo>
                          <a:pt x="0" y="466"/>
                        </a:moveTo>
                        <a:lnTo>
                          <a:pt x="466" y="0"/>
                        </a:lnTo>
                        <a:lnTo>
                          <a:pt x="1870" y="0"/>
                        </a:lnTo>
                        <a:lnTo>
                          <a:pt x="1402" y="466"/>
                        </a:lnTo>
                        <a:lnTo>
                          <a:pt x="0" y="46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3" name="Freeform 31"/>
                  <p:cNvSpPr>
                    <a:spLocks noChangeArrowheads="1"/>
                  </p:cNvSpPr>
                  <p:nvPr/>
                </p:nvSpPr>
                <p:spPr bwMode="auto">
                  <a:xfrm>
                    <a:off x="4338" y="1660"/>
                    <a:ext cx="106" cy="424"/>
                  </a:xfrm>
                  <a:custGeom>
                    <a:avLst/>
                    <a:gdLst>
                      <a:gd name="T0" fmla="*/ 0 w 469"/>
                      <a:gd name="T1" fmla="*/ 424 h 1871"/>
                      <a:gd name="T2" fmla="*/ 0 w 469"/>
                      <a:gd name="T3" fmla="*/ 106 h 1871"/>
                      <a:gd name="T4" fmla="*/ 106 w 469"/>
                      <a:gd name="T5" fmla="*/ 0 h 1871"/>
                      <a:gd name="T6" fmla="*/ 106 w 469"/>
                      <a:gd name="T7" fmla="*/ 318 h 1871"/>
                      <a:gd name="T8" fmla="*/ 0 w 469"/>
                      <a:gd name="T9" fmla="*/ 424 h 1871"/>
                      <a:gd name="T10" fmla="*/ 0 60000 65536"/>
                      <a:gd name="T11" fmla="*/ 0 60000 65536"/>
                      <a:gd name="T12" fmla="*/ 0 60000 65536"/>
                      <a:gd name="T13" fmla="*/ 0 60000 65536"/>
                      <a:gd name="T14" fmla="*/ 0 60000 65536"/>
                      <a:gd name="T15" fmla="*/ 0 w 469"/>
                      <a:gd name="T16" fmla="*/ 0 h 1871"/>
                      <a:gd name="T17" fmla="*/ 469 w 469"/>
                      <a:gd name="T18" fmla="*/ 1871 h 1871"/>
                    </a:gdLst>
                    <a:ahLst/>
                    <a:cxnLst>
                      <a:cxn ang="T10">
                        <a:pos x="T0" y="T1"/>
                      </a:cxn>
                      <a:cxn ang="T11">
                        <a:pos x="T2" y="T3"/>
                      </a:cxn>
                      <a:cxn ang="T12">
                        <a:pos x="T4" y="T5"/>
                      </a:cxn>
                      <a:cxn ang="T13">
                        <a:pos x="T6" y="T7"/>
                      </a:cxn>
                      <a:cxn ang="T14">
                        <a:pos x="T8" y="T9"/>
                      </a:cxn>
                    </a:cxnLst>
                    <a:rect l="T15" t="T16" r="T17" b="T18"/>
                    <a:pathLst>
                      <a:path w="469" h="1871">
                        <a:moveTo>
                          <a:pt x="0" y="1870"/>
                        </a:moveTo>
                        <a:lnTo>
                          <a:pt x="0" y="466"/>
                        </a:lnTo>
                        <a:lnTo>
                          <a:pt x="468" y="0"/>
                        </a:lnTo>
                        <a:lnTo>
                          <a:pt x="468" y="1402"/>
                        </a:lnTo>
                        <a:lnTo>
                          <a:pt x="0" y="1870"/>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217" name="Group 32"/>
                <p:cNvGrpSpPr>
                  <a:grpSpLocks/>
                </p:cNvGrpSpPr>
                <p:nvPr/>
              </p:nvGrpSpPr>
              <p:grpSpPr bwMode="auto">
                <a:xfrm>
                  <a:off x="4116" y="1580"/>
                  <a:ext cx="327" cy="87"/>
                  <a:chOff x="4116" y="1580"/>
                  <a:chExt cx="327" cy="87"/>
                </a:xfrm>
              </p:grpSpPr>
              <p:sp>
                <p:nvSpPr>
                  <p:cNvPr id="8218" name="Freeform 33"/>
                  <p:cNvSpPr>
                    <a:spLocks noChangeArrowheads="1"/>
                  </p:cNvSpPr>
                  <p:nvPr/>
                </p:nvSpPr>
                <p:spPr bwMode="auto">
                  <a:xfrm>
                    <a:off x="4116" y="1580"/>
                    <a:ext cx="328" cy="88"/>
                  </a:xfrm>
                  <a:custGeom>
                    <a:avLst/>
                    <a:gdLst>
                      <a:gd name="T0" fmla="*/ 0 w 1448"/>
                      <a:gd name="T1" fmla="*/ 88 h 389"/>
                      <a:gd name="T2" fmla="*/ 0 w 1448"/>
                      <a:gd name="T3" fmla="*/ 22 h 389"/>
                      <a:gd name="T4" fmla="*/ 22 w 1448"/>
                      <a:gd name="T5" fmla="*/ 0 h 389"/>
                      <a:gd name="T6" fmla="*/ 328 w 1448"/>
                      <a:gd name="T7" fmla="*/ 0 h 389"/>
                      <a:gd name="T8" fmla="*/ 328 w 1448"/>
                      <a:gd name="T9" fmla="*/ 66 h 389"/>
                      <a:gd name="T10" fmla="*/ 306 w 1448"/>
                      <a:gd name="T11" fmla="*/ 88 h 389"/>
                      <a:gd name="T12" fmla="*/ 0 w 1448"/>
                      <a:gd name="T13" fmla="*/ 88 h 389"/>
                      <a:gd name="T14" fmla="*/ 0 60000 65536"/>
                      <a:gd name="T15" fmla="*/ 0 60000 65536"/>
                      <a:gd name="T16" fmla="*/ 0 60000 65536"/>
                      <a:gd name="T17" fmla="*/ 0 60000 65536"/>
                      <a:gd name="T18" fmla="*/ 0 60000 65536"/>
                      <a:gd name="T19" fmla="*/ 0 60000 65536"/>
                      <a:gd name="T20" fmla="*/ 0 60000 65536"/>
                      <a:gd name="T21" fmla="*/ 0 w 1448"/>
                      <a:gd name="T22" fmla="*/ 0 h 389"/>
                      <a:gd name="T23" fmla="*/ 1448 w 1448"/>
                      <a:gd name="T24" fmla="*/ 389 h 3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8" h="389">
                        <a:moveTo>
                          <a:pt x="0" y="388"/>
                        </a:moveTo>
                        <a:lnTo>
                          <a:pt x="0" y="96"/>
                        </a:lnTo>
                        <a:lnTo>
                          <a:pt x="96" y="0"/>
                        </a:lnTo>
                        <a:lnTo>
                          <a:pt x="1447" y="0"/>
                        </a:lnTo>
                        <a:lnTo>
                          <a:pt x="1447" y="290"/>
                        </a:lnTo>
                        <a:lnTo>
                          <a:pt x="1349" y="388"/>
                        </a:lnTo>
                        <a:lnTo>
                          <a:pt x="0" y="388"/>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9" name="Freeform 34"/>
                  <p:cNvSpPr>
                    <a:spLocks noChangeArrowheads="1"/>
                  </p:cNvSpPr>
                  <p:nvPr/>
                </p:nvSpPr>
                <p:spPr bwMode="auto">
                  <a:xfrm>
                    <a:off x="4116" y="1580"/>
                    <a:ext cx="328" cy="22"/>
                  </a:xfrm>
                  <a:custGeom>
                    <a:avLst/>
                    <a:gdLst>
                      <a:gd name="T0" fmla="*/ 0 w 1448"/>
                      <a:gd name="T1" fmla="*/ 22 h 97"/>
                      <a:gd name="T2" fmla="*/ 22 w 1448"/>
                      <a:gd name="T3" fmla="*/ 0 h 97"/>
                      <a:gd name="T4" fmla="*/ 328 w 1448"/>
                      <a:gd name="T5" fmla="*/ 0 h 97"/>
                      <a:gd name="T6" fmla="*/ 306 w 1448"/>
                      <a:gd name="T7" fmla="*/ 22 h 97"/>
                      <a:gd name="T8" fmla="*/ 0 w 1448"/>
                      <a:gd name="T9" fmla="*/ 22 h 97"/>
                      <a:gd name="T10" fmla="*/ 0 60000 65536"/>
                      <a:gd name="T11" fmla="*/ 0 60000 65536"/>
                      <a:gd name="T12" fmla="*/ 0 60000 65536"/>
                      <a:gd name="T13" fmla="*/ 0 60000 65536"/>
                      <a:gd name="T14" fmla="*/ 0 60000 65536"/>
                      <a:gd name="T15" fmla="*/ 0 w 1448"/>
                      <a:gd name="T16" fmla="*/ 0 h 97"/>
                      <a:gd name="T17" fmla="*/ 1448 w 1448"/>
                      <a:gd name="T18" fmla="*/ 97 h 97"/>
                    </a:gdLst>
                    <a:ahLst/>
                    <a:cxnLst>
                      <a:cxn ang="T10">
                        <a:pos x="T0" y="T1"/>
                      </a:cxn>
                      <a:cxn ang="T11">
                        <a:pos x="T2" y="T3"/>
                      </a:cxn>
                      <a:cxn ang="T12">
                        <a:pos x="T4" y="T5"/>
                      </a:cxn>
                      <a:cxn ang="T13">
                        <a:pos x="T6" y="T7"/>
                      </a:cxn>
                      <a:cxn ang="T14">
                        <a:pos x="T8" y="T9"/>
                      </a:cxn>
                    </a:cxnLst>
                    <a:rect l="T15" t="T16" r="T17" b="T18"/>
                    <a:pathLst>
                      <a:path w="1448" h="97">
                        <a:moveTo>
                          <a:pt x="0" y="96"/>
                        </a:moveTo>
                        <a:lnTo>
                          <a:pt x="96" y="0"/>
                        </a:lnTo>
                        <a:lnTo>
                          <a:pt x="1447" y="0"/>
                        </a:lnTo>
                        <a:lnTo>
                          <a:pt x="1349" y="96"/>
                        </a:lnTo>
                        <a:lnTo>
                          <a:pt x="0" y="9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20" name="Freeform 35"/>
                  <p:cNvSpPr>
                    <a:spLocks noChangeArrowheads="1"/>
                  </p:cNvSpPr>
                  <p:nvPr/>
                </p:nvSpPr>
                <p:spPr bwMode="auto">
                  <a:xfrm>
                    <a:off x="4422" y="1580"/>
                    <a:ext cx="22" cy="88"/>
                  </a:xfrm>
                  <a:custGeom>
                    <a:avLst/>
                    <a:gdLst>
                      <a:gd name="T0" fmla="*/ 0 w 99"/>
                      <a:gd name="T1" fmla="*/ 88 h 389"/>
                      <a:gd name="T2" fmla="*/ 0 w 99"/>
                      <a:gd name="T3" fmla="*/ 22 h 389"/>
                      <a:gd name="T4" fmla="*/ 22 w 99"/>
                      <a:gd name="T5" fmla="*/ 0 h 389"/>
                      <a:gd name="T6" fmla="*/ 22 w 99"/>
                      <a:gd name="T7" fmla="*/ 66 h 389"/>
                      <a:gd name="T8" fmla="*/ 0 w 99"/>
                      <a:gd name="T9" fmla="*/ 88 h 389"/>
                      <a:gd name="T10" fmla="*/ 0 60000 65536"/>
                      <a:gd name="T11" fmla="*/ 0 60000 65536"/>
                      <a:gd name="T12" fmla="*/ 0 60000 65536"/>
                      <a:gd name="T13" fmla="*/ 0 60000 65536"/>
                      <a:gd name="T14" fmla="*/ 0 60000 65536"/>
                      <a:gd name="T15" fmla="*/ 0 w 99"/>
                      <a:gd name="T16" fmla="*/ 0 h 389"/>
                      <a:gd name="T17" fmla="*/ 99 w 99"/>
                      <a:gd name="T18" fmla="*/ 389 h 389"/>
                    </a:gdLst>
                    <a:ahLst/>
                    <a:cxnLst>
                      <a:cxn ang="T10">
                        <a:pos x="T0" y="T1"/>
                      </a:cxn>
                      <a:cxn ang="T11">
                        <a:pos x="T2" y="T3"/>
                      </a:cxn>
                      <a:cxn ang="T12">
                        <a:pos x="T4" y="T5"/>
                      </a:cxn>
                      <a:cxn ang="T13">
                        <a:pos x="T6" y="T7"/>
                      </a:cxn>
                      <a:cxn ang="T14">
                        <a:pos x="T8" y="T9"/>
                      </a:cxn>
                    </a:cxnLst>
                    <a:rect l="T15" t="T16" r="T17" b="T18"/>
                    <a:pathLst>
                      <a:path w="99" h="389">
                        <a:moveTo>
                          <a:pt x="0" y="388"/>
                        </a:moveTo>
                        <a:lnTo>
                          <a:pt x="0" y="96"/>
                        </a:lnTo>
                        <a:lnTo>
                          <a:pt x="98" y="0"/>
                        </a:lnTo>
                        <a:lnTo>
                          <a:pt x="98" y="290"/>
                        </a:lnTo>
                        <a:lnTo>
                          <a:pt x="0" y="388"/>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8215" name="Freeform 36"/>
              <p:cNvSpPr>
                <a:spLocks noChangeArrowheads="1"/>
              </p:cNvSpPr>
              <p:nvPr/>
            </p:nvSpPr>
            <p:spPr bwMode="auto">
              <a:xfrm>
                <a:off x="4104" y="1696"/>
                <a:ext cx="224" cy="32"/>
              </a:xfrm>
              <a:custGeom>
                <a:avLst/>
                <a:gdLst>
                  <a:gd name="T0" fmla="*/ 56 w 988"/>
                  <a:gd name="T1" fmla="*/ 0 h 142"/>
                  <a:gd name="T2" fmla="*/ 224 w 988"/>
                  <a:gd name="T3" fmla="*/ 0 h 142"/>
                  <a:gd name="T4" fmla="*/ 168 w 988"/>
                  <a:gd name="T5" fmla="*/ 32 h 142"/>
                  <a:gd name="T6" fmla="*/ 0 w 988"/>
                  <a:gd name="T7" fmla="*/ 32 h 142"/>
                  <a:gd name="T8" fmla="*/ 56 w 988"/>
                  <a:gd name="T9" fmla="*/ 0 h 142"/>
                  <a:gd name="T10" fmla="*/ 0 60000 65536"/>
                  <a:gd name="T11" fmla="*/ 0 60000 65536"/>
                  <a:gd name="T12" fmla="*/ 0 60000 65536"/>
                  <a:gd name="T13" fmla="*/ 0 60000 65536"/>
                  <a:gd name="T14" fmla="*/ 0 60000 65536"/>
                  <a:gd name="T15" fmla="*/ 0 w 988"/>
                  <a:gd name="T16" fmla="*/ 0 h 142"/>
                  <a:gd name="T17" fmla="*/ 988 w 988"/>
                  <a:gd name="T18" fmla="*/ 142 h 142"/>
                </a:gdLst>
                <a:ahLst/>
                <a:cxnLst>
                  <a:cxn ang="T10">
                    <a:pos x="T0" y="T1"/>
                  </a:cxn>
                  <a:cxn ang="T11">
                    <a:pos x="T2" y="T3"/>
                  </a:cxn>
                  <a:cxn ang="T12">
                    <a:pos x="T4" y="T5"/>
                  </a:cxn>
                  <a:cxn ang="T13">
                    <a:pos x="T6" y="T7"/>
                  </a:cxn>
                  <a:cxn ang="T14">
                    <a:pos x="T8" y="T9"/>
                  </a:cxn>
                </a:cxnLst>
                <a:rect l="T15" t="T16" r="T17" b="T18"/>
                <a:pathLst>
                  <a:path w="988" h="142">
                    <a:moveTo>
                      <a:pt x="245" y="0"/>
                    </a:moveTo>
                    <a:lnTo>
                      <a:pt x="987" y="0"/>
                    </a:lnTo>
                    <a:lnTo>
                      <a:pt x="740" y="141"/>
                    </a:lnTo>
                    <a:lnTo>
                      <a:pt x="0" y="141"/>
                    </a:lnTo>
                    <a:lnTo>
                      <a:pt x="245"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8213" name="Oval 37"/>
            <p:cNvSpPr>
              <a:spLocks noChangeArrowheads="1"/>
            </p:cNvSpPr>
            <p:nvPr/>
          </p:nvSpPr>
          <p:spPr bwMode="auto">
            <a:xfrm>
              <a:off x="4348" y="1620"/>
              <a:ext cx="56" cy="32"/>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8199" name="Group 38"/>
          <p:cNvGrpSpPr>
            <a:grpSpLocks/>
          </p:cNvGrpSpPr>
          <p:nvPr/>
        </p:nvGrpSpPr>
        <p:grpSpPr bwMode="auto">
          <a:xfrm>
            <a:off x="3732212" y="2076451"/>
            <a:ext cx="2224088" cy="609600"/>
            <a:chOff x="3668" y="964"/>
            <a:chExt cx="1401" cy="384"/>
          </a:xfrm>
        </p:grpSpPr>
        <p:grpSp>
          <p:nvGrpSpPr>
            <p:cNvPr id="8200" name="Group 39"/>
            <p:cNvGrpSpPr>
              <a:grpSpLocks/>
            </p:cNvGrpSpPr>
            <p:nvPr/>
          </p:nvGrpSpPr>
          <p:grpSpPr bwMode="auto">
            <a:xfrm>
              <a:off x="3668" y="964"/>
              <a:ext cx="329" cy="384"/>
              <a:chOff x="3668" y="964"/>
              <a:chExt cx="329" cy="384"/>
            </a:xfrm>
          </p:grpSpPr>
          <p:sp>
            <p:nvSpPr>
              <p:cNvPr id="8210" name="Freeform 40"/>
              <p:cNvSpPr>
                <a:spLocks noChangeArrowheads="1"/>
              </p:cNvSpPr>
              <p:nvPr/>
            </p:nvSpPr>
            <p:spPr bwMode="auto">
              <a:xfrm>
                <a:off x="366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Text Box 41"/>
              <p:cNvSpPr txBox="1">
                <a:spLocks noChangeArrowheads="1"/>
              </p:cNvSpPr>
              <p:nvPr/>
            </p:nvSpPr>
            <p:spPr bwMode="auto">
              <a:xfrm>
                <a:off x="371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dirty="0"/>
                  <a:t>A</a:t>
                </a:r>
              </a:p>
            </p:txBody>
          </p:sp>
        </p:grpSp>
        <p:grpSp>
          <p:nvGrpSpPr>
            <p:cNvPr id="8201" name="Group 42"/>
            <p:cNvGrpSpPr>
              <a:grpSpLocks/>
            </p:cNvGrpSpPr>
            <p:nvPr/>
          </p:nvGrpSpPr>
          <p:grpSpPr bwMode="auto">
            <a:xfrm>
              <a:off x="4028" y="964"/>
              <a:ext cx="329" cy="384"/>
              <a:chOff x="4028" y="964"/>
              <a:chExt cx="329" cy="384"/>
            </a:xfrm>
          </p:grpSpPr>
          <p:sp>
            <p:nvSpPr>
              <p:cNvPr id="8208" name="Freeform 43"/>
              <p:cNvSpPr>
                <a:spLocks noChangeArrowheads="1"/>
              </p:cNvSpPr>
              <p:nvPr/>
            </p:nvSpPr>
            <p:spPr bwMode="auto">
              <a:xfrm>
                <a:off x="402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9" name="Text Box 44"/>
              <p:cNvSpPr txBox="1">
                <a:spLocks noChangeArrowheads="1"/>
              </p:cNvSpPr>
              <p:nvPr/>
            </p:nvSpPr>
            <p:spPr bwMode="auto">
              <a:xfrm>
                <a:off x="407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B</a:t>
                </a:r>
              </a:p>
            </p:txBody>
          </p:sp>
        </p:grpSp>
        <p:grpSp>
          <p:nvGrpSpPr>
            <p:cNvPr id="8202" name="Group 45"/>
            <p:cNvGrpSpPr>
              <a:grpSpLocks/>
            </p:cNvGrpSpPr>
            <p:nvPr/>
          </p:nvGrpSpPr>
          <p:grpSpPr bwMode="auto">
            <a:xfrm>
              <a:off x="4388" y="964"/>
              <a:ext cx="329" cy="384"/>
              <a:chOff x="4388" y="964"/>
              <a:chExt cx="329" cy="384"/>
            </a:xfrm>
          </p:grpSpPr>
          <p:sp>
            <p:nvSpPr>
              <p:cNvPr id="8206" name="Freeform 46"/>
              <p:cNvSpPr>
                <a:spLocks noChangeArrowheads="1"/>
              </p:cNvSpPr>
              <p:nvPr/>
            </p:nvSpPr>
            <p:spPr bwMode="auto">
              <a:xfrm>
                <a:off x="4388"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Text Box 47"/>
              <p:cNvSpPr txBox="1">
                <a:spLocks noChangeArrowheads="1"/>
              </p:cNvSpPr>
              <p:nvPr/>
            </p:nvSpPr>
            <p:spPr bwMode="auto">
              <a:xfrm>
                <a:off x="4439"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C</a:t>
                </a:r>
              </a:p>
            </p:txBody>
          </p:sp>
        </p:grpSp>
        <p:grpSp>
          <p:nvGrpSpPr>
            <p:cNvPr id="8203" name="Group 48"/>
            <p:cNvGrpSpPr>
              <a:grpSpLocks/>
            </p:cNvGrpSpPr>
            <p:nvPr/>
          </p:nvGrpSpPr>
          <p:grpSpPr bwMode="auto">
            <a:xfrm>
              <a:off x="4740" y="964"/>
              <a:ext cx="329" cy="384"/>
              <a:chOff x="4740" y="964"/>
              <a:chExt cx="329" cy="384"/>
            </a:xfrm>
          </p:grpSpPr>
          <p:sp>
            <p:nvSpPr>
              <p:cNvPr id="8204" name="Freeform 49"/>
              <p:cNvSpPr>
                <a:spLocks noChangeArrowheads="1"/>
              </p:cNvSpPr>
              <p:nvPr/>
            </p:nvSpPr>
            <p:spPr bwMode="auto">
              <a:xfrm>
                <a:off x="4740" y="96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Text Box 50"/>
              <p:cNvSpPr txBox="1">
                <a:spLocks noChangeArrowheads="1"/>
              </p:cNvSpPr>
              <p:nvPr/>
            </p:nvSpPr>
            <p:spPr bwMode="auto">
              <a:xfrm>
                <a:off x="4791" y="1011"/>
                <a:ext cx="25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400" b="1"/>
                  <a:t>D</a:t>
                </a:r>
              </a:p>
            </p:txBody>
          </p:sp>
        </p:grpSp>
      </p:grpSp>
    </p:spTree>
    <p:extLst>
      <p:ext uri="{BB962C8B-B14F-4D97-AF65-F5344CB8AC3E}">
        <p14:creationId xmlns:p14="http://schemas.microsoft.com/office/powerpoint/2010/main" val="39927108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5789612" y="3698875"/>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699" name="Rectangle 3"/>
          <p:cNvSpPr>
            <a:spLocks noChangeArrowheads="1"/>
          </p:cNvSpPr>
          <p:nvPr/>
        </p:nvSpPr>
        <p:spPr bwMode="auto">
          <a:xfrm>
            <a:off x="5789612" y="4214813"/>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0" name="Rectangle 4"/>
          <p:cNvSpPr>
            <a:spLocks noChangeArrowheads="1"/>
          </p:cNvSpPr>
          <p:nvPr/>
        </p:nvSpPr>
        <p:spPr bwMode="auto">
          <a:xfrm>
            <a:off x="4113212" y="4987925"/>
            <a:ext cx="1981200" cy="12065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1" name="Rectangle 5"/>
          <p:cNvSpPr>
            <a:spLocks noChangeArrowheads="1"/>
          </p:cNvSpPr>
          <p:nvPr/>
        </p:nvSpPr>
        <p:spPr bwMode="auto">
          <a:xfrm>
            <a:off x="4037012" y="5638800"/>
            <a:ext cx="1981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2" name="Rectangle 6"/>
          <p:cNvSpPr>
            <a:spLocks noChangeArrowheads="1"/>
          </p:cNvSpPr>
          <p:nvPr/>
        </p:nvSpPr>
        <p:spPr bwMode="auto">
          <a:xfrm>
            <a:off x="4113213" y="3886200"/>
            <a:ext cx="474663"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3" name="Rectangle 7"/>
          <p:cNvSpPr>
            <a:spLocks noChangeArrowheads="1"/>
          </p:cNvSpPr>
          <p:nvPr/>
        </p:nvSpPr>
        <p:spPr bwMode="auto">
          <a:xfrm>
            <a:off x="3884612" y="3657600"/>
            <a:ext cx="685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4" name="Rectangle 8"/>
          <p:cNvSpPr>
            <a:spLocks noChangeArrowheads="1"/>
          </p:cNvSpPr>
          <p:nvPr/>
        </p:nvSpPr>
        <p:spPr bwMode="auto">
          <a:xfrm>
            <a:off x="3960812" y="3733800"/>
            <a:ext cx="152400" cy="2057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5" name="Rectangle 9"/>
          <p:cNvSpPr>
            <a:spLocks noChangeArrowheads="1"/>
          </p:cNvSpPr>
          <p:nvPr/>
        </p:nvSpPr>
        <p:spPr bwMode="auto">
          <a:xfrm>
            <a:off x="5408612" y="4718050"/>
            <a:ext cx="304800" cy="685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06" name="Rectangle 10"/>
          <p:cNvSpPr>
            <a:spLocks noChangeArrowheads="1"/>
          </p:cNvSpPr>
          <p:nvPr/>
        </p:nvSpPr>
        <p:spPr bwMode="auto">
          <a:xfrm flipH="1">
            <a:off x="5373687" y="3540125"/>
            <a:ext cx="4572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7" name="Rectangle 11"/>
          <p:cNvSpPr>
            <a:spLocks noChangeArrowheads="1"/>
          </p:cNvSpPr>
          <p:nvPr/>
        </p:nvSpPr>
        <p:spPr bwMode="auto">
          <a:xfrm>
            <a:off x="3503613" y="2590800"/>
            <a:ext cx="271463"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08" name="Rectangle 12"/>
          <p:cNvSpPr>
            <a:spLocks noChangeArrowheads="1"/>
          </p:cNvSpPr>
          <p:nvPr/>
        </p:nvSpPr>
        <p:spPr bwMode="auto">
          <a:xfrm>
            <a:off x="3635376" y="2116138"/>
            <a:ext cx="130175" cy="533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09" name="Rectangle 13"/>
          <p:cNvSpPr>
            <a:spLocks noChangeArrowheads="1"/>
          </p:cNvSpPr>
          <p:nvPr/>
        </p:nvSpPr>
        <p:spPr bwMode="auto">
          <a:xfrm>
            <a:off x="3155950" y="2286000"/>
            <a:ext cx="381000" cy="914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0" name="Rectangle 14"/>
          <p:cNvSpPr>
            <a:spLocks noChangeArrowheads="1"/>
          </p:cNvSpPr>
          <p:nvPr/>
        </p:nvSpPr>
        <p:spPr bwMode="auto">
          <a:xfrm>
            <a:off x="2698750" y="2081214"/>
            <a:ext cx="990600" cy="20478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1" name="Rectangle 15"/>
          <p:cNvSpPr>
            <a:spLocks noChangeArrowheads="1"/>
          </p:cNvSpPr>
          <p:nvPr/>
        </p:nvSpPr>
        <p:spPr bwMode="auto">
          <a:xfrm>
            <a:off x="2317750" y="2362200"/>
            <a:ext cx="8382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2" name="Rectangle 16"/>
          <p:cNvSpPr>
            <a:spLocks noChangeArrowheads="1"/>
          </p:cNvSpPr>
          <p:nvPr/>
        </p:nvSpPr>
        <p:spPr bwMode="auto">
          <a:xfrm>
            <a:off x="2241550" y="2362200"/>
            <a:ext cx="152400" cy="1295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3" name="Rectangle 17"/>
          <p:cNvSpPr>
            <a:spLocks noChangeArrowheads="1"/>
          </p:cNvSpPr>
          <p:nvPr/>
        </p:nvSpPr>
        <p:spPr bwMode="auto">
          <a:xfrm>
            <a:off x="1522412" y="1981200"/>
            <a:ext cx="990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4" name="Rectangle 18"/>
          <p:cNvSpPr>
            <a:spLocks noChangeArrowheads="1"/>
          </p:cNvSpPr>
          <p:nvPr/>
        </p:nvSpPr>
        <p:spPr bwMode="auto">
          <a:xfrm>
            <a:off x="2165350" y="3657600"/>
            <a:ext cx="304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5" name="Rectangle 19"/>
          <p:cNvSpPr>
            <a:spLocks noChangeArrowheads="1"/>
          </p:cNvSpPr>
          <p:nvPr/>
        </p:nvSpPr>
        <p:spPr bwMode="auto">
          <a:xfrm>
            <a:off x="1708150" y="3657600"/>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6" name="Rectangle 20"/>
          <p:cNvSpPr>
            <a:spLocks noChangeArrowheads="1"/>
          </p:cNvSpPr>
          <p:nvPr/>
        </p:nvSpPr>
        <p:spPr bwMode="auto">
          <a:xfrm>
            <a:off x="1555750" y="2122488"/>
            <a:ext cx="152400" cy="1676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7" name="Rectangle 21"/>
          <p:cNvSpPr>
            <a:spLocks noChangeArrowheads="1"/>
          </p:cNvSpPr>
          <p:nvPr/>
        </p:nvSpPr>
        <p:spPr bwMode="auto">
          <a:xfrm>
            <a:off x="1860550" y="3200400"/>
            <a:ext cx="152400" cy="110013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8" name="Rectangle 22"/>
          <p:cNvSpPr>
            <a:spLocks noChangeArrowheads="1"/>
          </p:cNvSpPr>
          <p:nvPr/>
        </p:nvSpPr>
        <p:spPr bwMode="auto">
          <a:xfrm>
            <a:off x="2012950" y="3200401"/>
            <a:ext cx="152400" cy="10890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19" name="Rectangle 23"/>
          <p:cNvSpPr>
            <a:spLocks noChangeArrowheads="1"/>
          </p:cNvSpPr>
          <p:nvPr/>
        </p:nvSpPr>
        <p:spPr bwMode="auto">
          <a:xfrm flipH="1">
            <a:off x="3155950" y="3503613"/>
            <a:ext cx="4572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79772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7721" name="Rectangle 25"/>
          <p:cNvSpPr>
            <a:spLocks noChangeArrowheads="1"/>
          </p:cNvSpPr>
          <p:nvPr/>
        </p:nvSpPr>
        <p:spPr bwMode="auto">
          <a:xfrm>
            <a:off x="3613150" y="3657600"/>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2" name="Rectangle 26"/>
          <p:cNvSpPr>
            <a:spLocks noChangeArrowheads="1"/>
          </p:cNvSpPr>
          <p:nvPr/>
        </p:nvSpPr>
        <p:spPr bwMode="auto">
          <a:xfrm>
            <a:off x="3819525"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3" name="Rectangle 27"/>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2</a:t>
            </a:r>
          </a:p>
        </p:txBody>
      </p:sp>
      <p:sp>
        <p:nvSpPr>
          <p:cNvPr id="797724" name="Rectangle 28"/>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5" name="Rectangle 29"/>
          <p:cNvSpPr>
            <a:spLocks noChangeArrowheads="1"/>
          </p:cNvSpPr>
          <p:nvPr/>
        </p:nvSpPr>
        <p:spPr bwMode="auto">
          <a:xfrm>
            <a:off x="60261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6" name="Rectangle 30"/>
          <p:cNvSpPr>
            <a:spLocks noChangeArrowheads="1"/>
          </p:cNvSpPr>
          <p:nvPr/>
        </p:nvSpPr>
        <p:spPr bwMode="auto">
          <a:xfrm>
            <a:off x="60182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7" name="Rectangle 3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8" name="Rectangle 32"/>
          <p:cNvSpPr>
            <a:spLocks noChangeArrowheads="1"/>
          </p:cNvSpPr>
          <p:nvPr/>
        </p:nvSpPr>
        <p:spPr bwMode="auto">
          <a:xfrm>
            <a:off x="7778750" y="2209800"/>
            <a:ext cx="76200" cy="3810000"/>
          </a:xfrm>
          <a:prstGeom prst="rect">
            <a:avLst/>
          </a:prstGeom>
          <a:solidFill>
            <a:srgbClr val="FF66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29" name="Rectangle 33"/>
          <p:cNvSpPr>
            <a:spLocks noChangeArrowheads="1"/>
          </p:cNvSpPr>
          <p:nvPr/>
        </p:nvSpPr>
        <p:spPr bwMode="auto">
          <a:xfrm>
            <a:off x="7770812" y="21875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0" name="Rectangle 3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1" name="Rectangle 35"/>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2" name="Rectangle 36"/>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3" name="Rectangle 37"/>
          <p:cNvSpPr>
            <a:spLocks noChangeArrowheads="1"/>
          </p:cNvSpPr>
          <p:nvPr/>
        </p:nvSpPr>
        <p:spPr bwMode="auto">
          <a:xfrm>
            <a:off x="37830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4" name="Rectangle 38"/>
          <p:cNvSpPr>
            <a:spLocks noChangeArrowheads="1"/>
          </p:cNvSpPr>
          <p:nvPr/>
        </p:nvSpPr>
        <p:spPr bwMode="auto">
          <a:xfrm>
            <a:off x="3790950"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35" name="Rectangle 39"/>
          <p:cNvSpPr>
            <a:spLocks noChangeArrowheads="1"/>
          </p:cNvSpPr>
          <p:nvPr/>
        </p:nvSpPr>
        <p:spPr bwMode="auto">
          <a:xfrm>
            <a:off x="3838575"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7736" name="Rectangle 40"/>
          <p:cNvSpPr>
            <a:spLocks noChangeArrowheads="1"/>
          </p:cNvSpPr>
          <p:nvPr/>
        </p:nvSpPr>
        <p:spPr bwMode="auto">
          <a:xfrm>
            <a:off x="3773487"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7" name="Line 41"/>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38" name="Text Box 42"/>
          <p:cNvSpPr txBox="1">
            <a:spLocks noChangeArrowheads="1"/>
          </p:cNvSpPr>
          <p:nvPr/>
        </p:nvSpPr>
        <p:spPr bwMode="auto">
          <a:xfrm>
            <a:off x="4646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797739" name="Line 43"/>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7740" name="Text Box 44"/>
          <p:cNvSpPr txBox="1">
            <a:spLocks noChangeArrowheads="1"/>
          </p:cNvSpPr>
          <p:nvPr/>
        </p:nvSpPr>
        <p:spPr bwMode="auto">
          <a:xfrm>
            <a:off x="24320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Tree>
    <p:extLst>
      <p:ext uri="{BB962C8B-B14F-4D97-AF65-F5344CB8AC3E}">
        <p14:creationId xmlns:p14="http://schemas.microsoft.com/office/powerpoint/2010/main" val="1756631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ChangeArrowheads="1"/>
          </p:cNvSpPr>
          <p:nvPr/>
        </p:nvSpPr>
        <p:spPr bwMode="auto">
          <a:xfrm>
            <a:off x="6289676" y="4486275"/>
            <a:ext cx="338137" cy="17303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7" name="Rectangle 3"/>
          <p:cNvSpPr>
            <a:spLocks noChangeArrowheads="1"/>
          </p:cNvSpPr>
          <p:nvPr/>
        </p:nvSpPr>
        <p:spPr bwMode="auto">
          <a:xfrm>
            <a:off x="6116637" y="4970463"/>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8" name="Rectangle 4"/>
          <p:cNvSpPr>
            <a:spLocks noChangeArrowheads="1"/>
          </p:cNvSpPr>
          <p:nvPr/>
        </p:nvSpPr>
        <p:spPr bwMode="auto">
          <a:xfrm>
            <a:off x="6856412" y="4343400"/>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49" name="Rectangle 5"/>
          <p:cNvSpPr>
            <a:spLocks noChangeArrowheads="1"/>
          </p:cNvSpPr>
          <p:nvPr/>
        </p:nvSpPr>
        <p:spPr bwMode="auto">
          <a:xfrm>
            <a:off x="6627812" y="4162425"/>
            <a:ext cx="228600" cy="533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0" name="Rectangle 6"/>
          <p:cNvSpPr>
            <a:spLocks noChangeArrowheads="1"/>
          </p:cNvSpPr>
          <p:nvPr/>
        </p:nvSpPr>
        <p:spPr bwMode="auto">
          <a:xfrm>
            <a:off x="6251576" y="4495801"/>
            <a:ext cx="147637" cy="63182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1" name="Rectangle 7"/>
          <p:cNvSpPr>
            <a:spLocks noChangeArrowheads="1"/>
          </p:cNvSpPr>
          <p:nvPr/>
        </p:nvSpPr>
        <p:spPr bwMode="auto">
          <a:xfrm>
            <a:off x="6170612" y="3702050"/>
            <a:ext cx="914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2" name="Rectangle 8"/>
          <p:cNvSpPr>
            <a:spLocks noChangeArrowheads="1"/>
          </p:cNvSpPr>
          <p:nvPr/>
        </p:nvSpPr>
        <p:spPr bwMode="auto">
          <a:xfrm>
            <a:off x="3503613" y="2590800"/>
            <a:ext cx="271463"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53" name="Rectangle 9"/>
          <p:cNvSpPr>
            <a:spLocks noChangeArrowheads="1"/>
          </p:cNvSpPr>
          <p:nvPr/>
        </p:nvSpPr>
        <p:spPr bwMode="auto">
          <a:xfrm>
            <a:off x="3635376" y="2116138"/>
            <a:ext cx="130175" cy="533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4" name="Rectangle 10"/>
          <p:cNvSpPr>
            <a:spLocks noChangeArrowheads="1"/>
          </p:cNvSpPr>
          <p:nvPr/>
        </p:nvSpPr>
        <p:spPr bwMode="auto">
          <a:xfrm>
            <a:off x="3155950" y="2286000"/>
            <a:ext cx="381000" cy="914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5" name="Rectangle 11"/>
          <p:cNvSpPr>
            <a:spLocks noChangeArrowheads="1"/>
          </p:cNvSpPr>
          <p:nvPr/>
        </p:nvSpPr>
        <p:spPr bwMode="auto">
          <a:xfrm>
            <a:off x="2698750" y="2081214"/>
            <a:ext cx="990600" cy="204787"/>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6" name="Rectangle 12"/>
          <p:cNvSpPr>
            <a:spLocks noChangeArrowheads="1"/>
          </p:cNvSpPr>
          <p:nvPr/>
        </p:nvSpPr>
        <p:spPr bwMode="auto">
          <a:xfrm>
            <a:off x="2317750" y="2362200"/>
            <a:ext cx="838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7" name="Rectangle 13"/>
          <p:cNvSpPr>
            <a:spLocks noChangeArrowheads="1"/>
          </p:cNvSpPr>
          <p:nvPr/>
        </p:nvSpPr>
        <p:spPr bwMode="auto">
          <a:xfrm>
            <a:off x="2241550" y="2362200"/>
            <a:ext cx="152400" cy="1295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8" name="Rectangle 14"/>
          <p:cNvSpPr>
            <a:spLocks noChangeArrowheads="1"/>
          </p:cNvSpPr>
          <p:nvPr/>
        </p:nvSpPr>
        <p:spPr bwMode="auto">
          <a:xfrm>
            <a:off x="1522412" y="1981200"/>
            <a:ext cx="990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59" name="Rectangle 15"/>
          <p:cNvSpPr>
            <a:spLocks noChangeArrowheads="1"/>
          </p:cNvSpPr>
          <p:nvPr/>
        </p:nvSpPr>
        <p:spPr bwMode="auto">
          <a:xfrm>
            <a:off x="2165350" y="3657600"/>
            <a:ext cx="304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0" name="Rectangle 16"/>
          <p:cNvSpPr>
            <a:spLocks noChangeArrowheads="1"/>
          </p:cNvSpPr>
          <p:nvPr/>
        </p:nvSpPr>
        <p:spPr bwMode="auto">
          <a:xfrm>
            <a:off x="1708150" y="3657600"/>
            <a:ext cx="152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1" name="Rectangle 17"/>
          <p:cNvSpPr>
            <a:spLocks noChangeArrowheads="1"/>
          </p:cNvSpPr>
          <p:nvPr/>
        </p:nvSpPr>
        <p:spPr bwMode="auto">
          <a:xfrm>
            <a:off x="1555750" y="2122488"/>
            <a:ext cx="152400" cy="1676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2" name="Rectangle 18"/>
          <p:cNvSpPr>
            <a:spLocks noChangeArrowheads="1"/>
          </p:cNvSpPr>
          <p:nvPr/>
        </p:nvSpPr>
        <p:spPr bwMode="auto">
          <a:xfrm>
            <a:off x="1860550" y="3200400"/>
            <a:ext cx="152400" cy="1100138"/>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3" name="Rectangle 19"/>
          <p:cNvSpPr>
            <a:spLocks noChangeArrowheads="1"/>
          </p:cNvSpPr>
          <p:nvPr/>
        </p:nvSpPr>
        <p:spPr bwMode="auto">
          <a:xfrm>
            <a:off x="2012950" y="3200401"/>
            <a:ext cx="152400" cy="108902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4" name="Rectangle 20"/>
          <p:cNvSpPr>
            <a:spLocks noChangeArrowheads="1"/>
          </p:cNvSpPr>
          <p:nvPr/>
        </p:nvSpPr>
        <p:spPr bwMode="auto">
          <a:xfrm flipH="1">
            <a:off x="3155950" y="3503613"/>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5" name="Rectangle 21"/>
          <p:cNvSpPr>
            <a:spLocks noChangeArrowheads="1"/>
          </p:cNvSpPr>
          <p:nvPr/>
        </p:nvSpPr>
        <p:spPr bwMode="auto">
          <a:xfrm>
            <a:off x="3613150" y="3657600"/>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6" name="Rectangle 22"/>
          <p:cNvSpPr>
            <a:spLocks noChangeArrowheads="1"/>
          </p:cNvSpPr>
          <p:nvPr/>
        </p:nvSpPr>
        <p:spPr bwMode="auto">
          <a:xfrm>
            <a:off x="5789612" y="3698875"/>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7" name="Rectangle 23"/>
          <p:cNvSpPr>
            <a:spLocks noChangeArrowheads="1"/>
          </p:cNvSpPr>
          <p:nvPr/>
        </p:nvSpPr>
        <p:spPr bwMode="auto">
          <a:xfrm>
            <a:off x="5789612" y="4214813"/>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8" name="Rectangle 24"/>
          <p:cNvSpPr>
            <a:spLocks noChangeArrowheads="1"/>
          </p:cNvSpPr>
          <p:nvPr/>
        </p:nvSpPr>
        <p:spPr bwMode="auto">
          <a:xfrm>
            <a:off x="4113212" y="4987925"/>
            <a:ext cx="1981200" cy="12065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69" name="Rectangle 25"/>
          <p:cNvSpPr>
            <a:spLocks noChangeArrowheads="1"/>
          </p:cNvSpPr>
          <p:nvPr/>
        </p:nvSpPr>
        <p:spPr bwMode="auto">
          <a:xfrm>
            <a:off x="4113213" y="3886200"/>
            <a:ext cx="474663"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0" name="Rectangle 26"/>
          <p:cNvSpPr>
            <a:spLocks noChangeArrowheads="1"/>
          </p:cNvSpPr>
          <p:nvPr/>
        </p:nvSpPr>
        <p:spPr bwMode="auto">
          <a:xfrm>
            <a:off x="3884612" y="3657600"/>
            <a:ext cx="685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1" name="Rectangle 27"/>
          <p:cNvSpPr>
            <a:spLocks noChangeArrowheads="1"/>
          </p:cNvSpPr>
          <p:nvPr/>
        </p:nvSpPr>
        <p:spPr bwMode="auto">
          <a:xfrm>
            <a:off x="3960812" y="3733800"/>
            <a:ext cx="152400" cy="13716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2" name="Rectangle 28"/>
          <p:cNvSpPr>
            <a:spLocks noChangeArrowheads="1"/>
          </p:cNvSpPr>
          <p:nvPr/>
        </p:nvSpPr>
        <p:spPr bwMode="auto">
          <a:xfrm>
            <a:off x="5408612" y="4718050"/>
            <a:ext cx="304800" cy="6858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73" name="Rectangle 29"/>
          <p:cNvSpPr>
            <a:spLocks noChangeArrowheads="1"/>
          </p:cNvSpPr>
          <p:nvPr/>
        </p:nvSpPr>
        <p:spPr bwMode="auto">
          <a:xfrm flipH="1">
            <a:off x="5373687" y="3540125"/>
            <a:ext cx="4572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4" name="Rectangle 30"/>
          <p:cNvSpPr>
            <a:spLocks noChangeArrowheads="1"/>
          </p:cNvSpPr>
          <p:nvPr/>
        </p:nvSpPr>
        <p:spPr bwMode="auto">
          <a:xfrm flipH="1">
            <a:off x="6991350" y="3540126"/>
            <a:ext cx="609600" cy="1089025"/>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5" name="Rectangle 31"/>
          <p:cNvSpPr>
            <a:spLocks noChangeArrowheads="1"/>
          </p:cNvSpPr>
          <p:nvPr/>
        </p:nvSpPr>
        <p:spPr bwMode="auto">
          <a:xfrm>
            <a:off x="6170612" y="5638800"/>
            <a:ext cx="16002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799776"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9777" name="Rectangle 33"/>
          <p:cNvSpPr>
            <a:spLocks noChangeArrowheads="1"/>
          </p:cNvSpPr>
          <p:nvPr/>
        </p:nvSpPr>
        <p:spPr bwMode="auto">
          <a:xfrm>
            <a:off x="7466012" y="4040188"/>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78" name="Rectangle 34"/>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3</a:t>
            </a:r>
          </a:p>
        </p:txBody>
      </p:sp>
      <p:sp>
        <p:nvSpPr>
          <p:cNvPr id="799779" name="Line 35"/>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0" name="Text Box 36"/>
          <p:cNvSpPr txBox="1">
            <a:spLocks noChangeArrowheads="1"/>
          </p:cNvSpPr>
          <p:nvPr/>
        </p:nvSpPr>
        <p:spPr bwMode="auto">
          <a:xfrm>
            <a:off x="67040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799781" name="Rectangle 3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2" name="Rectangle 38"/>
          <p:cNvSpPr>
            <a:spLocks noChangeArrowheads="1"/>
          </p:cNvSpPr>
          <p:nvPr/>
        </p:nvSpPr>
        <p:spPr bwMode="auto">
          <a:xfrm>
            <a:off x="601821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3" name="Rectangle 39"/>
          <p:cNvSpPr>
            <a:spLocks noChangeArrowheads="1"/>
          </p:cNvSpPr>
          <p:nvPr/>
        </p:nvSpPr>
        <p:spPr bwMode="auto">
          <a:xfrm>
            <a:off x="6094412"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4" name="Rectangle 40"/>
          <p:cNvSpPr>
            <a:spLocks noChangeArrowheads="1"/>
          </p:cNvSpPr>
          <p:nvPr/>
        </p:nvSpPr>
        <p:spPr bwMode="auto">
          <a:xfrm>
            <a:off x="60182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5" name="Rectangle 4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6" name="Rectangle 42"/>
          <p:cNvSpPr>
            <a:spLocks noChangeArrowheads="1"/>
          </p:cNvSpPr>
          <p:nvPr/>
        </p:nvSpPr>
        <p:spPr bwMode="auto">
          <a:xfrm>
            <a:off x="77787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7" name="Rectangle 43"/>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8" name="Rectangle 4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89" name="Rectangle 45"/>
          <p:cNvSpPr>
            <a:spLocks noChangeArrowheads="1"/>
          </p:cNvSpPr>
          <p:nvPr/>
        </p:nvSpPr>
        <p:spPr bwMode="auto">
          <a:xfrm>
            <a:off x="9683750" y="2209800"/>
            <a:ext cx="76200" cy="38100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0" name="Rectangle 46"/>
          <p:cNvSpPr>
            <a:spLocks noChangeArrowheads="1"/>
          </p:cNvSpPr>
          <p:nvPr/>
        </p:nvSpPr>
        <p:spPr bwMode="auto">
          <a:xfrm>
            <a:off x="9675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1" name="Rectangle 47"/>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2" name="Rectangle 48"/>
          <p:cNvSpPr>
            <a:spLocks noChangeArrowheads="1"/>
          </p:cNvSpPr>
          <p:nvPr/>
        </p:nvSpPr>
        <p:spPr bwMode="auto">
          <a:xfrm>
            <a:off x="3773487"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3" name="Rectangle 49"/>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4" name="Rectangle 50"/>
          <p:cNvSpPr>
            <a:spLocks noChangeArrowheads="1"/>
          </p:cNvSpPr>
          <p:nvPr/>
        </p:nvSpPr>
        <p:spPr bwMode="auto">
          <a:xfrm>
            <a:off x="3838575" y="2192338"/>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799795" name="Rectangle 51"/>
          <p:cNvSpPr>
            <a:spLocks noChangeArrowheads="1"/>
          </p:cNvSpPr>
          <p:nvPr/>
        </p:nvSpPr>
        <p:spPr bwMode="auto">
          <a:xfrm>
            <a:off x="3770312" y="21748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6" name="Line 52"/>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7" name="Text Box 53"/>
          <p:cNvSpPr txBox="1">
            <a:spLocks noChangeArrowheads="1"/>
          </p:cNvSpPr>
          <p:nvPr/>
        </p:nvSpPr>
        <p:spPr bwMode="auto">
          <a:xfrm>
            <a:off x="4641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799798" name="Line 54"/>
          <p:cNvSpPr>
            <a:spLocks noChangeShapeType="1"/>
          </p:cNvSpPr>
          <p:nvPr/>
        </p:nvSpPr>
        <p:spPr bwMode="auto">
          <a:xfrm>
            <a:off x="17510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99799" name="Text Box 55"/>
          <p:cNvSpPr txBox="1">
            <a:spLocks noChangeArrowheads="1"/>
          </p:cNvSpPr>
          <p:nvPr/>
        </p:nvSpPr>
        <p:spPr bwMode="auto">
          <a:xfrm>
            <a:off x="23764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Tree>
    <p:extLst>
      <p:ext uri="{BB962C8B-B14F-4D97-AF65-F5344CB8AC3E}">
        <p14:creationId xmlns:p14="http://schemas.microsoft.com/office/powerpoint/2010/main" val="1105879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ChangeArrowheads="1"/>
          </p:cNvSpPr>
          <p:nvPr/>
        </p:nvSpPr>
        <p:spPr bwMode="auto">
          <a:xfrm>
            <a:off x="6170612" y="4191000"/>
            <a:ext cx="3810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795" name="Rectangle 3"/>
          <p:cNvSpPr>
            <a:spLocks noChangeArrowheads="1"/>
          </p:cNvSpPr>
          <p:nvPr/>
        </p:nvSpPr>
        <p:spPr bwMode="auto">
          <a:xfrm>
            <a:off x="6399212" y="4343401"/>
            <a:ext cx="147638" cy="6318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796" name="Rectangle 4"/>
          <p:cNvSpPr>
            <a:spLocks noChangeArrowheads="1"/>
          </p:cNvSpPr>
          <p:nvPr/>
        </p:nvSpPr>
        <p:spPr bwMode="auto">
          <a:xfrm>
            <a:off x="6399212" y="4953000"/>
            <a:ext cx="1404938"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01797" name="Group 5"/>
          <p:cNvGrpSpPr>
            <a:grpSpLocks/>
          </p:cNvGrpSpPr>
          <p:nvPr/>
        </p:nvGrpSpPr>
        <p:grpSpPr bwMode="auto">
          <a:xfrm>
            <a:off x="1484312" y="1981200"/>
            <a:ext cx="2400300" cy="4038600"/>
            <a:chOff x="0" y="1248"/>
            <a:chExt cx="1512" cy="2544"/>
          </a:xfrm>
        </p:grpSpPr>
        <p:sp>
          <p:nvSpPr>
            <p:cNvPr id="801798" name="Rectangle 6"/>
            <p:cNvSpPr>
              <a:spLocks noChangeArrowheads="1"/>
            </p:cNvSpPr>
            <p:nvPr/>
          </p:nvSpPr>
          <p:spPr bwMode="auto">
            <a:xfrm>
              <a:off x="1248" y="1632"/>
              <a:ext cx="171"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799" name="Rectangle 7"/>
            <p:cNvSpPr>
              <a:spLocks noChangeArrowheads="1"/>
            </p:cNvSpPr>
            <p:nvPr/>
          </p:nvSpPr>
          <p:spPr bwMode="auto">
            <a:xfrm>
              <a:off x="1331" y="1333"/>
              <a:ext cx="82" cy="33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0" name="Rectangle 8"/>
            <p:cNvSpPr>
              <a:spLocks noChangeArrowheads="1"/>
            </p:cNvSpPr>
            <p:nvPr/>
          </p:nvSpPr>
          <p:spPr bwMode="auto">
            <a:xfrm>
              <a:off x="1029" y="1440"/>
              <a:ext cx="240" cy="57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1" name="Rectangle 9"/>
            <p:cNvSpPr>
              <a:spLocks noChangeArrowheads="1"/>
            </p:cNvSpPr>
            <p:nvPr/>
          </p:nvSpPr>
          <p:spPr bwMode="auto">
            <a:xfrm>
              <a:off x="741" y="1311"/>
              <a:ext cx="624" cy="129"/>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2" name="Rectangle 10"/>
            <p:cNvSpPr>
              <a:spLocks noChangeArrowheads="1"/>
            </p:cNvSpPr>
            <p:nvPr/>
          </p:nvSpPr>
          <p:spPr bwMode="auto">
            <a:xfrm>
              <a:off x="501" y="1488"/>
              <a:ext cx="528"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3" name="Rectangle 11"/>
            <p:cNvSpPr>
              <a:spLocks noChangeArrowheads="1"/>
            </p:cNvSpPr>
            <p:nvPr/>
          </p:nvSpPr>
          <p:spPr bwMode="auto">
            <a:xfrm>
              <a:off x="453" y="1488"/>
              <a:ext cx="96" cy="81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4" name="Rectangle 12"/>
            <p:cNvSpPr>
              <a:spLocks noChangeArrowheads="1"/>
            </p:cNvSpPr>
            <p:nvPr/>
          </p:nvSpPr>
          <p:spPr bwMode="auto">
            <a:xfrm>
              <a:off x="0" y="1248"/>
              <a:ext cx="624"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5" name="Rectangle 13"/>
            <p:cNvSpPr>
              <a:spLocks noChangeArrowheads="1"/>
            </p:cNvSpPr>
            <p:nvPr/>
          </p:nvSpPr>
          <p:spPr bwMode="auto">
            <a:xfrm>
              <a:off x="405" y="2304"/>
              <a:ext cx="192"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6" name="Rectangle 14"/>
            <p:cNvSpPr>
              <a:spLocks noChangeArrowheads="1"/>
            </p:cNvSpPr>
            <p:nvPr/>
          </p:nvSpPr>
          <p:spPr bwMode="auto">
            <a:xfrm>
              <a:off x="117" y="2304"/>
              <a:ext cx="96"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7" name="Rectangle 15"/>
            <p:cNvSpPr>
              <a:spLocks noChangeArrowheads="1"/>
            </p:cNvSpPr>
            <p:nvPr/>
          </p:nvSpPr>
          <p:spPr bwMode="auto">
            <a:xfrm>
              <a:off x="21" y="1337"/>
              <a:ext cx="96" cy="105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8" name="Rectangle 16"/>
            <p:cNvSpPr>
              <a:spLocks noChangeArrowheads="1"/>
            </p:cNvSpPr>
            <p:nvPr/>
          </p:nvSpPr>
          <p:spPr bwMode="auto">
            <a:xfrm>
              <a:off x="213" y="2016"/>
              <a:ext cx="96" cy="693"/>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09" name="Rectangle 17"/>
            <p:cNvSpPr>
              <a:spLocks noChangeArrowheads="1"/>
            </p:cNvSpPr>
            <p:nvPr/>
          </p:nvSpPr>
          <p:spPr bwMode="auto">
            <a:xfrm>
              <a:off x="309" y="2016"/>
              <a:ext cx="96" cy="68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0" name="Rectangle 18"/>
            <p:cNvSpPr>
              <a:spLocks noChangeArrowheads="1"/>
            </p:cNvSpPr>
            <p:nvPr/>
          </p:nvSpPr>
          <p:spPr bwMode="auto">
            <a:xfrm flipH="1">
              <a:off x="1029" y="2207"/>
              <a:ext cx="288" cy="672"/>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1" name="Rectangle 19"/>
            <p:cNvSpPr>
              <a:spLocks noChangeArrowheads="1"/>
            </p:cNvSpPr>
            <p:nvPr/>
          </p:nvSpPr>
          <p:spPr bwMode="auto">
            <a:xfrm>
              <a:off x="1317" y="2304"/>
              <a:ext cx="144" cy="96"/>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2" name="Rectangle 20"/>
            <p:cNvSpPr>
              <a:spLocks noChangeArrowheads="1"/>
            </p:cNvSpPr>
            <p:nvPr/>
          </p:nvSpPr>
          <p:spPr bwMode="auto">
            <a:xfrm>
              <a:off x="1418" y="1392"/>
              <a:ext cx="48" cy="24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13" name="Rectangle 21"/>
            <p:cNvSpPr>
              <a:spLocks noChangeArrowheads="1"/>
            </p:cNvSpPr>
            <p:nvPr/>
          </p:nvSpPr>
          <p:spPr bwMode="auto">
            <a:xfrm>
              <a:off x="1416" y="1370"/>
              <a:ext cx="96" cy="2400"/>
            </a:xfrm>
            <a:prstGeom prst="rect">
              <a:avLst/>
            </a:prstGeom>
            <a:solidFill>
              <a:srgbClr val="FFFF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801814" name="Rectangle 22"/>
          <p:cNvSpPr>
            <a:spLocks noChangeArrowheads="1"/>
          </p:cNvSpPr>
          <p:nvPr/>
        </p:nvSpPr>
        <p:spPr bwMode="auto">
          <a:xfrm>
            <a:off x="6289676" y="4486275"/>
            <a:ext cx="338137" cy="173038"/>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5" name="Rectangle 23"/>
          <p:cNvSpPr>
            <a:spLocks noChangeArrowheads="1"/>
          </p:cNvSpPr>
          <p:nvPr/>
        </p:nvSpPr>
        <p:spPr bwMode="auto">
          <a:xfrm>
            <a:off x="5789612" y="3692525"/>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6" name="Rectangle 24"/>
          <p:cNvSpPr>
            <a:spLocks noChangeArrowheads="1"/>
          </p:cNvSpPr>
          <p:nvPr/>
        </p:nvSpPr>
        <p:spPr bwMode="auto">
          <a:xfrm>
            <a:off x="5789612" y="4208463"/>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7" name="Rectangle 25"/>
          <p:cNvSpPr>
            <a:spLocks noChangeArrowheads="1"/>
          </p:cNvSpPr>
          <p:nvPr/>
        </p:nvSpPr>
        <p:spPr bwMode="auto">
          <a:xfrm>
            <a:off x="4113212" y="4981575"/>
            <a:ext cx="1981200" cy="12065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8" name="Rectangle 26"/>
          <p:cNvSpPr>
            <a:spLocks noChangeArrowheads="1"/>
          </p:cNvSpPr>
          <p:nvPr/>
        </p:nvSpPr>
        <p:spPr bwMode="auto">
          <a:xfrm>
            <a:off x="4037012" y="5632450"/>
            <a:ext cx="1981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19" name="Rectangle 27"/>
          <p:cNvSpPr>
            <a:spLocks noChangeArrowheads="1"/>
          </p:cNvSpPr>
          <p:nvPr/>
        </p:nvSpPr>
        <p:spPr bwMode="auto">
          <a:xfrm>
            <a:off x="4113213" y="3879850"/>
            <a:ext cx="474663"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0" name="Rectangle 28"/>
          <p:cNvSpPr>
            <a:spLocks noChangeArrowheads="1"/>
          </p:cNvSpPr>
          <p:nvPr/>
        </p:nvSpPr>
        <p:spPr bwMode="auto">
          <a:xfrm>
            <a:off x="3884612" y="3651250"/>
            <a:ext cx="685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1" name="Rectangle 29"/>
          <p:cNvSpPr>
            <a:spLocks noChangeArrowheads="1"/>
          </p:cNvSpPr>
          <p:nvPr/>
        </p:nvSpPr>
        <p:spPr bwMode="auto">
          <a:xfrm>
            <a:off x="3960812" y="3727450"/>
            <a:ext cx="152400" cy="2057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2" name="Rectangle 30"/>
          <p:cNvSpPr>
            <a:spLocks noChangeArrowheads="1"/>
          </p:cNvSpPr>
          <p:nvPr/>
        </p:nvSpPr>
        <p:spPr bwMode="auto">
          <a:xfrm>
            <a:off x="5408612" y="4711700"/>
            <a:ext cx="304800" cy="6858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23" name="Rectangle 31"/>
          <p:cNvSpPr>
            <a:spLocks noChangeArrowheads="1"/>
          </p:cNvSpPr>
          <p:nvPr/>
        </p:nvSpPr>
        <p:spPr bwMode="auto">
          <a:xfrm flipH="1">
            <a:off x="5373687" y="3533775"/>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4" name="Rectangle 32"/>
          <p:cNvSpPr>
            <a:spLocks noChangeArrowheads="1"/>
          </p:cNvSpPr>
          <p:nvPr/>
        </p:nvSpPr>
        <p:spPr bwMode="auto">
          <a:xfrm>
            <a:off x="6116637" y="4970463"/>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5" name="Rectangle 33"/>
          <p:cNvSpPr>
            <a:spLocks noChangeArrowheads="1"/>
          </p:cNvSpPr>
          <p:nvPr/>
        </p:nvSpPr>
        <p:spPr bwMode="auto">
          <a:xfrm>
            <a:off x="6856412" y="4343400"/>
            <a:ext cx="152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6" name="Rectangle 34"/>
          <p:cNvSpPr>
            <a:spLocks noChangeArrowheads="1"/>
          </p:cNvSpPr>
          <p:nvPr/>
        </p:nvSpPr>
        <p:spPr bwMode="auto">
          <a:xfrm>
            <a:off x="6627812" y="4162425"/>
            <a:ext cx="228600" cy="533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7" name="Rectangle 35"/>
          <p:cNvSpPr>
            <a:spLocks noChangeArrowheads="1"/>
          </p:cNvSpPr>
          <p:nvPr/>
        </p:nvSpPr>
        <p:spPr bwMode="auto">
          <a:xfrm flipH="1">
            <a:off x="6991350" y="3540126"/>
            <a:ext cx="609600" cy="1089025"/>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8" name="Rectangle 36"/>
          <p:cNvSpPr>
            <a:spLocks noChangeArrowheads="1"/>
          </p:cNvSpPr>
          <p:nvPr/>
        </p:nvSpPr>
        <p:spPr bwMode="auto">
          <a:xfrm>
            <a:off x="6251576" y="4495801"/>
            <a:ext cx="147637" cy="631825"/>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29" name="Rectangle 37"/>
          <p:cNvSpPr>
            <a:spLocks noChangeArrowheads="1"/>
          </p:cNvSpPr>
          <p:nvPr/>
        </p:nvSpPr>
        <p:spPr bwMode="auto">
          <a:xfrm>
            <a:off x="6170612" y="3702050"/>
            <a:ext cx="9144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0" name="Rectangle 38"/>
          <p:cNvSpPr>
            <a:spLocks noChangeArrowheads="1"/>
          </p:cNvSpPr>
          <p:nvPr/>
        </p:nvSpPr>
        <p:spPr bwMode="auto">
          <a:xfrm>
            <a:off x="7466012" y="4040188"/>
            <a:ext cx="3048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1" name="Rectangle 39"/>
          <p:cNvSpPr>
            <a:spLocks noChangeArrowheads="1"/>
          </p:cNvSpPr>
          <p:nvPr/>
        </p:nvSpPr>
        <p:spPr bwMode="auto">
          <a:xfrm>
            <a:off x="7934325" y="4003675"/>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2" name="Rectangle 40"/>
          <p:cNvSpPr>
            <a:spLocks noChangeArrowheads="1"/>
          </p:cNvSpPr>
          <p:nvPr/>
        </p:nvSpPr>
        <p:spPr bwMode="auto">
          <a:xfrm>
            <a:off x="7999412" y="4114800"/>
            <a:ext cx="152400" cy="381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3" name="Rectangle 41"/>
          <p:cNvSpPr>
            <a:spLocks noChangeArrowheads="1"/>
          </p:cNvSpPr>
          <p:nvPr/>
        </p:nvSpPr>
        <p:spPr bwMode="auto">
          <a:xfrm>
            <a:off x="8077200" y="4360863"/>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4" name="Rectangle 42"/>
          <p:cNvSpPr>
            <a:spLocks noChangeArrowheads="1"/>
          </p:cNvSpPr>
          <p:nvPr/>
        </p:nvSpPr>
        <p:spPr bwMode="auto">
          <a:xfrm>
            <a:off x="7923212" y="5638800"/>
            <a:ext cx="1752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5" name="Rectangle 43"/>
          <p:cNvSpPr>
            <a:spLocks noChangeArrowheads="1"/>
          </p:cNvSpPr>
          <p:nvPr/>
        </p:nvSpPr>
        <p:spPr bwMode="auto">
          <a:xfrm>
            <a:off x="9523412" y="4668838"/>
            <a:ext cx="152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36" name="Rectangle 44"/>
          <p:cNvSpPr>
            <a:spLocks noChangeArrowheads="1"/>
          </p:cNvSpPr>
          <p:nvPr/>
        </p:nvSpPr>
        <p:spPr bwMode="auto">
          <a:xfrm flipH="1">
            <a:off x="8990012" y="4191000"/>
            <a:ext cx="5334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1837"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1838" name="Rectangle 4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4</a:t>
            </a:r>
          </a:p>
        </p:txBody>
      </p:sp>
      <p:sp>
        <p:nvSpPr>
          <p:cNvPr id="801839" name="Rectangle 47"/>
          <p:cNvSpPr>
            <a:spLocks noChangeArrowheads="1"/>
          </p:cNvSpPr>
          <p:nvPr/>
        </p:nvSpPr>
        <p:spPr bwMode="auto">
          <a:xfrm>
            <a:off x="6018212" y="2189163"/>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0" name="Rectangle 48"/>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1" name="Rectangle 49"/>
          <p:cNvSpPr>
            <a:spLocks noChangeArrowheads="1"/>
          </p:cNvSpPr>
          <p:nvPr/>
        </p:nvSpPr>
        <p:spPr bwMode="auto">
          <a:xfrm>
            <a:off x="7840662"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2" name="Rectangle 50"/>
          <p:cNvSpPr>
            <a:spLocks noChangeArrowheads="1"/>
          </p:cNvSpPr>
          <p:nvPr/>
        </p:nvSpPr>
        <p:spPr bwMode="auto">
          <a:xfrm>
            <a:off x="7770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3" name="Rectangle 51"/>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4" name="Rectangle 52"/>
          <p:cNvSpPr>
            <a:spLocks noChangeArrowheads="1"/>
          </p:cNvSpPr>
          <p:nvPr/>
        </p:nvSpPr>
        <p:spPr bwMode="auto">
          <a:xfrm>
            <a:off x="96837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5" name="Rectangle 53"/>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6" name="Rectangle 54"/>
          <p:cNvSpPr>
            <a:spLocks noChangeArrowheads="1"/>
          </p:cNvSpPr>
          <p:nvPr/>
        </p:nvSpPr>
        <p:spPr bwMode="auto">
          <a:xfrm>
            <a:off x="3732212" y="21336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7" name="Rectangle 55"/>
          <p:cNvSpPr>
            <a:spLocks noChangeArrowheads="1"/>
          </p:cNvSpPr>
          <p:nvPr/>
        </p:nvSpPr>
        <p:spPr bwMode="auto">
          <a:xfrm>
            <a:off x="7778750" y="2232025"/>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8" name="Line 56"/>
          <p:cNvSpPr>
            <a:spLocks noChangeShapeType="1"/>
          </p:cNvSpPr>
          <p:nvPr/>
        </p:nvSpPr>
        <p:spPr bwMode="auto">
          <a:xfrm>
            <a:off x="8075612" y="1752600"/>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49" name="Text Box 57"/>
          <p:cNvSpPr txBox="1">
            <a:spLocks noChangeArrowheads="1"/>
          </p:cNvSpPr>
          <p:nvPr/>
        </p:nvSpPr>
        <p:spPr bwMode="auto">
          <a:xfrm>
            <a:off x="8456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801850" name="Line 58"/>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1" name="Text Box 59"/>
          <p:cNvSpPr txBox="1">
            <a:spLocks noChangeArrowheads="1"/>
          </p:cNvSpPr>
          <p:nvPr/>
        </p:nvSpPr>
        <p:spPr bwMode="auto">
          <a:xfrm>
            <a:off x="66992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1852" name="Line 60"/>
          <p:cNvSpPr>
            <a:spLocks noChangeShapeType="1"/>
          </p:cNvSpPr>
          <p:nvPr/>
        </p:nvSpPr>
        <p:spPr bwMode="auto">
          <a:xfrm>
            <a:off x="3960812" y="170021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3" name="Text Box 61"/>
          <p:cNvSpPr txBox="1">
            <a:spLocks noChangeArrowheads="1"/>
          </p:cNvSpPr>
          <p:nvPr/>
        </p:nvSpPr>
        <p:spPr bwMode="auto">
          <a:xfrm>
            <a:off x="45862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1854" name="Rectangle 62"/>
          <p:cNvSpPr>
            <a:spLocks noChangeArrowheads="1"/>
          </p:cNvSpPr>
          <p:nvPr/>
        </p:nvSpPr>
        <p:spPr bwMode="auto">
          <a:xfrm>
            <a:off x="7770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5" name="Rectangle 63"/>
          <p:cNvSpPr>
            <a:spLocks noChangeArrowheads="1"/>
          </p:cNvSpPr>
          <p:nvPr/>
        </p:nvSpPr>
        <p:spPr bwMode="auto">
          <a:xfrm>
            <a:off x="6018212" y="220345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6" name="Rectangle 64"/>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7" name="Rectangle 65"/>
          <p:cNvSpPr>
            <a:spLocks noChangeArrowheads="1"/>
          </p:cNvSpPr>
          <p:nvPr/>
        </p:nvSpPr>
        <p:spPr bwMode="auto">
          <a:xfrm>
            <a:off x="6076950"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58" name="Rectangle 66"/>
          <p:cNvSpPr>
            <a:spLocks noChangeArrowheads="1"/>
          </p:cNvSpPr>
          <p:nvPr/>
        </p:nvSpPr>
        <p:spPr bwMode="auto">
          <a:xfrm>
            <a:off x="3838575" y="2185988"/>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59" name="Rectangle 67"/>
          <p:cNvSpPr>
            <a:spLocks noChangeArrowheads="1"/>
          </p:cNvSpPr>
          <p:nvPr/>
        </p:nvSpPr>
        <p:spPr bwMode="auto">
          <a:xfrm>
            <a:off x="3808412" y="2185988"/>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60" name="Rectangle 68"/>
          <p:cNvSpPr>
            <a:spLocks noChangeArrowheads="1"/>
          </p:cNvSpPr>
          <p:nvPr/>
        </p:nvSpPr>
        <p:spPr bwMode="auto">
          <a:xfrm>
            <a:off x="3732212" y="21844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1861" name="Rectangle 69"/>
          <p:cNvSpPr>
            <a:spLocks noChangeArrowheads="1"/>
          </p:cNvSpPr>
          <p:nvPr/>
        </p:nvSpPr>
        <p:spPr bwMode="auto">
          <a:xfrm>
            <a:off x="3732212" y="21748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62" name="Line 70"/>
          <p:cNvSpPr>
            <a:spLocks noChangeShapeType="1"/>
          </p:cNvSpPr>
          <p:nvPr/>
        </p:nvSpPr>
        <p:spPr bwMode="auto">
          <a:xfrm>
            <a:off x="1751012" y="1719263"/>
            <a:ext cx="1905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1863" name="Text Box 71"/>
          <p:cNvSpPr txBox="1">
            <a:spLocks noChangeArrowheads="1"/>
          </p:cNvSpPr>
          <p:nvPr/>
        </p:nvSpPr>
        <p:spPr bwMode="auto">
          <a:xfrm>
            <a:off x="2381251" y="143510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39437412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ChangeArrowheads="1"/>
          </p:cNvSpPr>
          <p:nvPr/>
        </p:nvSpPr>
        <p:spPr bwMode="auto">
          <a:xfrm>
            <a:off x="4113212" y="4981575"/>
            <a:ext cx="1981200" cy="12065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3" name="Rectangle 3"/>
          <p:cNvSpPr>
            <a:spLocks noChangeArrowheads="1"/>
          </p:cNvSpPr>
          <p:nvPr/>
        </p:nvSpPr>
        <p:spPr bwMode="auto">
          <a:xfrm>
            <a:off x="5789612" y="3692525"/>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4" name="Rectangle 4"/>
          <p:cNvSpPr>
            <a:spLocks noChangeArrowheads="1"/>
          </p:cNvSpPr>
          <p:nvPr/>
        </p:nvSpPr>
        <p:spPr bwMode="auto">
          <a:xfrm>
            <a:off x="5789612" y="4208463"/>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5" name="Rectangle 5"/>
          <p:cNvSpPr>
            <a:spLocks noChangeArrowheads="1"/>
          </p:cNvSpPr>
          <p:nvPr/>
        </p:nvSpPr>
        <p:spPr bwMode="auto">
          <a:xfrm>
            <a:off x="4037012" y="5632450"/>
            <a:ext cx="19812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6" name="Rectangle 6"/>
          <p:cNvSpPr>
            <a:spLocks noChangeArrowheads="1"/>
          </p:cNvSpPr>
          <p:nvPr/>
        </p:nvSpPr>
        <p:spPr bwMode="auto">
          <a:xfrm>
            <a:off x="4113213" y="3879850"/>
            <a:ext cx="474663"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7" name="Rectangle 7"/>
          <p:cNvSpPr>
            <a:spLocks noChangeArrowheads="1"/>
          </p:cNvSpPr>
          <p:nvPr/>
        </p:nvSpPr>
        <p:spPr bwMode="auto">
          <a:xfrm>
            <a:off x="3884612" y="3651250"/>
            <a:ext cx="6858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8" name="Rectangle 8"/>
          <p:cNvSpPr>
            <a:spLocks noChangeArrowheads="1"/>
          </p:cNvSpPr>
          <p:nvPr/>
        </p:nvSpPr>
        <p:spPr bwMode="auto">
          <a:xfrm>
            <a:off x="3960812" y="3727450"/>
            <a:ext cx="152400" cy="2057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49" name="Rectangle 9"/>
          <p:cNvSpPr>
            <a:spLocks noChangeArrowheads="1"/>
          </p:cNvSpPr>
          <p:nvPr/>
        </p:nvSpPr>
        <p:spPr bwMode="auto">
          <a:xfrm>
            <a:off x="5408612" y="4711700"/>
            <a:ext cx="304800" cy="6858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3850" name="Rectangle 10"/>
          <p:cNvSpPr>
            <a:spLocks noChangeArrowheads="1"/>
          </p:cNvSpPr>
          <p:nvPr/>
        </p:nvSpPr>
        <p:spPr bwMode="auto">
          <a:xfrm flipH="1">
            <a:off x="5373687" y="3533775"/>
            <a:ext cx="457200" cy="10668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1" name="Rectangle 11"/>
          <p:cNvSpPr>
            <a:spLocks noChangeArrowheads="1"/>
          </p:cNvSpPr>
          <p:nvPr/>
        </p:nvSpPr>
        <p:spPr bwMode="auto">
          <a:xfrm>
            <a:off x="6170612" y="5638800"/>
            <a:ext cx="16002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2" name="Rectangle 12"/>
          <p:cNvSpPr>
            <a:spLocks noChangeArrowheads="1"/>
          </p:cNvSpPr>
          <p:nvPr/>
        </p:nvSpPr>
        <p:spPr bwMode="auto">
          <a:xfrm>
            <a:off x="6116638" y="4191000"/>
            <a:ext cx="587375"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3" name="Rectangle 13"/>
          <p:cNvSpPr>
            <a:spLocks noChangeArrowheads="1"/>
          </p:cNvSpPr>
          <p:nvPr/>
        </p:nvSpPr>
        <p:spPr bwMode="auto">
          <a:xfrm>
            <a:off x="6856412" y="4343400"/>
            <a:ext cx="152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4" name="Rectangle 14"/>
          <p:cNvSpPr>
            <a:spLocks noChangeArrowheads="1"/>
          </p:cNvSpPr>
          <p:nvPr/>
        </p:nvSpPr>
        <p:spPr bwMode="auto">
          <a:xfrm>
            <a:off x="6627812" y="4162425"/>
            <a:ext cx="228600" cy="533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5" name="Rectangle 15"/>
          <p:cNvSpPr>
            <a:spLocks noChangeArrowheads="1"/>
          </p:cNvSpPr>
          <p:nvPr/>
        </p:nvSpPr>
        <p:spPr bwMode="auto">
          <a:xfrm flipH="1">
            <a:off x="6991350" y="3540126"/>
            <a:ext cx="609600" cy="1089025"/>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6" name="Rectangle 16"/>
          <p:cNvSpPr>
            <a:spLocks noChangeArrowheads="1"/>
          </p:cNvSpPr>
          <p:nvPr/>
        </p:nvSpPr>
        <p:spPr bwMode="auto">
          <a:xfrm>
            <a:off x="6094412" y="3692525"/>
            <a:ext cx="89535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7" name="Rectangle 17"/>
          <p:cNvSpPr>
            <a:spLocks noChangeArrowheads="1"/>
          </p:cNvSpPr>
          <p:nvPr/>
        </p:nvSpPr>
        <p:spPr bwMode="auto">
          <a:xfrm>
            <a:off x="7466012" y="4040188"/>
            <a:ext cx="3048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8" name="Rectangle 18"/>
          <p:cNvSpPr>
            <a:spLocks noChangeArrowheads="1"/>
          </p:cNvSpPr>
          <p:nvPr/>
        </p:nvSpPr>
        <p:spPr bwMode="auto">
          <a:xfrm>
            <a:off x="7934325" y="4003675"/>
            <a:ext cx="228600" cy="1524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59" name="Rectangle 19"/>
          <p:cNvSpPr>
            <a:spLocks noChangeArrowheads="1"/>
          </p:cNvSpPr>
          <p:nvPr/>
        </p:nvSpPr>
        <p:spPr bwMode="auto">
          <a:xfrm>
            <a:off x="7999412" y="4114800"/>
            <a:ext cx="152400" cy="381000"/>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0" name="Rectangle 20"/>
          <p:cNvSpPr>
            <a:spLocks noChangeArrowheads="1"/>
          </p:cNvSpPr>
          <p:nvPr/>
        </p:nvSpPr>
        <p:spPr bwMode="auto">
          <a:xfrm>
            <a:off x="8077200" y="4360864"/>
            <a:ext cx="303212" cy="13493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1" name="Rectangle 21"/>
          <p:cNvSpPr>
            <a:spLocks noChangeArrowheads="1"/>
          </p:cNvSpPr>
          <p:nvPr/>
        </p:nvSpPr>
        <p:spPr bwMode="auto">
          <a:xfrm>
            <a:off x="7923212" y="4935538"/>
            <a:ext cx="457200" cy="169862"/>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2" name="Rectangle 22"/>
          <p:cNvSpPr>
            <a:spLocks noChangeArrowheads="1"/>
          </p:cNvSpPr>
          <p:nvPr/>
        </p:nvSpPr>
        <p:spPr bwMode="auto">
          <a:xfrm flipH="1">
            <a:off x="8328025" y="4198938"/>
            <a:ext cx="533400" cy="10668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3" name="Rectangle 23"/>
          <p:cNvSpPr>
            <a:spLocks noChangeArrowheads="1"/>
          </p:cNvSpPr>
          <p:nvPr/>
        </p:nvSpPr>
        <p:spPr bwMode="auto">
          <a:xfrm>
            <a:off x="4341812" y="4402138"/>
            <a:ext cx="381000" cy="9366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4" name="Rectangle 24"/>
          <p:cNvSpPr>
            <a:spLocks noChangeArrowheads="1"/>
          </p:cNvSpPr>
          <p:nvPr/>
        </p:nvSpPr>
        <p:spPr bwMode="auto">
          <a:xfrm>
            <a:off x="4283075" y="4378325"/>
            <a:ext cx="152400" cy="1905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5" name="Rectangle 25"/>
          <p:cNvSpPr>
            <a:spLocks noChangeArrowheads="1"/>
          </p:cNvSpPr>
          <p:nvPr/>
        </p:nvSpPr>
        <p:spPr bwMode="auto">
          <a:xfrm>
            <a:off x="9904412" y="5715000"/>
            <a:ext cx="152400" cy="4572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6" name="Rectangle 26"/>
          <p:cNvSpPr>
            <a:spLocks noChangeArrowheads="1"/>
          </p:cNvSpPr>
          <p:nvPr/>
        </p:nvSpPr>
        <p:spPr bwMode="auto">
          <a:xfrm>
            <a:off x="9752012" y="5640388"/>
            <a:ext cx="304800" cy="1508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7" name="Rectangle 27"/>
          <p:cNvSpPr>
            <a:spLocks noChangeArrowheads="1"/>
          </p:cNvSpPr>
          <p:nvPr/>
        </p:nvSpPr>
        <p:spPr bwMode="auto">
          <a:xfrm>
            <a:off x="4113212" y="6019801"/>
            <a:ext cx="5867400" cy="11747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8" name="Rectangle 28"/>
          <p:cNvSpPr>
            <a:spLocks noChangeArrowheads="1"/>
          </p:cNvSpPr>
          <p:nvPr/>
        </p:nvSpPr>
        <p:spPr bwMode="auto">
          <a:xfrm flipH="1">
            <a:off x="4605337" y="3563938"/>
            <a:ext cx="457200" cy="10668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69" name="Rectangle 29"/>
          <p:cNvSpPr>
            <a:spLocks noChangeArrowheads="1"/>
          </p:cNvSpPr>
          <p:nvPr/>
        </p:nvSpPr>
        <p:spPr bwMode="auto">
          <a:xfrm>
            <a:off x="4113212" y="41148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0" name="Rectangle 30"/>
          <p:cNvSpPr>
            <a:spLocks noChangeArrowheads="1"/>
          </p:cNvSpPr>
          <p:nvPr/>
        </p:nvSpPr>
        <p:spPr bwMode="auto">
          <a:xfrm>
            <a:off x="4113212" y="4114800"/>
            <a:ext cx="152400" cy="1905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1" name="Rectangle 31"/>
          <p:cNvSpPr>
            <a:spLocks noChangeArrowheads="1"/>
          </p:cNvSpPr>
          <p:nvPr/>
        </p:nvSpPr>
        <p:spPr bwMode="auto">
          <a:xfrm>
            <a:off x="10396537" y="4824413"/>
            <a:ext cx="304800" cy="1508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2" name="Rectangle 32"/>
          <p:cNvSpPr>
            <a:spLocks noChangeArrowheads="1"/>
          </p:cNvSpPr>
          <p:nvPr/>
        </p:nvSpPr>
        <p:spPr bwMode="auto">
          <a:xfrm>
            <a:off x="10548937" y="4848226"/>
            <a:ext cx="152400" cy="1400175"/>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3" name="Rectangle 33"/>
          <p:cNvSpPr>
            <a:spLocks noChangeArrowheads="1"/>
          </p:cNvSpPr>
          <p:nvPr/>
        </p:nvSpPr>
        <p:spPr bwMode="auto">
          <a:xfrm>
            <a:off x="4341812" y="6154738"/>
            <a:ext cx="6324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4" name="Rectangle 34"/>
          <p:cNvSpPr>
            <a:spLocks noChangeArrowheads="1"/>
          </p:cNvSpPr>
          <p:nvPr/>
        </p:nvSpPr>
        <p:spPr bwMode="auto">
          <a:xfrm>
            <a:off x="9710737" y="4683126"/>
            <a:ext cx="533400" cy="13176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5" name="Rectangle 35"/>
          <p:cNvSpPr>
            <a:spLocks noChangeArrowheads="1"/>
          </p:cNvSpPr>
          <p:nvPr/>
        </p:nvSpPr>
        <p:spPr bwMode="auto">
          <a:xfrm flipH="1">
            <a:off x="10261600" y="4572000"/>
            <a:ext cx="228600" cy="6096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6" name="Rectangle 36"/>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5</a:t>
            </a:r>
          </a:p>
        </p:txBody>
      </p:sp>
      <p:sp>
        <p:nvSpPr>
          <p:cNvPr id="803877" name="Rectangle 37"/>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8" name="Rectangle 38"/>
          <p:cNvSpPr>
            <a:spLocks noChangeArrowheads="1"/>
          </p:cNvSpPr>
          <p:nvPr/>
        </p:nvSpPr>
        <p:spPr bwMode="auto">
          <a:xfrm>
            <a:off x="60436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79" name="Rectangle 39"/>
          <p:cNvSpPr>
            <a:spLocks noChangeArrowheads="1"/>
          </p:cNvSpPr>
          <p:nvPr/>
        </p:nvSpPr>
        <p:spPr bwMode="auto">
          <a:xfrm>
            <a:off x="6092825" y="2201863"/>
            <a:ext cx="76200" cy="3810000"/>
          </a:xfrm>
          <a:prstGeom prst="rect">
            <a:avLst/>
          </a:prstGeom>
          <a:solidFill>
            <a:srgbClr val="00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388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3881" name="Rectangle 41"/>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2" name="Rectangle 42"/>
          <p:cNvSpPr>
            <a:spLocks noChangeArrowheads="1"/>
          </p:cNvSpPr>
          <p:nvPr/>
        </p:nvSpPr>
        <p:spPr bwMode="auto">
          <a:xfrm>
            <a:off x="7778750"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3" name="Rectangle 43"/>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4" name="Rectangle 44"/>
          <p:cNvSpPr>
            <a:spLocks noChangeArrowheads="1"/>
          </p:cNvSpPr>
          <p:nvPr/>
        </p:nvSpPr>
        <p:spPr bwMode="auto">
          <a:xfrm>
            <a:off x="97345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5" name="Rectangle 45"/>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6" name="Rectangle 46"/>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3887" name="Rectangle 47"/>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8" name="Line 48"/>
          <p:cNvSpPr>
            <a:spLocks noChangeShapeType="1"/>
          </p:cNvSpPr>
          <p:nvPr/>
        </p:nvSpPr>
        <p:spPr bwMode="auto">
          <a:xfrm>
            <a:off x="9828212" y="1700213"/>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89" name="Text Box 49"/>
          <p:cNvSpPr txBox="1">
            <a:spLocks noChangeArrowheads="1"/>
          </p:cNvSpPr>
          <p:nvPr/>
        </p:nvSpPr>
        <p:spPr bwMode="auto">
          <a:xfrm>
            <a:off x="9980612" y="1415048"/>
            <a:ext cx="477182" cy="33855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LW</a:t>
            </a:r>
          </a:p>
        </p:txBody>
      </p:sp>
      <p:sp>
        <p:nvSpPr>
          <p:cNvPr id="803890" name="Rectangle 50"/>
          <p:cNvSpPr>
            <a:spLocks noChangeArrowheads="1"/>
          </p:cNvSpPr>
          <p:nvPr/>
        </p:nvSpPr>
        <p:spPr bwMode="auto">
          <a:xfrm>
            <a:off x="784066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1" name="Line 51"/>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2" name="Text Box 52"/>
          <p:cNvSpPr txBox="1">
            <a:spLocks noChangeArrowheads="1"/>
          </p:cNvSpPr>
          <p:nvPr/>
        </p:nvSpPr>
        <p:spPr bwMode="auto">
          <a:xfrm>
            <a:off x="8451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3893" name="Rectangle 53"/>
          <p:cNvSpPr>
            <a:spLocks noChangeArrowheads="1"/>
          </p:cNvSpPr>
          <p:nvPr/>
        </p:nvSpPr>
        <p:spPr bwMode="auto">
          <a:xfrm>
            <a:off x="3848100" y="2181225"/>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4" name="Rectangle 54"/>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5" name="Line 55"/>
          <p:cNvSpPr>
            <a:spLocks noChangeShapeType="1"/>
          </p:cNvSpPr>
          <p:nvPr/>
        </p:nvSpPr>
        <p:spPr bwMode="auto">
          <a:xfrm>
            <a:off x="6323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6" name="Text Box 56"/>
          <p:cNvSpPr txBox="1">
            <a:spLocks noChangeArrowheads="1"/>
          </p:cNvSpPr>
          <p:nvPr/>
        </p:nvSpPr>
        <p:spPr bwMode="auto">
          <a:xfrm>
            <a:off x="66436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3897" name="Line 57"/>
          <p:cNvSpPr>
            <a:spLocks noChangeShapeType="1"/>
          </p:cNvSpPr>
          <p:nvPr/>
        </p:nvSpPr>
        <p:spPr bwMode="auto">
          <a:xfrm>
            <a:off x="4418012" y="1711325"/>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898" name="Text Box 58"/>
          <p:cNvSpPr txBox="1">
            <a:spLocks noChangeArrowheads="1"/>
          </p:cNvSpPr>
          <p:nvPr/>
        </p:nvSpPr>
        <p:spPr bwMode="auto">
          <a:xfrm>
            <a:off x="47434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
        <p:nvSpPr>
          <p:cNvPr id="803899" name="Rectangle 59"/>
          <p:cNvSpPr>
            <a:spLocks noChangeArrowheads="1"/>
          </p:cNvSpPr>
          <p:nvPr/>
        </p:nvSpPr>
        <p:spPr bwMode="auto">
          <a:xfrm>
            <a:off x="3775075" y="2173288"/>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3900" name="Rectangle 60"/>
          <p:cNvSpPr>
            <a:spLocks noChangeArrowheads="1"/>
          </p:cNvSpPr>
          <p:nvPr/>
        </p:nvSpPr>
        <p:spPr bwMode="auto">
          <a:xfrm>
            <a:off x="6018212" y="2189163"/>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13225101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ChangeArrowheads="1"/>
          </p:cNvSpPr>
          <p:nvPr/>
        </p:nvSpPr>
        <p:spPr bwMode="auto">
          <a:xfrm>
            <a:off x="6170612" y="5638800"/>
            <a:ext cx="16002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1" name="Rectangle 3"/>
          <p:cNvSpPr>
            <a:spLocks noChangeArrowheads="1"/>
          </p:cNvSpPr>
          <p:nvPr/>
        </p:nvSpPr>
        <p:spPr bwMode="auto">
          <a:xfrm>
            <a:off x="6116638" y="4191000"/>
            <a:ext cx="587375"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2" name="Rectangle 4"/>
          <p:cNvSpPr>
            <a:spLocks noChangeArrowheads="1"/>
          </p:cNvSpPr>
          <p:nvPr/>
        </p:nvSpPr>
        <p:spPr bwMode="auto">
          <a:xfrm>
            <a:off x="6856412" y="4343400"/>
            <a:ext cx="1524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3" name="Rectangle 5"/>
          <p:cNvSpPr>
            <a:spLocks noChangeArrowheads="1"/>
          </p:cNvSpPr>
          <p:nvPr/>
        </p:nvSpPr>
        <p:spPr bwMode="auto">
          <a:xfrm>
            <a:off x="6627812" y="4162425"/>
            <a:ext cx="228600" cy="533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4" name="Rectangle 6"/>
          <p:cNvSpPr>
            <a:spLocks noChangeArrowheads="1"/>
          </p:cNvSpPr>
          <p:nvPr/>
        </p:nvSpPr>
        <p:spPr bwMode="auto">
          <a:xfrm flipH="1">
            <a:off x="6991350" y="3540126"/>
            <a:ext cx="609600" cy="1089025"/>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5" name="Rectangle 7"/>
          <p:cNvSpPr>
            <a:spLocks noChangeArrowheads="1"/>
          </p:cNvSpPr>
          <p:nvPr/>
        </p:nvSpPr>
        <p:spPr bwMode="auto">
          <a:xfrm>
            <a:off x="7466012" y="4040188"/>
            <a:ext cx="3048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6" name="Rectangle 8"/>
          <p:cNvSpPr>
            <a:spLocks noChangeArrowheads="1"/>
          </p:cNvSpPr>
          <p:nvPr/>
        </p:nvSpPr>
        <p:spPr bwMode="auto">
          <a:xfrm>
            <a:off x="7923212" y="5638800"/>
            <a:ext cx="1752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7" name="Rectangle 9"/>
          <p:cNvSpPr>
            <a:spLocks noChangeArrowheads="1"/>
          </p:cNvSpPr>
          <p:nvPr/>
        </p:nvSpPr>
        <p:spPr bwMode="auto">
          <a:xfrm>
            <a:off x="7934325" y="4003675"/>
            <a:ext cx="228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8" name="Rectangle 10"/>
          <p:cNvSpPr>
            <a:spLocks noChangeArrowheads="1"/>
          </p:cNvSpPr>
          <p:nvPr/>
        </p:nvSpPr>
        <p:spPr bwMode="auto">
          <a:xfrm>
            <a:off x="8034337" y="4114800"/>
            <a:ext cx="152400" cy="1524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899" name="Rectangle 11"/>
          <p:cNvSpPr>
            <a:spLocks noChangeArrowheads="1"/>
          </p:cNvSpPr>
          <p:nvPr/>
        </p:nvSpPr>
        <p:spPr bwMode="auto">
          <a:xfrm>
            <a:off x="8077200" y="5486400"/>
            <a:ext cx="1598612"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0" name="Rectangle 12"/>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6</a:t>
            </a:r>
          </a:p>
        </p:txBody>
      </p:sp>
      <p:sp>
        <p:nvSpPr>
          <p:cNvPr id="805901" name="Rectangle 13"/>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2" name="Rectangle 14"/>
          <p:cNvSpPr>
            <a:spLocks noChangeArrowheads="1"/>
          </p:cNvSpPr>
          <p:nvPr/>
        </p:nvSpPr>
        <p:spPr bwMode="auto">
          <a:xfrm>
            <a:off x="6076950" y="21971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590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5904" name="Rectangle 16"/>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5" name="Rectangle 17"/>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6" name="Rectangle 18"/>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7" name="Rectangle 19"/>
          <p:cNvSpPr>
            <a:spLocks noChangeArrowheads="1"/>
          </p:cNvSpPr>
          <p:nvPr/>
        </p:nvSpPr>
        <p:spPr bwMode="auto">
          <a:xfrm>
            <a:off x="6018212" y="21844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8" name="Line 20"/>
          <p:cNvSpPr>
            <a:spLocks noChangeShapeType="1"/>
          </p:cNvSpPr>
          <p:nvPr/>
        </p:nvSpPr>
        <p:spPr bwMode="auto">
          <a:xfrm>
            <a:off x="9828212" y="1700213"/>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09" name="Text Box 21"/>
          <p:cNvSpPr txBox="1">
            <a:spLocks noChangeArrowheads="1"/>
          </p:cNvSpPr>
          <p:nvPr/>
        </p:nvSpPr>
        <p:spPr bwMode="auto">
          <a:xfrm>
            <a:off x="9975851" y="1416050"/>
            <a:ext cx="511175"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SW</a:t>
            </a:r>
          </a:p>
        </p:txBody>
      </p:sp>
      <p:sp>
        <p:nvSpPr>
          <p:cNvPr id="805910" name="Rectangle 22"/>
          <p:cNvSpPr>
            <a:spLocks noChangeArrowheads="1"/>
          </p:cNvSpPr>
          <p:nvPr/>
        </p:nvSpPr>
        <p:spPr bwMode="auto">
          <a:xfrm>
            <a:off x="784066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1" name="Line 23"/>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2" name="Text Box 24"/>
          <p:cNvSpPr txBox="1">
            <a:spLocks noChangeArrowheads="1"/>
          </p:cNvSpPr>
          <p:nvPr/>
        </p:nvSpPr>
        <p:spPr bwMode="auto">
          <a:xfrm>
            <a:off x="8396287" y="14160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5913" name="Rectangle 25"/>
          <p:cNvSpPr>
            <a:spLocks noChangeArrowheads="1"/>
          </p:cNvSpPr>
          <p:nvPr/>
        </p:nvSpPr>
        <p:spPr bwMode="auto">
          <a:xfrm>
            <a:off x="9752012" y="2209800"/>
            <a:ext cx="76200" cy="3810000"/>
          </a:xfrm>
          <a:prstGeom prst="rect">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4" name="Rectangle 26"/>
          <p:cNvSpPr>
            <a:spLocks noChangeArrowheads="1"/>
          </p:cNvSpPr>
          <p:nvPr/>
        </p:nvSpPr>
        <p:spPr bwMode="auto">
          <a:xfrm>
            <a:off x="77708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5" name="Rectangle 27"/>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6" name="Rectangle 28"/>
          <p:cNvSpPr>
            <a:spLocks noChangeArrowheads="1"/>
          </p:cNvSpPr>
          <p:nvPr/>
        </p:nvSpPr>
        <p:spPr bwMode="auto">
          <a:xfrm>
            <a:off x="967581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7" name="Rectangle 29"/>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8" name="Line 30"/>
          <p:cNvSpPr>
            <a:spLocks noChangeShapeType="1"/>
          </p:cNvSpPr>
          <p:nvPr/>
        </p:nvSpPr>
        <p:spPr bwMode="auto">
          <a:xfrm>
            <a:off x="63230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5919" name="Text Box 31"/>
          <p:cNvSpPr txBox="1">
            <a:spLocks noChangeArrowheads="1"/>
          </p:cNvSpPr>
          <p:nvPr/>
        </p:nvSpPr>
        <p:spPr bwMode="auto">
          <a:xfrm>
            <a:off x="66484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4960964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ChangeArrowheads="1"/>
          </p:cNvSpPr>
          <p:nvPr/>
        </p:nvSpPr>
        <p:spPr bwMode="auto">
          <a:xfrm>
            <a:off x="7934325" y="4003675"/>
            <a:ext cx="228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39" name="Rectangle 3"/>
          <p:cNvSpPr>
            <a:spLocks noChangeArrowheads="1"/>
          </p:cNvSpPr>
          <p:nvPr/>
        </p:nvSpPr>
        <p:spPr bwMode="auto">
          <a:xfrm>
            <a:off x="8034337" y="4114800"/>
            <a:ext cx="152400" cy="1524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0" name="Rectangle 4"/>
          <p:cNvSpPr>
            <a:spLocks noChangeArrowheads="1"/>
          </p:cNvSpPr>
          <p:nvPr/>
        </p:nvSpPr>
        <p:spPr bwMode="auto">
          <a:xfrm>
            <a:off x="8077200" y="5486400"/>
            <a:ext cx="1598612"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1" name="Rectangle 5"/>
          <p:cNvSpPr>
            <a:spLocks noChangeArrowheads="1"/>
          </p:cNvSpPr>
          <p:nvPr/>
        </p:nvSpPr>
        <p:spPr bwMode="auto">
          <a:xfrm>
            <a:off x="9750425" y="5454651"/>
            <a:ext cx="304800" cy="150813"/>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2" name="Rectangle 6"/>
          <p:cNvSpPr>
            <a:spLocks noChangeArrowheads="1"/>
          </p:cNvSpPr>
          <p:nvPr/>
        </p:nvSpPr>
        <p:spPr bwMode="auto">
          <a:xfrm>
            <a:off x="9904412" y="4953000"/>
            <a:ext cx="152400" cy="6096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3" name="Rectangle 7"/>
          <p:cNvSpPr>
            <a:spLocks noChangeArrowheads="1"/>
          </p:cNvSpPr>
          <p:nvPr/>
        </p:nvSpPr>
        <p:spPr bwMode="auto">
          <a:xfrm>
            <a:off x="4341812" y="4402138"/>
            <a:ext cx="381000" cy="9366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4" name="Rectangle 8"/>
          <p:cNvSpPr>
            <a:spLocks noChangeArrowheads="1"/>
          </p:cNvSpPr>
          <p:nvPr/>
        </p:nvSpPr>
        <p:spPr bwMode="auto">
          <a:xfrm>
            <a:off x="4283075" y="4378325"/>
            <a:ext cx="152400" cy="1905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5" name="Rectangle 9"/>
          <p:cNvSpPr>
            <a:spLocks noChangeArrowheads="1"/>
          </p:cNvSpPr>
          <p:nvPr/>
        </p:nvSpPr>
        <p:spPr bwMode="auto">
          <a:xfrm>
            <a:off x="9904412" y="5715000"/>
            <a:ext cx="152400" cy="41275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6" name="Rectangle 10"/>
          <p:cNvSpPr>
            <a:spLocks noChangeArrowheads="1"/>
          </p:cNvSpPr>
          <p:nvPr/>
        </p:nvSpPr>
        <p:spPr bwMode="auto">
          <a:xfrm>
            <a:off x="9752012" y="5640388"/>
            <a:ext cx="304800" cy="15081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7" name="Rectangle 11"/>
          <p:cNvSpPr>
            <a:spLocks noChangeArrowheads="1"/>
          </p:cNvSpPr>
          <p:nvPr/>
        </p:nvSpPr>
        <p:spPr bwMode="auto">
          <a:xfrm>
            <a:off x="4113212" y="6019801"/>
            <a:ext cx="5867400" cy="11747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8" name="Rectangle 12"/>
          <p:cNvSpPr>
            <a:spLocks noChangeArrowheads="1"/>
          </p:cNvSpPr>
          <p:nvPr/>
        </p:nvSpPr>
        <p:spPr bwMode="auto">
          <a:xfrm flipH="1">
            <a:off x="4605337" y="3563938"/>
            <a:ext cx="457200" cy="10668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49" name="Rectangle 13"/>
          <p:cNvSpPr>
            <a:spLocks noChangeArrowheads="1"/>
          </p:cNvSpPr>
          <p:nvPr/>
        </p:nvSpPr>
        <p:spPr bwMode="auto">
          <a:xfrm>
            <a:off x="4113212" y="4114800"/>
            <a:ext cx="5334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0" name="Rectangle 14"/>
          <p:cNvSpPr>
            <a:spLocks noChangeArrowheads="1"/>
          </p:cNvSpPr>
          <p:nvPr/>
        </p:nvSpPr>
        <p:spPr bwMode="auto">
          <a:xfrm>
            <a:off x="4113212" y="4114800"/>
            <a:ext cx="152400" cy="19050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1" name="Rectangle 15"/>
          <p:cNvSpPr>
            <a:spLocks noChangeArrowheads="1"/>
          </p:cNvSpPr>
          <p:nvPr/>
        </p:nvSpPr>
        <p:spPr bwMode="auto">
          <a:xfrm>
            <a:off x="10396537" y="4824413"/>
            <a:ext cx="304800" cy="15081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2" name="Rectangle 16"/>
          <p:cNvSpPr>
            <a:spLocks noChangeArrowheads="1"/>
          </p:cNvSpPr>
          <p:nvPr/>
        </p:nvSpPr>
        <p:spPr bwMode="auto">
          <a:xfrm>
            <a:off x="10548937" y="4848226"/>
            <a:ext cx="152400" cy="1400175"/>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3" name="Rectangle 17"/>
          <p:cNvSpPr>
            <a:spLocks noChangeArrowheads="1"/>
          </p:cNvSpPr>
          <p:nvPr/>
        </p:nvSpPr>
        <p:spPr bwMode="auto">
          <a:xfrm>
            <a:off x="4341812" y="6154738"/>
            <a:ext cx="6324600" cy="152400"/>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4" name="Rectangle 18"/>
          <p:cNvSpPr>
            <a:spLocks noChangeArrowheads="1"/>
          </p:cNvSpPr>
          <p:nvPr/>
        </p:nvSpPr>
        <p:spPr bwMode="auto">
          <a:xfrm>
            <a:off x="9980613" y="4941888"/>
            <a:ext cx="263525" cy="131762"/>
          </a:xfrm>
          <a:prstGeom prst="rect">
            <a:avLst/>
          </a:prstGeom>
          <a:solidFill>
            <a:srgbClr val="66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5" name="Rectangle 19"/>
          <p:cNvSpPr>
            <a:spLocks noChangeArrowheads="1"/>
          </p:cNvSpPr>
          <p:nvPr/>
        </p:nvSpPr>
        <p:spPr bwMode="auto">
          <a:xfrm flipH="1">
            <a:off x="10263187" y="4538663"/>
            <a:ext cx="228600" cy="6096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56" name="Rectangle 20"/>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7</a:t>
            </a:r>
          </a:p>
        </p:txBody>
      </p:sp>
      <p:sp>
        <p:nvSpPr>
          <p:cNvPr id="807957" name="Rectangle 21"/>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0795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7959" name="Rectangle 23"/>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0" name="Rectangle 24"/>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1" name="Rectangle 25"/>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2" name="Rectangle 26"/>
          <p:cNvSpPr>
            <a:spLocks noChangeArrowheads="1"/>
          </p:cNvSpPr>
          <p:nvPr/>
        </p:nvSpPr>
        <p:spPr bwMode="auto">
          <a:xfrm>
            <a:off x="784066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3" name="Rectangle 27"/>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4" name="Rectangle 28"/>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5" name="Rectangle 29"/>
          <p:cNvSpPr>
            <a:spLocks noChangeArrowheads="1"/>
          </p:cNvSpPr>
          <p:nvPr/>
        </p:nvSpPr>
        <p:spPr bwMode="auto">
          <a:xfrm>
            <a:off x="9752012" y="2209800"/>
            <a:ext cx="76200" cy="3810000"/>
          </a:xfrm>
          <a:prstGeom prst="rect">
            <a:avLst/>
          </a:prstGeom>
          <a:solidFill>
            <a:srgbClr val="66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6" name="Rectangle 30"/>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7" name="Rectangle 31"/>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7968" name="Rectangle 32"/>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69" name="Line 33"/>
          <p:cNvSpPr>
            <a:spLocks noChangeShapeType="1"/>
          </p:cNvSpPr>
          <p:nvPr/>
        </p:nvSpPr>
        <p:spPr bwMode="auto">
          <a:xfrm>
            <a:off x="9828212" y="1727200"/>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0" name="Text Box 34"/>
          <p:cNvSpPr txBox="1">
            <a:spLocks noChangeArrowheads="1"/>
          </p:cNvSpPr>
          <p:nvPr/>
        </p:nvSpPr>
        <p:spPr bwMode="auto">
          <a:xfrm>
            <a:off x="9920287" y="1390650"/>
            <a:ext cx="622300"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ADD</a:t>
            </a:r>
          </a:p>
        </p:txBody>
      </p:sp>
      <p:sp>
        <p:nvSpPr>
          <p:cNvPr id="807971" name="Rectangle 35"/>
          <p:cNvSpPr>
            <a:spLocks noChangeArrowheads="1"/>
          </p:cNvSpPr>
          <p:nvPr/>
        </p:nvSpPr>
        <p:spPr bwMode="auto">
          <a:xfrm>
            <a:off x="96758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2" name="Rectangle 36"/>
          <p:cNvSpPr>
            <a:spLocks noChangeArrowheads="1"/>
          </p:cNvSpPr>
          <p:nvPr/>
        </p:nvSpPr>
        <p:spPr bwMode="auto">
          <a:xfrm>
            <a:off x="9675812" y="22098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07973" name="Line 37"/>
          <p:cNvSpPr>
            <a:spLocks noChangeShapeType="1"/>
          </p:cNvSpPr>
          <p:nvPr/>
        </p:nvSpPr>
        <p:spPr bwMode="auto">
          <a:xfrm>
            <a:off x="8075612" y="1700213"/>
            <a:ext cx="13716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7974" name="Text Box 38"/>
          <p:cNvSpPr txBox="1">
            <a:spLocks noChangeArrowheads="1"/>
          </p:cNvSpPr>
          <p:nvPr/>
        </p:nvSpPr>
        <p:spPr bwMode="auto">
          <a:xfrm>
            <a:off x="8401051" y="14160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Tree>
    <p:extLst>
      <p:ext uri="{BB962C8B-B14F-4D97-AF65-F5344CB8AC3E}">
        <p14:creationId xmlns:p14="http://schemas.microsoft.com/office/powerpoint/2010/main" val="2939436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ChangeArrowheads="1"/>
          </p:cNvSpPr>
          <p:nvPr/>
        </p:nvSpPr>
        <p:spPr bwMode="auto">
          <a:xfrm>
            <a:off x="9750425" y="5454651"/>
            <a:ext cx="304800" cy="150813"/>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7" name="Rectangle 3"/>
          <p:cNvSpPr>
            <a:spLocks noChangeArrowheads="1"/>
          </p:cNvSpPr>
          <p:nvPr/>
        </p:nvSpPr>
        <p:spPr bwMode="auto">
          <a:xfrm>
            <a:off x="9904412" y="4953000"/>
            <a:ext cx="152400" cy="6096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8" name="Rectangle 4"/>
          <p:cNvSpPr>
            <a:spLocks noChangeArrowheads="1"/>
          </p:cNvSpPr>
          <p:nvPr/>
        </p:nvSpPr>
        <p:spPr bwMode="auto">
          <a:xfrm>
            <a:off x="4341812" y="4402138"/>
            <a:ext cx="381000" cy="9366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89" name="Rectangle 5"/>
          <p:cNvSpPr>
            <a:spLocks noChangeArrowheads="1"/>
          </p:cNvSpPr>
          <p:nvPr/>
        </p:nvSpPr>
        <p:spPr bwMode="auto">
          <a:xfrm>
            <a:off x="4283075" y="4378325"/>
            <a:ext cx="152400" cy="1905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0" name="Rectangle 6"/>
          <p:cNvSpPr>
            <a:spLocks noChangeArrowheads="1"/>
          </p:cNvSpPr>
          <p:nvPr/>
        </p:nvSpPr>
        <p:spPr bwMode="auto">
          <a:xfrm>
            <a:off x="9904412" y="5715000"/>
            <a:ext cx="152400" cy="41275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1" name="Rectangle 7"/>
          <p:cNvSpPr>
            <a:spLocks noChangeArrowheads="1"/>
          </p:cNvSpPr>
          <p:nvPr/>
        </p:nvSpPr>
        <p:spPr bwMode="auto">
          <a:xfrm>
            <a:off x="9752012" y="5640388"/>
            <a:ext cx="304800" cy="15081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2" name="Rectangle 8"/>
          <p:cNvSpPr>
            <a:spLocks noChangeArrowheads="1"/>
          </p:cNvSpPr>
          <p:nvPr/>
        </p:nvSpPr>
        <p:spPr bwMode="auto">
          <a:xfrm>
            <a:off x="4113212" y="6019801"/>
            <a:ext cx="5867400" cy="117475"/>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3" name="Rectangle 9"/>
          <p:cNvSpPr>
            <a:spLocks noChangeArrowheads="1"/>
          </p:cNvSpPr>
          <p:nvPr/>
        </p:nvSpPr>
        <p:spPr bwMode="auto">
          <a:xfrm flipH="1">
            <a:off x="4605337" y="3563938"/>
            <a:ext cx="457200" cy="10668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4" name="Rectangle 10"/>
          <p:cNvSpPr>
            <a:spLocks noChangeArrowheads="1"/>
          </p:cNvSpPr>
          <p:nvPr/>
        </p:nvSpPr>
        <p:spPr bwMode="auto">
          <a:xfrm>
            <a:off x="4113212" y="4114800"/>
            <a:ext cx="5334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5" name="Rectangle 11"/>
          <p:cNvSpPr>
            <a:spLocks noChangeArrowheads="1"/>
          </p:cNvSpPr>
          <p:nvPr/>
        </p:nvSpPr>
        <p:spPr bwMode="auto">
          <a:xfrm>
            <a:off x="4113212" y="4114800"/>
            <a:ext cx="152400" cy="19050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6" name="Rectangle 12"/>
          <p:cNvSpPr>
            <a:spLocks noChangeArrowheads="1"/>
          </p:cNvSpPr>
          <p:nvPr/>
        </p:nvSpPr>
        <p:spPr bwMode="auto">
          <a:xfrm>
            <a:off x="10396537" y="4824413"/>
            <a:ext cx="304800" cy="15081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7" name="Rectangle 13"/>
          <p:cNvSpPr>
            <a:spLocks noChangeArrowheads="1"/>
          </p:cNvSpPr>
          <p:nvPr/>
        </p:nvSpPr>
        <p:spPr bwMode="auto">
          <a:xfrm>
            <a:off x="10548937" y="4848226"/>
            <a:ext cx="152400" cy="1400175"/>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8" name="Rectangle 14"/>
          <p:cNvSpPr>
            <a:spLocks noChangeArrowheads="1"/>
          </p:cNvSpPr>
          <p:nvPr/>
        </p:nvSpPr>
        <p:spPr bwMode="auto">
          <a:xfrm>
            <a:off x="4341812" y="6154738"/>
            <a:ext cx="6324600" cy="152400"/>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09999" name="Rectangle 15"/>
          <p:cNvSpPr>
            <a:spLocks noChangeArrowheads="1"/>
          </p:cNvSpPr>
          <p:nvPr/>
        </p:nvSpPr>
        <p:spPr bwMode="auto">
          <a:xfrm>
            <a:off x="9675813" y="4903788"/>
            <a:ext cx="263525" cy="131762"/>
          </a:xfrm>
          <a:prstGeom prst="rect">
            <a:avLst/>
          </a:prstGeom>
          <a:solidFill>
            <a:srgbClr val="FF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0" name="Rectangle 16"/>
          <p:cNvSpPr>
            <a:spLocks noChangeArrowheads="1"/>
          </p:cNvSpPr>
          <p:nvPr/>
        </p:nvSpPr>
        <p:spPr bwMode="auto">
          <a:xfrm flipH="1">
            <a:off x="10263187" y="4538663"/>
            <a:ext cx="228600" cy="6096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1" name="Rectangle 17"/>
          <p:cNvSpPr>
            <a:spLocks noGrp="1" noChangeArrowheads="1"/>
          </p:cNvSpPr>
          <p:nvPr>
            <p:ph type="title"/>
          </p:nvPr>
        </p:nvSpPr>
        <p:spPr/>
        <p:txBody>
          <a:bodyPr>
            <a:normAutofit fontScale="90000"/>
          </a:bodyPr>
          <a:lstStyle/>
          <a:p>
            <a:r>
              <a:rPr lang="en-US" altLang="zh-CN">
                <a:ea typeface="SimSun" panose="02010600030101010101" pitchFamily="2" charset="-122"/>
              </a:rPr>
              <a:t>Executing Multiple Instructions</a:t>
            </a:r>
            <a:br>
              <a:rPr lang="en-US" altLang="zh-CN">
                <a:ea typeface="SimSun" panose="02010600030101010101" pitchFamily="2" charset="-122"/>
              </a:rPr>
            </a:br>
            <a:r>
              <a:rPr lang="en-US" altLang="zh-CN">
                <a:ea typeface="SimSun" panose="02010600030101010101" pitchFamily="2" charset="-122"/>
              </a:rPr>
              <a:t>Clock Cycle 8</a:t>
            </a:r>
          </a:p>
        </p:txBody>
      </p:sp>
      <p:sp>
        <p:nvSpPr>
          <p:cNvPr id="810002" name="Rectangle 18"/>
          <p:cNvSpPr>
            <a:spLocks noChangeArrowheads="1"/>
          </p:cNvSpPr>
          <p:nvPr/>
        </p:nvSpPr>
        <p:spPr bwMode="auto">
          <a:xfrm>
            <a:off x="60182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81000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1733550"/>
            <a:ext cx="9140825" cy="45148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0004" name="Rectangle 20"/>
          <p:cNvSpPr>
            <a:spLocks noChangeArrowheads="1"/>
          </p:cNvSpPr>
          <p:nvPr/>
        </p:nvSpPr>
        <p:spPr bwMode="auto">
          <a:xfrm>
            <a:off x="6076950" y="2209800"/>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5" name="Rectangle 21"/>
          <p:cNvSpPr>
            <a:spLocks noChangeArrowheads="1"/>
          </p:cNvSpPr>
          <p:nvPr/>
        </p:nvSpPr>
        <p:spPr bwMode="auto">
          <a:xfrm>
            <a:off x="6018212" y="2209800"/>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6" name="Rectangle 22"/>
          <p:cNvSpPr>
            <a:spLocks noChangeArrowheads="1"/>
          </p:cNvSpPr>
          <p:nvPr/>
        </p:nvSpPr>
        <p:spPr bwMode="auto">
          <a:xfrm>
            <a:off x="7770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7" name="Rectangle 23"/>
          <p:cNvSpPr>
            <a:spLocks noChangeArrowheads="1"/>
          </p:cNvSpPr>
          <p:nvPr/>
        </p:nvSpPr>
        <p:spPr bwMode="auto">
          <a:xfrm>
            <a:off x="7770812" y="2187575"/>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8" name="Rectangle 24"/>
          <p:cNvSpPr>
            <a:spLocks noChangeArrowheads="1"/>
          </p:cNvSpPr>
          <p:nvPr/>
        </p:nvSpPr>
        <p:spPr bwMode="auto">
          <a:xfrm>
            <a:off x="96758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09" name="Rectangle 25"/>
          <p:cNvSpPr>
            <a:spLocks noChangeArrowheads="1"/>
          </p:cNvSpPr>
          <p:nvPr/>
        </p:nvSpPr>
        <p:spPr bwMode="auto">
          <a:xfrm>
            <a:off x="9752012" y="2209800"/>
            <a:ext cx="76200" cy="3810000"/>
          </a:xfrm>
          <a:prstGeom prst="rect">
            <a:avLst/>
          </a:pr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0" name="Rectangle 26"/>
          <p:cNvSpPr>
            <a:spLocks noChangeArrowheads="1"/>
          </p:cNvSpPr>
          <p:nvPr/>
        </p:nvSpPr>
        <p:spPr bwMode="auto">
          <a:xfrm>
            <a:off x="3783012" y="2189163"/>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1" name="Rectangle 27"/>
          <p:cNvSpPr>
            <a:spLocks noChangeArrowheads="1"/>
          </p:cNvSpPr>
          <p:nvPr/>
        </p:nvSpPr>
        <p:spPr bwMode="auto">
          <a:xfrm>
            <a:off x="3838575" y="2192338"/>
            <a:ext cx="76200" cy="3810000"/>
          </a:xfrm>
          <a:prstGeom prst="rect">
            <a:avLst/>
          </a:prstGeom>
          <a:solidFill>
            <a:srgbClr val="FF99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
        <p:nvSpPr>
          <p:cNvPr id="810012" name="Rectangle 28"/>
          <p:cNvSpPr>
            <a:spLocks noChangeArrowheads="1"/>
          </p:cNvSpPr>
          <p:nvPr/>
        </p:nvSpPr>
        <p:spPr bwMode="auto">
          <a:xfrm>
            <a:off x="3770312" y="2174875"/>
            <a:ext cx="152400" cy="38100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3" name="Line 29"/>
          <p:cNvSpPr>
            <a:spLocks noChangeShapeType="1"/>
          </p:cNvSpPr>
          <p:nvPr/>
        </p:nvSpPr>
        <p:spPr bwMode="auto">
          <a:xfrm>
            <a:off x="9828212" y="1727200"/>
            <a:ext cx="7620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10014" name="Text Box 30"/>
          <p:cNvSpPr txBox="1">
            <a:spLocks noChangeArrowheads="1"/>
          </p:cNvSpPr>
          <p:nvPr/>
        </p:nvSpPr>
        <p:spPr bwMode="auto">
          <a:xfrm>
            <a:off x="9925051" y="1390650"/>
            <a:ext cx="611187" cy="3365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latin typeface="Helvetica" panose="020B0604020202020204" pitchFamily="34" charset="0"/>
                <a:ea typeface="SimSun" panose="02010600030101010101" pitchFamily="2" charset="-122"/>
              </a:rPr>
              <a:t>SUB</a:t>
            </a:r>
          </a:p>
        </p:txBody>
      </p:sp>
      <p:sp>
        <p:nvSpPr>
          <p:cNvPr id="810015" name="Rectangle 31"/>
          <p:cNvSpPr>
            <a:spLocks noChangeArrowheads="1"/>
          </p:cNvSpPr>
          <p:nvPr/>
        </p:nvSpPr>
        <p:spPr bwMode="auto">
          <a:xfrm>
            <a:off x="9675812" y="2171700"/>
            <a:ext cx="152400" cy="3810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Helvetica" panose="020B0604020202020204" pitchFamily="34" charset="0"/>
              <a:ea typeface="SimSun" panose="02010600030101010101" pitchFamily="2" charset="-122"/>
            </a:endParaRPr>
          </a:p>
        </p:txBody>
      </p:sp>
    </p:spTree>
    <p:extLst>
      <p:ext uri="{BB962C8B-B14F-4D97-AF65-F5344CB8AC3E}">
        <p14:creationId xmlns:p14="http://schemas.microsoft.com/office/powerpoint/2010/main" val="1846511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zh-CN">
                <a:ea typeface="SimSun" panose="02010600030101010101" pitchFamily="2" charset="-122"/>
              </a:rPr>
              <a:t>Alternative View - Multicycle Diagram</a:t>
            </a:r>
          </a:p>
        </p:txBody>
      </p:sp>
      <p:pic>
        <p:nvPicPr>
          <p:cNvPr id="812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1981201"/>
            <a:ext cx="8089900" cy="3463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926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altLang="zh-CN">
                <a:ea typeface="SimSun" panose="02010600030101010101" pitchFamily="2" charset="-122"/>
              </a:rPr>
              <a:t>Alternative View - Multicycle Diagram</a:t>
            </a:r>
          </a:p>
        </p:txBody>
      </p:sp>
      <p:pic>
        <p:nvPicPr>
          <p:cNvPr id="826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1981201"/>
            <a:ext cx="8089900" cy="3463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6373" name="Oval 5"/>
          <p:cNvSpPr>
            <a:spLocks noChangeArrowheads="1"/>
          </p:cNvSpPr>
          <p:nvPr/>
        </p:nvSpPr>
        <p:spPr bwMode="auto">
          <a:xfrm>
            <a:off x="5748337" y="2057400"/>
            <a:ext cx="990600" cy="990600"/>
          </a:xfrm>
          <a:prstGeom prst="ellipse">
            <a:avLst/>
          </a:prstGeom>
          <a:noFill/>
          <a:ln w="57150">
            <a:solidFill>
              <a:srgbClr val="0237BC"/>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990000"/>
              </a:solidFill>
              <a:latin typeface="Helvetica" panose="020B0604020202020204" pitchFamily="34" charset="0"/>
              <a:ea typeface="SimSun" panose="02010600030101010101" pitchFamily="2" charset="-122"/>
            </a:endParaRPr>
          </a:p>
        </p:txBody>
      </p:sp>
      <p:sp>
        <p:nvSpPr>
          <p:cNvPr id="826374" name="Oval 6"/>
          <p:cNvSpPr>
            <a:spLocks noChangeArrowheads="1"/>
          </p:cNvSpPr>
          <p:nvPr/>
        </p:nvSpPr>
        <p:spPr bwMode="auto">
          <a:xfrm>
            <a:off x="5713412" y="4495800"/>
            <a:ext cx="990600" cy="990600"/>
          </a:xfrm>
          <a:prstGeom prst="ellipse">
            <a:avLst/>
          </a:prstGeom>
          <a:noFill/>
          <a:ln w="57150">
            <a:solidFill>
              <a:srgbClr val="0237BC"/>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990000"/>
              </a:solidFill>
              <a:latin typeface="Helvetica" panose="020B0604020202020204" pitchFamily="34" charset="0"/>
              <a:ea typeface="SimSun" panose="02010600030101010101" pitchFamily="2" charset="-122"/>
            </a:endParaRPr>
          </a:p>
        </p:txBody>
      </p:sp>
      <p:cxnSp>
        <p:nvCxnSpPr>
          <p:cNvPr id="826375" name="AutoShape 7"/>
          <p:cNvCxnSpPr>
            <a:cxnSpLocks noChangeShapeType="1"/>
            <a:stCxn id="826374" idx="6"/>
            <a:endCxn id="826373" idx="6"/>
          </p:cNvCxnSpPr>
          <p:nvPr/>
        </p:nvCxnSpPr>
        <p:spPr bwMode="auto">
          <a:xfrm flipV="1">
            <a:off x="6732588" y="2552700"/>
            <a:ext cx="34925" cy="2438400"/>
          </a:xfrm>
          <a:prstGeom prst="curvedConnector3">
            <a:avLst>
              <a:gd name="adj1" fmla="val 8468181"/>
            </a:avLst>
          </a:prstGeom>
          <a:noFill/>
          <a:ln w="57150">
            <a:solidFill>
              <a:srgbClr val="0237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6376" name="Text Box 8"/>
          <p:cNvSpPr txBox="1">
            <a:spLocks noChangeArrowheads="1"/>
          </p:cNvSpPr>
          <p:nvPr/>
        </p:nvSpPr>
        <p:spPr bwMode="auto">
          <a:xfrm>
            <a:off x="8532813" y="2513291"/>
            <a:ext cx="1851789" cy="36933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3333CC"/>
                </a:solidFill>
                <a:latin typeface="Helvetica" panose="020B0604020202020204" pitchFamily="34" charset="0"/>
                <a:ea typeface="SimSun" panose="02010600030101010101" pitchFamily="2" charset="-122"/>
              </a:rPr>
              <a:t>Memory Conflict</a:t>
            </a:r>
          </a:p>
        </p:txBody>
      </p:sp>
    </p:spTree>
    <p:extLst>
      <p:ext uri="{BB962C8B-B14F-4D97-AF65-F5344CB8AC3E}">
        <p14:creationId xmlns:p14="http://schemas.microsoft.com/office/powerpoint/2010/main" val="42173207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ChangeArrowheads="1"/>
          </p:cNvSpPr>
          <p:nvPr/>
        </p:nvSpPr>
        <p:spPr bwMode="auto">
          <a:xfrm>
            <a:off x="2335212" y="1262063"/>
            <a:ext cx="8153400" cy="5326062"/>
          </a:xfrm>
          <a:prstGeom prst="rect">
            <a:avLst/>
          </a:prstGeom>
          <a:noFill/>
          <a:ln w="12700">
            <a:solidFill>
              <a:srgbClr val="FFFFF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15" name="Rectangle 3"/>
          <p:cNvSpPr>
            <a:spLocks noGrp="1" noChangeArrowheads="1"/>
          </p:cNvSpPr>
          <p:nvPr>
            <p:ph type="title"/>
          </p:nvPr>
        </p:nvSpPr>
        <p:spPr>
          <a:xfrm>
            <a:off x="1674812" y="152400"/>
            <a:ext cx="8858250" cy="1143000"/>
          </a:xfrm>
          <a:noFill/>
          <a:ln/>
        </p:spPr>
        <p:txBody>
          <a:bodyPr vert="horz" lIns="92075" tIns="46038" rIns="92075" bIns="46038" rtlCol="0" anchor="ctr">
            <a:normAutofit fontScale="90000"/>
          </a:bodyPr>
          <a:lstStyle/>
          <a:p>
            <a:r>
              <a:rPr lang="en-US" altLang="zh-CN">
                <a:ea typeface="SimSun" panose="02010600030101010101" pitchFamily="2" charset="-122"/>
              </a:rPr>
              <a:t>One Memory Port Structural Hazards</a:t>
            </a:r>
            <a:endParaRPr lang="en-US" altLang="zh-CN" sz="1500">
              <a:ea typeface="SimSun" panose="02010600030101010101" pitchFamily="2" charset="-122"/>
            </a:endParaRPr>
          </a:p>
        </p:txBody>
      </p:sp>
      <p:sp>
        <p:nvSpPr>
          <p:cNvPr id="832516" name="Rectangle 4"/>
          <p:cNvSpPr>
            <a:spLocks noChangeArrowheads="1"/>
          </p:cNvSpPr>
          <p:nvPr/>
        </p:nvSpPr>
        <p:spPr bwMode="auto">
          <a:xfrm>
            <a:off x="1751012" y="2590800"/>
            <a:ext cx="381516" cy="3475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000" i="1">
                <a:ea typeface="SimSun" panose="02010600030101010101" pitchFamily="2" charset="-122"/>
              </a:rPr>
              <a:t>I</a:t>
            </a:r>
          </a:p>
          <a:p>
            <a:r>
              <a:rPr lang="en-US" altLang="zh-CN" sz="2000" i="1">
                <a:ea typeface="SimSun" panose="02010600030101010101" pitchFamily="2" charset="-122"/>
              </a:rPr>
              <a:t>n</a:t>
            </a:r>
          </a:p>
          <a:p>
            <a:r>
              <a:rPr lang="en-US" altLang="zh-CN" sz="2000" i="1">
                <a:ea typeface="SimSun" panose="02010600030101010101" pitchFamily="2" charset="-122"/>
              </a:rPr>
              <a:t>s</a:t>
            </a:r>
          </a:p>
          <a:p>
            <a:r>
              <a:rPr lang="en-US" altLang="zh-CN" sz="2000" i="1">
                <a:ea typeface="SimSun" panose="02010600030101010101" pitchFamily="2" charset="-122"/>
              </a:rPr>
              <a:t>t</a:t>
            </a:r>
          </a:p>
          <a:p>
            <a:r>
              <a:rPr lang="en-US" altLang="zh-CN" sz="2000" i="1">
                <a:ea typeface="SimSun" panose="02010600030101010101" pitchFamily="2" charset="-122"/>
              </a:rPr>
              <a:t>r.</a:t>
            </a:r>
          </a:p>
          <a:p>
            <a:endParaRPr lang="en-US" altLang="zh-CN" sz="2000" i="1">
              <a:ea typeface="SimSun" panose="02010600030101010101" pitchFamily="2" charset="-122"/>
            </a:endParaRPr>
          </a:p>
          <a:p>
            <a:r>
              <a:rPr lang="en-US" altLang="zh-CN" sz="2000" i="1">
                <a:ea typeface="SimSun" panose="02010600030101010101" pitchFamily="2" charset="-122"/>
              </a:rPr>
              <a:t>O</a:t>
            </a:r>
          </a:p>
          <a:p>
            <a:r>
              <a:rPr lang="en-US" altLang="zh-CN" sz="2000" i="1">
                <a:ea typeface="SimSun" panose="02010600030101010101" pitchFamily="2" charset="-122"/>
              </a:rPr>
              <a:t>r</a:t>
            </a:r>
          </a:p>
          <a:p>
            <a:r>
              <a:rPr lang="en-US" altLang="zh-CN" sz="2000" i="1">
                <a:ea typeface="SimSun" panose="02010600030101010101" pitchFamily="2" charset="-122"/>
              </a:rPr>
              <a:t>d</a:t>
            </a:r>
          </a:p>
          <a:p>
            <a:r>
              <a:rPr lang="en-US" altLang="zh-CN" sz="2000" i="1">
                <a:ea typeface="SimSun" panose="02010600030101010101" pitchFamily="2" charset="-122"/>
              </a:rPr>
              <a:t>e</a:t>
            </a:r>
          </a:p>
          <a:p>
            <a:r>
              <a:rPr lang="en-US" altLang="zh-CN" sz="2000" i="1">
                <a:ea typeface="SimSun" panose="02010600030101010101" pitchFamily="2" charset="-122"/>
              </a:rPr>
              <a:t>r</a:t>
            </a:r>
          </a:p>
        </p:txBody>
      </p:sp>
      <p:sp>
        <p:nvSpPr>
          <p:cNvPr id="832517" name="Line 5"/>
          <p:cNvSpPr>
            <a:spLocks noChangeShapeType="1"/>
          </p:cNvSpPr>
          <p:nvPr/>
        </p:nvSpPr>
        <p:spPr bwMode="auto">
          <a:xfrm flipH="1">
            <a:off x="2208212" y="2209800"/>
            <a:ext cx="0" cy="39624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18" name="Rectangle 6"/>
          <p:cNvSpPr>
            <a:spLocks noChangeArrowheads="1"/>
          </p:cNvSpPr>
          <p:nvPr/>
        </p:nvSpPr>
        <p:spPr bwMode="auto">
          <a:xfrm>
            <a:off x="2589212" y="1524001"/>
            <a:ext cx="2360584" cy="39754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000" i="1">
                <a:ea typeface="SimSun" panose="02010600030101010101" pitchFamily="2" charset="-122"/>
              </a:rPr>
              <a:t>Time (clock cycles)</a:t>
            </a:r>
          </a:p>
        </p:txBody>
      </p:sp>
      <p:sp>
        <p:nvSpPr>
          <p:cNvPr id="832519" name="Rectangle 7"/>
          <p:cNvSpPr>
            <a:spLocks noChangeArrowheads="1"/>
          </p:cNvSpPr>
          <p:nvPr/>
        </p:nvSpPr>
        <p:spPr bwMode="auto">
          <a:xfrm>
            <a:off x="2208213" y="2590800"/>
            <a:ext cx="920125"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Load</a:t>
            </a:r>
          </a:p>
        </p:txBody>
      </p:sp>
      <p:sp>
        <p:nvSpPr>
          <p:cNvPr id="832520" name="Rectangle 8"/>
          <p:cNvSpPr>
            <a:spLocks noChangeArrowheads="1"/>
          </p:cNvSpPr>
          <p:nvPr/>
        </p:nvSpPr>
        <p:spPr bwMode="auto">
          <a:xfrm>
            <a:off x="2208213" y="3336925"/>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1</a:t>
            </a:r>
          </a:p>
        </p:txBody>
      </p:sp>
      <p:sp>
        <p:nvSpPr>
          <p:cNvPr id="832521" name="Rectangle 9"/>
          <p:cNvSpPr>
            <a:spLocks noChangeArrowheads="1"/>
          </p:cNvSpPr>
          <p:nvPr/>
        </p:nvSpPr>
        <p:spPr bwMode="auto">
          <a:xfrm>
            <a:off x="2259013" y="4130675"/>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2</a:t>
            </a:r>
          </a:p>
        </p:txBody>
      </p:sp>
      <p:sp>
        <p:nvSpPr>
          <p:cNvPr id="832522" name="Rectangle 10"/>
          <p:cNvSpPr>
            <a:spLocks noChangeArrowheads="1"/>
          </p:cNvSpPr>
          <p:nvPr/>
        </p:nvSpPr>
        <p:spPr bwMode="auto">
          <a:xfrm>
            <a:off x="2268538" y="4881563"/>
            <a:ext cx="110447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Stall</a:t>
            </a:r>
          </a:p>
        </p:txBody>
      </p:sp>
      <p:sp>
        <p:nvSpPr>
          <p:cNvPr id="832523" name="Rectangle 11"/>
          <p:cNvSpPr>
            <a:spLocks noChangeArrowheads="1"/>
          </p:cNvSpPr>
          <p:nvPr/>
        </p:nvSpPr>
        <p:spPr bwMode="auto">
          <a:xfrm>
            <a:off x="2306638" y="5662613"/>
            <a:ext cx="1473161" cy="45910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sz="2400">
                <a:latin typeface="Courier New" panose="02070309020205020404" pitchFamily="49" charset="0"/>
                <a:ea typeface="SimSun" panose="02010600030101010101" pitchFamily="2" charset="-122"/>
              </a:rPr>
              <a:t>Instr 3</a:t>
            </a:r>
          </a:p>
        </p:txBody>
      </p:sp>
      <p:sp>
        <p:nvSpPr>
          <p:cNvPr id="832524" name="Line 12"/>
          <p:cNvSpPr>
            <a:spLocks noChangeShapeType="1"/>
          </p:cNvSpPr>
          <p:nvPr/>
        </p:nvSpPr>
        <p:spPr bwMode="auto">
          <a:xfrm>
            <a:off x="2741612" y="1981200"/>
            <a:ext cx="6553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25" name="Group 13"/>
          <p:cNvGrpSpPr>
            <a:grpSpLocks noChangeAspect="1"/>
          </p:cNvGrpSpPr>
          <p:nvPr/>
        </p:nvGrpSpPr>
        <p:grpSpPr bwMode="auto">
          <a:xfrm>
            <a:off x="4132263" y="2603500"/>
            <a:ext cx="447675" cy="369888"/>
            <a:chOff x="1374" y="528"/>
            <a:chExt cx="480" cy="432"/>
          </a:xfrm>
        </p:grpSpPr>
        <p:grpSp>
          <p:nvGrpSpPr>
            <p:cNvPr id="832526" name="Group 14"/>
            <p:cNvGrpSpPr>
              <a:grpSpLocks noChangeAspect="1"/>
            </p:cNvGrpSpPr>
            <p:nvPr/>
          </p:nvGrpSpPr>
          <p:grpSpPr bwMode="auto">
            <a:xfrm>
              <a:off x="1374" y="528"/>
              <a:ext cx="480" cy="432"/>
              <a:chOff x="1392" y="528"/>
              <a:chExt cx="480" cy="432"/>
            </a:xfrm>
          </p:grpSpPr>
          <p:sp>
            <p:nvSpPr>
              <p:cNvPr id="832527" name="Rectangle 15"/>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28" name="Rectangle 16"/>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29" name="Text Box 17"/>
            <p:cNvSpPr txBox="1">
              <a:spLocks noChangeAspect="1" noChangeArrowheads="1"/>
            </p:cNvSpPr>
            <p:nvPr/>
          </p:nvSpPr>
          <p:spPr bwMode="auto">
            <a:xfrm>
              <a:off x="1400" y="573"/>
              <a:ext cx="449"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30" name="Line 18"/>
          <p:cNvSpPr>
            <a:spLocks noChangeAspect="1" noChangeShapeType="1"/>
          </p:cNvSpPr>
          <p:nvPr/>
        </p:nvSpPr>
        <p:spPr bwMode="auto">
          <a:xfrm>
            <a:off x="4583112" y="2678113"/>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1" name="Line 19"/>
          <p:cNvSpPr>
            <a:spLocks noChangeAspect="1" noChangeShapeType="1"/>
          </p:cNvSpPr>
          <p:nvPr/>
        </p:nvSpPr>
        <p:spPr bwMode="auto">
          <a:xfrm>
            <a:off x="4583112" y="2898775"/>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32" name="Group 20"/>
          <p:cNvGrpSpPr>
            <a:grpSpLocks noChangeAspect="1"/>
          </p:cNvGrpSpPr>
          <p:nvPr/>
        </p:nvGrpSpPr>
        <p:grpSpPr bwMode="auto">
          <a:xfrm>
            <a:off x="4989513" y="2493963"/>
            <a:ext cx="403225" cy="588962"/>
            <a:chOff x="2991" y="411"/>
            <a:chExt cx="359" cy="768"/>
          </a:xfrm>
        </p:grpSpPr>
        <p:sp>
          <p:nvSpPr>
            <p:cNvPr id="832533" name="AutoShape 21"/>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534" name="AutoShape 22"/>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5" name="Freeform 23"/>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6" name="Text Box 24"/>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537" name="Line 25"/>
          <p:cNvSpPr>
            <a:spLocks noChangeAspect="1" noChangeShapeType="1"/>
          </p:cNvSpPr>
          <p:nvPr/>
        </p:nvSpPr>
        <p:spPr bwMode="auto">
          <a:xfrm>
            <a:off x="5397501" y="2789238"/>
            <a:ext cx="4968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8" name="Line 26"/>
          <p:cNvSpPr>
            <a:spLocks noChangeAspect="1" noChangeShapeType="1"/>
          </p:cNvSpPr>
          <p:nvPr/>
        </p:nvSpPr>
        <p:spPr bwMode="auto">
          <a:xfrm>
            <a:off x="6256338" y="2789238"/>
            <a:ext cx="4984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39" name="Rectangle 27"/>
          <p:cNvSpPr>
            <a:spLocks noChangeAspect="1" noChangeArrowheads="1"/>
          </p:cNvSpPr>
          <p:nvPr/>
        </p:nvSpPr>
        <p:spPr bwMode="auto">
          <a:xfrm>
            <a:off x="5775325" y="2605088"/>
            <a:ext cx="450850" cy="3683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40" name="Text Box 28"/>
          <p:cNvSpPr txBox="1">
            <a:spLocks noChangeAspect="1" noChangeArrowheads="1"/>
          </p:cNvSpPr>
          <p:nvPr/>
        </p:nvSpPr>
        <p:spPr bwMode="auto">
          <a:xfrm>
            <a:off x="5716587" y="2644776"/>
            <a:ext cx="558800" cy="244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sp>
        <p:nvSpPr>
          <p:cNvPr id="832541" name="Freeform 29"/>
          <p:cNvSpPr>
            <a:spLocks noChangeAspect="1"/>
          </p:cNvSpPr>
          <p:nvPr/>
        </p:nvSpPr>
        <p:spPr bwMode="auto">
          <a:xfrm>
            <a:off x="5713412" y="2789239"/>
            <a:ext cx="674688" cy="293687"/>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2" name="Line 30"/>
          <p:cNvSpPr>
            <a:spLocks noChangeAspect="1" noChangeShapeType="1"/>
          </p:cNvSpPr>
          <p:nvPr/>
        </p:nvSpPr>
        <p:spPr bwMode="auto">
          <a:xfrm>
            <a:off x="3663950" y="2900363"/>
            <a:ext cx="468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3" name="Line 31"/>
          <p:cNvSpPr>
            <a:spLocks noChangeAspect="1" noChangeShapeType="1"/>
          </p:cNvSpPr>
          <p:nvPr/>
        </p:nvSpPr>
        <p:spPr bwMode="auto">
          <a:xfrm>
            <a:off x="3603625" y="2678113"/>
            <a:ext cx="525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44" name="Group 32"/>
          <p:cNvGrpSpPr>
            <a:grpSpLocks noChangeAspect="1"/>
          </p:cNvGrpSpPr>
          <p:nvPr/>
        </p:nvGrpSpPr>
        <p:grpSpPr bwMode="auto">
          <a:xfrm>
            <a:off x="3182938" y="2605088"/>
            <a:ext cx="521223" cy="368300"/>
            <a:chOff x="1123" y="576"/>
            <a:chExt cx="554" cy="480"/>
          </a:xfrm>
        </p:grpSpPr>
        <p:sp>
          <p:nvSpPr>
            <p:cNvPr id="832545"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46" name="Text Box 34"/>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547" name="Group 35"/>
          <p:cNvGrpSpPr>
            <a:grpSpLocks/>
          </p:cNvGrpSpPr>
          <p:nvPr/>
        </p:nvGrpSpPr>
        <p:grpSpPr bwMode="auto">
          <a:xfrm>
            <a:off x="3844925" y="2438400"/>
            <a:ext cx="2635250" cy="700088"/>
            <a:chOff x="2112" y="528"/>
            <a:chExt cx="2088" cy="681"/>
          </a:xfrm>
        </p:grpSpPr>
        <p:sp>
          <p:nvSpPr>
            <p:cNvPr id="832548"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49"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0"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1"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552" name="Group 40"/>
          <p:cNvGrpSpPr>
            <a:grpSpLocks noChangeAspect="1"/>
          </p:cNvGrpSpPr>
          <p:nvPr/>
        </p:nvGrpSpPr>
        <p:grpSpPr bwMode="auto">
          <a:xfrm flipH="1">
            <a:off x="6610351" y="2590800"/>
            <a:ext cx="452437" cy="369888"/>
            <a:chOff x="1374" y="528"/>
            <a:chExt cx="480" cy="432"/>
          </a:xfrm>
        </p:grpSpPr>
        <p:grpSp>
          <p:nvGrpSpPr>
            <p:cNvPr id="832553" name="Group 41"/>
            <p:cNvGrpSpPr>
              <a:grpSpLocks noChangeAspect="1"/>
            </p:cNvGrpSpPr>
            <p:nvPr/>
          </p:nvGrpSpPr>
          <p:grpSpPr bwMode="auto">
            <a:xfrm>
              <a:off x="1374" y="528"/>
              <a:ext cx="480" cy="432"/>
              <a:chOff x="1392" y="528"/>
              <a:chExt cx="480" cy="432"/>
            </a:xfrm>
          </p:grpSpPr>
          <p:sp>
            <p:nvSpPr>
              <p:cNvPr id="832554" name="Rectangle 4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55" name="Rectangle 43"/>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56" name="Text Box 44"/>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nvGrpSpPr>
          <p:cNvPr id="832557" name="Group 45"/>
          <p:cNvGrpSpPr>
            <a:grpSpLocks/>
          </p:cNvGrpSpPr>
          <p:nvPr/>
        </p:nvGrpSpPr>
        <p:grpSpPr bwMode="auto">
          <a:xfrm>
            <a:off x="4039045" y="3200400"/>
            <a:ext cx="3877819" cy="700088"/>
            <a:chOff x="1963" y="1200"/>
            <a:chExt cx="1909" cy="441"/>
          </a:xfrm>
        </p:grpSpPr>
        <p:grpSp>
          <p:nvGrpSpPr>
            <p:cNvPr id="832558" name="Group 46"/>
            <p:cNvGrpSpPr>
              <a:grpSpLocks noChangeAspect="1"/>
            </p:cNvGrpSpPr>
            <p:nvPr/>
          </p:nvGrpSpPr>
          <p:grpSpPr bwMode="auto">
            <a:xfrm>
              <a:off x="2429" y="1304"/>
              <a:ext cx="221" cy="233"/>
              <a:chOff x="1374" y="528"/>
              <a:chExt cx="480" cy="432"/>
            </a:xfrm>
          </p:grpSpPr>
          <p:grpSp>
            <p:nvGrpSpPr>
              <p:cNvPr id="832559" name="Group 47"/>
              <p:cNvGrpSpPr>
                <a:grpSpLocks noChangeAspect="1"/>
              </p:cNvGrpSpPr>
              <p:nvPr/>
            </p:nvGrpSpPr>
            <p:grpSpPr bwMode="auto">
              <a:xfrm>
                <a:off x="1374" y="528"/>
                <a:ext cx="480" cy="432"/>
                <a:chOff x="1392" y="528"/>
                <a:chExt cx="480" cy="432"/>
              </a:xfrm>
            </p:grpSpPr>
            <p:sp>
              <p:nvSpPr>
                <p:cNvPr id="832560" name="Rectangle 48"/>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1" name="Rectangle 49"/>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62" name="Text Box 50"/>
              <p:cNvSpPr txBox="1">
                <a:spLocks noChangeAspect="1" noChangeArrowheads="1"/>
              </p:cNvSpPr>
              <p:nvPr/>
            </p:nvSpPr>
            <p:spPr bwMode="auto">
              <a:xfrm>
                <a:off x="1400" y="573"/>
                <a:ext cx="4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63" name="Line 51"/>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4" name="Line 52"/>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65" name="Group 53"/>
            <p:cNvGrpSpPr>
              <a:grpSpLocks noChangeAspect="1"/>
            </p:cNvGrpSpPr>
            <p:nvPr/>
          </p:nvGrpSpPr>
          <p:grpSpPr bwMode="auto">
            <a:xfrm>
              <a:off x="2851" y="1235"/>
              <a:ext cx="199" cy="371"/>
              <a:chOff x="2991" y="411"/>
              <a:chExt cx="359" cy="768"/>
            </a:xfrm>
          </p:grpSpPr>
          <p:sp>
            <p:nvSpPr>
              <p:cNvPr id="832566" name="AutoShape 54"/>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567" name="AutoShape 55"/>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8" name="Freeform 56"/>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69" name="Text Box 57"/>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570" name="Line 58"/>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1" name="Line 59"/>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72" name="Group 60"/>
            <p:cNvGrpSpPr>
              <a:grpSpLocks noChangeAspect="1"/>
            </p:cNvGrpSpPr>
            <p:nvPr/>
          </p:nvGrpSpPr>
          <p:grpSpPr bwMode="auto">
            <a:xfrm>
              <a:off x="3209" y="1305"/>
              <a:ext cx="275" cy="232"/>
              <a:chOff x="3853" y="576"/>
              <a:chExt cx="594" cy="480"/>
            </a:xfrm>
          </p:grpSpPr>
          <p:sp>
            <p:nvSpPr>
              <p:cNvPr id="832573" name="Rectangle 6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74" name="Text Box 62"/>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575" name="Freeform 63"/>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6" name="Line 64"/>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77" name="Line 65"/>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78" name="Group 66"/>
            <p:cNvGrpSpPr>
              <a:grpSpLocks noChangeAspect="1"/>
            </p:cNvGrpSpPr>
            <p:nvPr/>
          </p:nvGrpSpPr>
          <p:grpSpPr bwMode="auto">
            <a:xfrm>
              <a:off x="1963" y="1305"/>
              <a:ext cx="257" cy="232"/>
              <a:chOff x="1123" y="576"/>
              <a:chExt cx="554" cy="480"/>
            </a:xfrm>
          </p:grpSpPr>
          <p:sp>
            <p:nvSpPr>
              <p:cNvPr id="832579" name="Rectangle 6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580" name="Text Box 68"/>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581" name="Group 69"/>
            <p:cNvGrpSpPr>
              <a:grpSpLocks/>
            </p:cNvGrpSpPr>
            <p:nvPr/>
          </p:nvGrpSpPr>
          <p:grpSpPr bwMode="auto">
            <a:xfrm>
              <a:off x="2288" y="1200"/>
              <a:ext cx="1297" cy="441"/>
              <a:chOff x="2112" y="528"/>
              <a:chExt cx="2088" cy="681"/>
            </a:xfrm>
          </p:grpSpPr>
          <p:sp>
            <p:nvSpPr>
              <p:cNvPr id="832582" name="Rectangle 70"/>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3" name="Rectangle 71"/>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4" name="Rectangle 72"/>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5" name="Rectangle 73"/>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586" name="Group 74"/>
            <p:cNvGrpSpPr>
              <a:grpSpLocks noChangeAspect="1"/>
            </p:cNvGrpSpPr>
            <p:nvPr/>
          </p:nvGrpSpPr>
          <p:grpSpPr bwMode="auto">
            <a:xfrm flipH="1">
              <a:off x="3649" y="1296"/>
              <a:ext cx="223" cy="233"/>
              <a:chOff x="1374" y="528"/>
              <a:chExt cx="480" cy="432"/>
            </a:xfrm>
          </p:grpSpPr>
          <p:grpSp>
            <p:nvGrpSpPr>
              <p:cNvPr id="832587" name="Group 75"/>
              <p:cNvGrpSpPr>
                <a:grpSpLocks noChangeAspect="1"/>
              </p:cNvGrpSpPr>
              <p:nvPr/>
            </p:nvGrpSpPr>
            <p:grpSpPr bwMode="auto">
              <a:xfrm>
                <a:off x="1374" y="528"/>
                <a:ext cx="480" cy="432"/>
                <a:chOff x="1392" y="528"/>
                <a:chExt cx="480" cy="432"/>
              </a:xfrm>
            </p:grpSpPr>
            <p:sp>
              <p:nvSpPr>
                <p:cNvPr id="832588" name="Rectangle 76"/>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89" name="Rectangle 77"/>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90" name="Text Box 78"/>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grpSp>
        <p:nvGrpSpPr>
          <p:cNvPr id="832591" name="Group 79"/>
          <p:cNvGrpSpPr>
            <a:grpSpLocks/>
          </p:cNvGrpSpPr>
          <p:nvPr/>
        </p:nvGrpSpPr>
        <p:grpSpPr bwMode="auto">
          <a:xfrm>
            <a:off x="4873625" y="3962400"/>
            <a:ext cx="3881438" cy="700088"/>
            <a:chOff x="2111" y="2496"/>
            <a:chExt cx="2445" cy="441"/>
          </a:xfrm>
        </p:grpSpPr>
        <p:grpSp>
          <p:nvGrpSpPr>
            <p:cNvPr id="832592" name="Group 80"/>
            <p:cNvGrpSpPr>
              <a:grpSpLocks noChangeAspect="1"/>
            </p:cNvGrpSpPr>
            <p:nvPr/>
          </p:nvGrpSpPr>
          <p:grpSpPr bwMode="auto">
            <a:xfrm>
              <a:off x="2710" y="2600"/>
              <a:ext cx="282" cy="233"/>
              <a:chOff x="1374" y="528"/>
              <a:chExt cx="480" cy="432"/>
            </a:xfrm>
          </p:grpSpPr>
          <p:grpSp>
            <p:nvGrpSpPr>
              <p:cNvPr id="832593" name="Group 81"/>
              <p:cNvGrpSpPr>
                <a:grpSpLocks noChangeAspect="1"/>
              </p:cNvGrpSpPr>
              <p:nvPr/>
            </p:nvGrpSpPr>
            <p:grpSpPr bwMode="auto">
              <a:xfrm>
                <a:off x="1374" y="528"/>
                <a:ext cx="480" cy="432"/>
                <a:chOff x="1392" y="528"/>
                <a:chExt cx="480" cy="432"/>
              </a:xfrm>
            </p:grpSpPr>
            <p:sp>
              <p:nvSpPr>
                <p:cNvPr id="832594" name="Rectangle 82"/>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95" name="Rectangle 83"/>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596" name="Text Box 84"/>
              <p:cNvSpPr txBox="1">
                <a:spLocks noChangeAspect="1" noChangeArrowheads="1"/>
              </p:cNvSpPr>
              <p:nvPr/>
            </p:nvSpPr>
            <p:spPr bwMode="auto">
              <a:xfrm>
                <a:off x="1400" y="573"/>
                <a:ext cx="449"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597" name="Line 85"/>
            <p:cNvSpPr>
              <a:spLocks noChangeAspect="1" noChangeShapeType="1"/>
            </p:cNvSpPr>
            <p:nvPr/>
          </p:nvSpPr>
          <p:spPr bwMode="auto">
            <a:xfrm>
              <a:off x="2994" y="2647"/>
              <a:ext cx="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598" name="Line 86"/>
            <p:cNvSpPr>
              <a:spLocks noChangeAspect="1" noChangeShapeType="1"/>
            </p:cNvSpPr>
            <p:nvPr/>
          </p:nvSpPr>
          <p:spPr bwMode="auto">
            <a:xfrm>
              <a:off x="2994" y="2786"/>
              <a:ext cx="3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599" name="Group 87"/>
            <p:cNvGrpSpPr>
              <a:grpSpLocks noChangeAspect="1"/>
            </p:cNvGrpSpPr>
            <p:nvPr/>
          </p:nvGrpSpPr>
          <p:grpSpPr bwMode="auto">
            <a:xfrm>
              <a:off x="3250" y="2531"/>
              <a:ext cx="254" cy="371"/>
              <a:chOff x="2991" y="411"/>
              <a:chExt cx="359" cy="768"/>
            </a:xfrm>
          </p:grpSpPr>
          <p:sp>
            <p:nvSpPr>
              <p:cNvPr id="832600" name="AutoShape 88"/>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601" name="AutoShape 89"/>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2" name="Freeform 90"/>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3" name="Text Box 91"/>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604" name="Line 92"/>
            <p:cNvSpPr>
              <a:spLocks noChangeAspect="1" noChangeShapeType="1"/>
            </p:cNvSpPr>
            <p:nvPr/>
          </p:nvSpPr>
          <p:spPr bwMode="auto">
            <a:xfrm>
              <a:off x="3507" y="2717"/>
              <a:ext cx="3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05" name="Line 93"/>
            <p:cNvSpPr>
              <a:spLocks noChangeAspect="1" noChangeShapeType="1"/>
            </p:cNvSpPr>
            <p:nvPr/>
          </p:nvSpPr>
          <p:spPr bwMode="auto">
            <a:xfrm>
              <a:off x="4048" y="2717"/>
              <a:ext cx="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06" name="Group 94"/>
            <p:cNvGrpSpPr>
              <a:grpSpLocks noChangeAspect="1"/>
            </p:cNvGrpSpPr>
            <p:nvPr/>
          </p:nvGrpSpPr>
          <p:grpSpPr bwMode="auto">
            <a:xfrm>
              <a:off x="3708" y="2601"/>
              <a:ext cx="352" cy="232"/>
              <a:chOff x="3853" y="576"/>
              <a:chExt cx="594" cy="480"/>
            </a:xfrm>
          </p:grpSpPr>
          <p:sp>
            <p:nvSpPr>
              <p:cNvPr id="832607" name="Rectangle 95"/>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08" name="Text Box 96"/>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609" name="Freeform 97"/>
            <p:cNvSpPr>
              <a:spLocks noChangeAspect="1"/>
            </p:cNvSpPr>
            <p:nvPr/>
          </p:nvSpPr>
          <p:spPr bwMode="auto">
            <a:xfrm>
              <a:off x="3706" y="2717"/>
              <a:ext cx="425"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0" name="Line 98"/>
            <p:cNvSpPr>
              <a:spLocks noChangeAspect="1" noChangeShapeType="1"/>
            </p:cNvSpPr>
            <p:nvPr/>
          </p:nvSpPr>
          <p:spPr bwMode="auto">
            <a:xfrm>
              <a:off x="2415" y="2787"/>
              <a:ext cx="29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1" name="Line 99"/>
            <p:cNvSpPr>
              <a:spLocks noChangeAspect="1" noChangeShapeType="1"/>
            </p:cNvSpPr>
            <p:nvPr/>
          </p:nvSpPr>
          <p:spPr bwMode="auto">
            <a:xfrm>
              <a:off x="2377" y="2647"/>
              <a:ext cx="3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12" name="Group 100"/>
            <p:cNvGrpSpPr>
              <a:grpSpLocks noChangeAspect="1"/>
            </p:cNvGrpSpPr>
            <p:nvPr/>
          </p:nvGrpSpPr>
          <p:grpSpPr bwMode="auto">
            <a:xfrm>
              <a:off x="2111" y="2601"/>
              <a:ext cx="328" cy="232"/>
              <a:chOff x="1123" y="576"/>
              <a:chExt cx="554" cy="480"/>
            </a:xfrm>
          </p:grpSpPr>
          <p:sp>
            <p:nvSpPr>
              <p:cNvPr id="832613" name="Rectangle 101"/>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14" name="Text Box 102"/>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615" name="Group 103"/>
            <p:cNvGrpSpPr>
              <a:grpSpLocks/>
            </p:cNvGrpSpPr>
            <p:nvPr/>
          </p:nvGrpSpPr>
          <p:grpSpPr bwMode="auto">
            <a:xfrm>
              <a:off x="2529" y="2496"/>
              <a:ext cx="1660" cy="441"/>
              <a:chOff x="2112" y="528"/>
              <a:chExt cx="2088" cy="681"/>
            </a:xfrm>
          </p:grpSpPr>
          <p:sp>
            <p:nvSpPr>
              <p:cNvPr id="832616" name="Rectangle 104"/>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7" name="Rectangle 105"/>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8" name="Rectangle 106"/>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19" name="Rectangle 107"/>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620" name="Group 108"/>
            <p:cNvGrpSpPr>
              <a:grpSpLocks noChangeAspect="1"/>
            </p:cNvGrpSpPr>
            <p:nvPr/>
          </p:nvGrpSpPr>
          <p:grpSpPr bwMode="auto">
            <a:xfrm flipH="1">
              <a:off x="4271" y="2592"/>
              <a:ext cx="285" cy="233"/>
              <a:chOff x="1374" y="528"/>
              <a:chExt cx="480" cy="432"/>
            </a:xfrm>
          </p:grpSpPr>
          <p:grpSp>
            <p:nvGrpSpPr>
              <p:cNvPr id="832621" name="Group 109"/>
              <p:cNvGrpSpPr>
                <a:grpSpLocks noChangeAspect="1"/>
              </p:cNvGrpSpPr>
              <p:nvPr/>
            </p:nvGrpSpPr>
            <p:grpSpPr bwMode="auto">
              <a:xfrm>
                <a:off x="1374" y="528"/>
                <a:ext cx="480" cy="432"/>
                <a:chOff x="1392" y="528"/>
                <a:chExt cx="480" cy="432"/>
              </a:xfrm>
            </p:grpSpPr>
            <p:sp>
              <p:nvSpPr>
                <p:cNvPr id="832622" name="Rectangle 110"/>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23" name="Rectangle 111"/>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24" name="Text Box 112"/>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sp>
        <p:nvSpPr>
          <p:cNvPr id="832625" name="Text Box 113"/>
          <p:cNvSpPr txBox="1">
            <a:spLocks noChangeArrowheads="1"/>
          </p:cNvSpPr>
          <p:nvPr/>
        </p:nvSpPr>
        <p:spPr bwMode="auto">
          <a:xfrm>
            <a:off x="3013076"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1</a:t>
            </a:r>
          </a:p>
        </p:txBody>
      </p:sp>
      <p:sp>
        <p:nvSpPr>
          <p:cNvPr id="832626" name="Text Box 114"/>
          <p:cNvSpPr txBox="1">
            <a:spLocks noChangeArrowheads="1"/>
          </p:cNvSpPr>
          <p:nvPr/>
        </p:nvSpPr>
        <p:spPr bwMode="auto">
          <a:xfrm>
            <a:off x="382905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2</a:t>
            </a:r>
          </a:p>
        </p:txBody>
      </p:sp>
      <p:sp>
        <p:nvSpPr>
          <p:cNvPr id="832627" name="Text Box 115"/>
          <p:cNvSpPr txBox="1">
            <a:spLocks noChangeArrowheads="1"/>
          </p:cNvSpPr>
          <p:nvPr/>
        </p:nvSpPr>
        <p:spPr bwMode="auto">
          <a:xfrm>
            <a:off x="4694238"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3</a:t>
            </a:r>
          </a:p>
        </p:txBody>
      </p:sp>
      <p:sp>
        <p:nvSpPr>
          <p:cNvPr id="832628" name="Text Box 116"/>
          <p:cNvSpPr txBox="1">
            <a:spLocks noChangeArrowheads="1"/>
          </p:cNvSpPr>
          <p:nvPr/>
        </p:nvSpPr>
        <p:spPr bwMode="auto">
          <a:xfrm>
            <a:off x="554355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4</a:t>
            </a:r>
          </a:p>
        </p:txBody>
      </p:sp>
      <p:sp>
        <p:nvSpPr>
          <p:cNvPr id="832629" name="Text Box 117"/>
          <p:cNvSpPr txBox="1">
            <a:spLocks noChangeArrowheads="1"/>
          </p:cNvSpPr>
          <p:nvPr/>
        </p:nvSpPr>
        <p:spPr bwMode="auto">
          <a:xfrm>
            <a:off x="72771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6</a:t>
            </a:r>
          </a:p>
        </p:txBody>
      </p:sp>
      <p:sp>
        <p:nvSpPr>
          <p:cNvPr id="832630" name="Text Box 118"/>
          <p:cNvSpPr txBox="1">
            <a:spLocks noChangeArrowheads="1"/>
          </p:cNvSpPr>
          <p:nvPr/>
        </p:nvSpPr>
        <p:spPr bwMode="auto">
          <a:xfrm>
            <a:off x="81153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7</a:t>
            </a:r>
          </a:p>
        </p:txBody>
      </p:sp>
      <p:sp>
        <p:nvSpPr>
          <p:cNvPr id="832631" name="Text Box 119"/>
          <p:cNvSpPr txBox="1">
            <a:spLocks noChangeArrowheads="1"/>
          </p:cNvSpPr>
          <p:nvPr/>
        </p:nvSpPr>
        <p:spPr bwMode="auto">
          <a:xfrm>
            <a:off x="6362701" y="2005598"/>
            <a:ext cx="86754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600">
                <a:ea typeface="SimSun" panose="02010600030101010101" pitchFamily="2" charset="-122"/>
              </a:rPr>
              <a:t>Cycle 5</a:t>
            </a:r>
          </a:p>
        </p:txBody>
      </p:sp>
      <p:grpSp>
        <p:nvGrpSpPr>
          <p:cNvPr id="832632" name="Group 120"/>
          <p:cNvGrpSpPr>
            <a:grpSpLocks/>
          </p:cNvGrpSpPr>
          <p:nvPr/>
        </p:nvGrpSpPr>
        <p:grpSpPr bwMode="auto">
          <a:xfrm>
            <a:off x="6564758" y="5503864"/>
            <a:ext cx="3877819" cy="700087"/>
            <a:chOff x="1963" y="1200"/>
            <a:chExt cx="1909" cy="441"/>
          </a:xfrm>
        </p:grpSpPr>
        <p:grpSp>
          <p:nvGrpSpPr>
            <p:cNvPr id="832633" name="Group 121"/>
            <p:cNvGrpSpPr>
              <a:grpSpLocks noChangeAspect="1"/>
            </p:cNvGrpSpPr>
            <p:nvPr/>
          </p:nvGrpSpPr>
          <p:grpSpPr bwMode="auto">
            <a:xfrm>
              <a:off x="2429" y="1304"/>
              <a:ext cx="221" cy="233"/>
              <a:chOff x="1374" y="528"/>
              <a:chExt cx="480" cy="432"/>
            </a:xfrm>
          </p:grpSpPr>
          <p:grpSp>
            <p:nvGrpSpPr>
              <p:cNvPr id="832634" name="Group 122"/>
              <p:cNvGrpSpPr>
                <a:grpSpLocks noChangeAspect="1"/>
              </p:cNvGrpSpPr>
              <p:nvPr/>
            </p:nvGrpSpPr>
            <p:grpSpPr bwMode="auto">
              <a:xfrm>
                <a:off x="1374" y="528"/>
                <a:ext cx="480" cy="432"/>
                <a:chOff x="1392" y="528"/>
                <a:chExt cx="480" cy="432"/>
              </a:xfrm>
            </p:grpSpPr>
            <p:sp>
              <p:nvSpPr>
                <p:cNvPr id="832635" name="Rectangle 123"/>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36" name="Rectangle 124"/>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37" name="Text Box 125"/>
              <p:cNvSpPr txBox="1">
                <a:spLocks noChangeAspect="1" noChangeArrowheads="1"/>
              </p:cNvSpPr>
              <p:nvPr/>
            </p:nvSpPr>
            <p:spPr bwMode="auto">
              <a:xfrm>
                <a:off x="1400" y="573"/>
                <a:ext cx="4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sp>
          <p:nvSpPr>
            <p:cNvPr id="832638" name="Line 126"/>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39" name="Line 127"/>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40" name="Group 128"/>
            <p:cNvGrpSpPr>
              <a:grpSpLocks noChangeAspect="1"/>
            </p:cNvGrpSpPr>
            <p:nvPr/>
          </p:nvGrpSpPr>
          <p:grpSpPr bwMode="auto">
            <a:xfrm>
              <a:off x="2851" y="1235"/>
              <a:ext cx="199" cy="371"/>
              <a:chOff x="2991" y="411"/>
              <a:chExt cx="359" cy="768"/>
            </a:xfrm>
          </p:grpSpPr>
          <p:sp>
            <p:nvSpPr>
              <p:cNvPr id="832641" name="AutoShape 129"/>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000">
                  <a:ea typeface="SimSun" panose="02010600030101010101" pitchFamily="2" charset="-122"/>
                </a:endParaRPr>
              </a:p>
            </p:txBody>
          </p:sp>
          <p:sp>
            <p:nvSpPr>
              <p:cNvPr id="832642" name="AutoShape 130"/>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3" name="Freeform 131"/>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4" name="Text Box 132"/>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ALU</a:t>
                </a:r>
              </a:p>
            </p:txBody>
          </p:sp>
        </p:grpSp>
        <p:sp>
          <p:nvSpPr>
            <p:cNvPr id="832645" name="Line 133"/>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46" name="Line 134"/>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47" name="Group 135"/>
            <p:cNvGrpSpPr>
              <a:grpSpLocks noChangeAspect="1"/>
            </p:cNvGrpSpPr>
            <p:nvPr/>
          </p:nvGrpSpPr>
          <p:grpSpPr bwMode="auto">
            <a:xfrm>
              <a:off x="3209" y="1305"/>
              <a:ext cx="275" cy="232"/>
              <a:chOff x="3853" y="576"/>
              <a:chExt cx="594" cy="480"/>
            </a:xfrm>
          </p:grpSpPr>
          <p:sp>
            <p:nvSpPr>
              <p:cNvPr id="832648" name="Rectangle 13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49" name="Text Box 137"/>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DMem</a:t>
                </a:r>
              </a:p>
            </p:txBody>
          </p:sp>
        </p:grpSp>
        <p:sp>
          <p:nvSpPr>
            <p:cNvPr id="832650" name="Freeform 138"/>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1" name="Line 139"/>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2" name="Line 140"/>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53" name="Group 141"/>
            <p:cNvGrpSpPr>
              <a:grpSpLocks noChangeAspect="1"/>
            </p:cNvGrpSpPr>
            <p:nvPr/>
          </p:nvGrpSpPr>
          <p:grpSpPr bwMode="auto">
            <a:xfrm>
              <a:off x="1963" y="1305"/>
              <a:ext cx="257" cy="232"/>
              <a:chOff x="1123" y="576"/>
              <a:chExt cx="554" cy="480"/>
            </a:xfrm>
          </p:grpSpPr>
          <p:sp>
            <p:nvSpPr>
              <p:cNvPr id="832654" name="Rectangle 14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CN" altLang="en-US" sz="1000">
                  <a:ea typeface="SimSun" panose="02010600030101010101" pitchFamily="2" charset="-122"/>
                </a:endParaRPr>
              </a:p>
            </p:txBody>
          </p:sp>
          <p:sp>
            <p:nvSpPr>
              <p:cNvPr id="832655" name="Text Box 143"/>
              <p:cNvSpPr txBox="1">
                <a:spLocks noChangeAspect="1" noChangeArrowheads="1"/>
              </p:cNvSpPr>
              <p:nvPr/>
            </p:nvSpPr>
            <p:spPr bwMode="auto">
              <a:xfrm>
                <a:off x="1123" y="627"/>
                <a:ext cx="527" cy="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Ifetch</a:t>
                </a:r>
              </a:p>
            </p:txBody>
          </p:sp>
        </p:grpSp>
        <p:grpSp>
          <p:nvGrpSpPr>
            <p:cNvPr id="832656" name="Group 144"/>
            <p:cNvGrpSpPr>
              <a:grpSpLocks/>
            </p:cNvGrpSpPr>
            <p:nvPr/>
          </p:nvGrpSpPr>
          <p:grpSpPr bwMode="auto">
            <a:xfrm>
              <a:off x="2288" y="1200"/>
              <a:ext cx="1297" cy="441"/>
              <a:chOff x="2112" y="528"/>
              <a:chExt cx="2088" cy="681"/>
            </a:xfrm>
          </p:grpSpPr>
          <p:sp>
            <p:nvSpPr>
              <p:cNvPr id="832657" name="Rectangle 14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8" name="Rectangle 14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59" name="Rectangle 14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0" name="Rectangle 14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832661" name="Group 149"/>
            <p:cNvGrpSpPr>
              <a:grpSpLocks noChangeAspect="1"/>
            </p:cNvGrpSpPr>
            <p:nvPr/>
          </p:nvGrpSpPr>
          <p:grpSpPr bwMode="auto">
            <a:xfrm flipH="1">
              <a:off x="3649" y="1296"/>
              <a:ext cx="223" cy="233"/>
              <a:chOff x="1374" y="528"/>
              <a:chExt cx="480" cy="432"/>
            </a:xfrm>
          </p:grpSpPr>
          <p:grpSp>
            <p:nvGrpSpPr>
              <p:cNvPr id="832662" name="Group 150"/>
              <p:cNvGrpSpPr>
                <a:grpSpLocks noChangeAspect="1"/>
              </p:cNvGrpSpPr>
              <p:nvPr/>
            </p:nvGrpSpPr>
            <p:grpSpPr bwMode="auto">
              <a:xfrm>
                <a:off x="1374" y="528"/>
                <a:ext cx="480" cy="432"/>
                <a:chOff x="1392" y="528"/>
                <a:chExt cx="480" cy="432"/>
              </a:xfrm>
            </p:grpSpPr>
            <p:sp>
              <p:nvSpPr>
                <p:cNvPr id="832663" name="Rectangle 151"/>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4" name="Rectangle 152"/>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a:ea typeface="SimSun" panose="02010600030101010101" pitchFamily="2" charset="-122"/>
                  </a:endParaRPr>
                </a:p>
              </p:txBody>
            </p:sp>
          </p:grpSp>
          <p:sp>
            <p:nvSpPr>
              <p:cNvPr id="832665" name="Text Box 153"/>
              <p:cNvSpPr txBox="1">
                <a:spLocks noChangeAspect="1" noChangeArrowheads="1"/>
              </p:cNvSpPr>
              <p:nvPr/>
            </p:nvSpPr>
            <p:spPr bwMode="auto">
              <a:xfrm>
                <a:off x="1380" y="573"/>
                <a:ext cx="4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ea typeface="SimSun" panose="02010600030101010101" pitchFamily="2" charset="-122"/>
                  </a:rPr>
                  <a:t>Reg</a:t>
                </a:r>
              </a:p>
            </p:txBody>
          </p:sp>
        </p:grpSp>
      </p:grpSp>
      <p:sp>
        <p:nvSpPr>
          <p:cNvPr id="832666" name="Line 154"/>
          <p:cNvSpPr>
            <a:spLocks noChangeShapeType="1"/>
          </p:cNvSpPr>
          <p:nvPr/>
        </p:nvSpPr>
        <p:spPr bwMode="auto">
          <a:xfrm>
            <a:off x="38846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7" name="Line 155"/>
          <p:cNvSpPr>
            <a:spLocks noChangeShapeType="1"/>
          </p:cNvSpPr>
          <p:nvPr/>
        </p:nvSpPr>
        <p:spPr bwMode="auto">
          <a:xfrm>
            <a:off x="63992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8" name="Line 156"/>
          <p:cNvSpPr>
            <a:spLocks noChangeShapeType="1"/>
          </p:cNvSpPr>
          <p:nvPr/>
        </p:nvSpPr>
        <p:spPr bwMode="auto">
          <a:xfrm>
            <a:off x="55610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69" name="Line 157"/>
          <p:cNvSpPr>
            <a:spLocks noChangeShapeType="1"/>
          </p:cNvSpPr>
          <p:nvPr/>
        </p:nvSpPr>
        <p:spPr bwMode="auto">
          <a:xfrm>
            <a:off x="47228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0" name="Line 158"/>
          <p:cNvSpPr>
            <a:spLocks noChangeShapeType="1"/>
          </p:cNvSpPr>
          <p:nvPr/>
        </p:nvSpPr>
        <p:spPr bwMode="auto">
          <a:xfrm>
            <a:off x="81518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1" name="Line 159"/>
          <p:cNvSpPr>
            <a:spLocks noChangeShapeType="1"/>
          </p:cNvSpPr>
          <p:nvPr/>
        </p:nvSpPr>
        <p:spPr bwMode="auto">
          <a:xfrm>
            <a:off x="7253287"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72" name="Line 160"/>
          <p:cNvSpPr>
            <a:spLocks noChangeShapeType="1"/>
          </p:cNvSpPr>
          <p:nvPr/>
        </p:nvSpPr>
        <p:spPr bwMode="auto">
          <a:xfrm>
            <a:off x="8990012" y="1981200"/>
            <a:ext cx="0" cy="4648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832673" name="Group 161"/>
          <p:cNvGrpSpPr>
            <a:grpSpLocks/>
          </p:cNvGrpSpPr>
          <p:nvPr/>
        </p:nvGrpSpPr>
        <p:grpSpPr bwMode="auto">
          <a:xfrm>
            <a:off x="5561012" y="4724400"/>
            <a:ext cx="4343400" cy="700088"/>
            <a:chOff x="2544" y="2976"/>
            <a:chExt cx="2736" cy="441"/>
          </a:xfrm>
        </p:grpSpPr>
        <p:sp>
          <p:nvSpPr>
            <p:cNvPr id="832674" name="AutoShape 162"/>
            <p:cNvSpPr>
              <a:spLocks noChangeArrowheads="1"/>
            </p:cNvSpPr>
            <p:nvPr/>
          </p:nvSpPr>
          <p:spPr bwMode="auto">
            <a:xfrm>
              <a:off x="2544" y="3024"/>
              <a:ext cx="480" cy="384"/>
            </a:xfrm>
            <a:prstGeom prst="cloudCallout">
              <a:avLst>
                <a:gd name="adj1" fmla="val 21875"/>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5" name="AutoShape 163"/>
            <p:cNvSpPr>
              <a:spLocks noChangeArrowheads="1"/>
            </p:cNvSpPr>
            <p:nvPr/>
          </p:nvSpPr>
          <p:spPr bwMode="auto">
            <a:xfrm>
              <a:off x="3600"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6" name="AutoShape 164"/>
            <p:cNvSpPr>
              <a:spLocks noChangeArrowheads="1"/>
            </p:cNvSpPr>
            <p:nvPr/>
          </p:nvSpPr>
          <p:spPr bwMode="auto">
            <a:xfrm>
              <a:off x="4176"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7" name="AutoShape 165"/>
            <p:cNvSpPr>
              <a:spLocks noChangeArrowheads="1"/>
            </p:cNvSpPr>
            <p:nvPr/>
          </p:nvSpPr>
          <p:spPr bwMode="auto">
            <a:xfrm>
              <a:off x="4752"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sp>
          <p:nvSpPr>
            <p:cNvPr id="832678" name="AutoShape 166"/>
            <p:cNvSpPr>
              <a:spLocks noChangeArrowheads="1"/>
            </p:cNvSpPr>
            <p:nvPr/>
          </p:nvSpPr>
          <p:spPr bwMode="auto">
            <a:xfrm>
              <a:off x="3072" y="3024"/>
              <a:ext cx="528" cy="384"/>
            </a:xfrm>
            <a:prstGeom prst="cloudCallout">
              <a:avLst>
                <a:gd name="adj1" fmla="val 15343"/>
                <a:gd name="adj2" fmla="val 36981"/>
              </a:avLst>
            </a:prstGeom>
            <a:solidFill>
              <a:srgbClr val="0FEFEA"/>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ea typeface="SimSun" panose="02010600030101010101" pitchFamily="2" charset="-122"/>
                </a:rPr>
                <a:t>Bubble</a:t>
              </a:r>
            </a:p>
          </p:txBody>
        </p:sp>
        <p:grpSp>
          <p:nvGrpSpPr>
            <p:cNvPr id="832679" name="Group 167"/>
            <p:cNvGrpSpPr>
              <a:grpSpLocks/>
            </p:cNvGrpSpPr>
            <p:nvPr/>
          </p:nvGrpSpPr>
          <p:grpSpPr bwMode="auto">
            <a:xfrm>
              <a:off x="3051" y="2976"/>
              <a:ext cx="1660" cy="441"/>
              <a:chOff x="2112" y="528"/>
              <a:chExt cx="2088" cy="681"/>
            </a:xfrm>
          </p:grpSpPr>
          <p:sp>
            <p:nvSpPr>
              <p:cNvPr id="832680" name="Rectangle 168"/>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1" name="Rectangle 169"/>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2" name="Rectangle 170"/>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32683" name="Rectangle 171"/>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Tree>
    <p:extLst>
      <p:ext uri="{BB962C8B-B14F-4D97-AF65-F5344CB8AC3E}">
        <p14:creationId xmlns:p14="http://schemas.microsoft.com/office/powerpoint/2010/main" val="1310213204"/>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0243" name="Rectangle 3"/>
          <p:cNvSpPr>
            <a:spLocks noGrp="1" noChangeArrowheads="1"/>
          </p:cNvSpPr>
          <p:nvPr>
            <p:ph type="body" idx="1"/>
          </p:nvPr>
        </p:nvSpPr>
        <p:spPr>
          <a:xfrm>
            <a:off x="7085012" y="3276600"/>
            <a:ext cx="3505200" cy="1143000"/>
          </a:xfrm>
        </p:spPr>
        <p:txBody>
          <a:bodyPr vert="horz" lIns="63360" tIns="25560" rIns="63360" bIns="25560" rtlCol="0">
            <a:normAutofit fontScale="92500" lnSpcReduction="10000"/>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Sequential laundry takes 6 hours for 4 loads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If they learned pipelining, how long would  laundry take? </a:t>
            </a:r>
          </a:p>
        </p:txBody>
      </p:sp>
      <p:grpSp>
        <p:nvGrpSpPr>
          <p:cNvPr id="9220" name="Group 4"/>
          <p:cNvGrpSpPr>
            <a:grpSpLocks/>
          </p:cNvGrpSpPr>
          <p:nvPr/>
        </p:nvGrpSpPr>
        <p:grpSpPr bwMode="auto">
          <a:xfrm>
            <a:off x="2341562" y="3430589"/>
            <a:ext cx="522288" cy="498475"/>
            <a:chOff x="441" y="1529"/>
            <a:chExt cx="329" cy="314"/>
          </a:xfrm>
        </p:grpSpPr>
        <p:sp>
          <p:nvSpPr>
            <p:cNvPr id="9405" name="Freeform 5"/>
            <p:cNvSpPr>
              <a:spLocks noChangeArrowheads="1"/>
            </p:cNvSpPr>
            <p:nvPr/>
          </p:nvSpPr>
          <p:spPr bwMode="auto">
            <a:xfrm>
              <a:off x="441" y="1529"/>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6" name="Text Box 6"/>
            <p:cNvSpPr txBox="1">
              <a:spLocks noChangeArrowheads="1"/>
            </p:cNvSpPr>
            <p:nvPr/>
          </p:nvSpPr>
          <p:spPr bwMode="auto">
            <a:xfrm>
              <a:off x="509" y="1576"/>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A</a:t>
              </a:r>
            </a:p>
          </p:txBody>
        </p:sp>
      </p:grpSp>
      <p:grpSp>
        <p:nvGrpSpPr>
          <p:cNvPr id="9221" name="Group 7"/>
          <p:cNvGrpSpPr>
            <a:grpSpLocks/>
          </p:cNvGrpSpPr>
          <p:nvPr/>
        </p:nvGrpSpPr>
        <p:grpSpPr bwMode="auto">
          <a:xfrm>
            <a:off x="2328862" y="4256089"/>
            <a:ext cx="522288" cy="498475"/>
            <a:chOff x="433" y="2049"/>
            <a:chExt cx="329" cy="314"/>
          </a:xfrm>
        </p:grpSpPr>
        <p:sp>
          <p:nvSpPr>
            <p:cNvPr id="9403" name="Freeform 8"/>
            <p:cNvSpPr>
              <a:spLocks noChangeArrowheads="1"/>
            </p:cNvSpPr>
            <p:nvPr/>
          </p:nvSpPr>
          <p:spPr bwMode="auto">
            <a:xfrm>
              <a:off x="433" y="2049"/>
              <a:ext cx="329" cy="294"/>
            </a:xfrm>
            <a:custGeom>
              <a:avLst/>
              <a:gdLst>
                <a:gd name="T0" fmla="*/ 93 w 1452"/>
                <a:gd name="T1" fmla="*/ 14 h 1296"/>
                <a:gd name="T2" fmla="*/ 156 w 1452"/>
                <a:gd name="T3" fmla="*/ 16 h 1296"/>
                <a:gd name="T4" fmla="*/ 224 w 1452"/>
                <a:gd name="T5" fmla="*/ 0 h 1296"/>
                <a:gd name="T6" fmla="*/ 306 w 1452"/>
                <a:gd name="T7" fmla="*/ 0 h 1296"/>
                <a:gd name="T8" fmla="*/ 215 w 1452"/>
                <a:gd name="T9" fmla="*/ 84 h 1296"/>
                <a:gd name="T10" fmla="*/ 240 w 1452"/>
                <a:gd name="T11" fmla="*/ 89 h 1296"/>
                <a:gd name="T12" fmla="*/ 264 w 1452"/>
                <a:gd name="T13" fmla="*/ 99 h 1296"/>
                <a:gd name="T14" fmla="*/ 285 w 1452"/>
                <a:gd name="T15" fmla="*/ 111 h 1296"/>
                <a:gd name="T16" fmla="*/ 303 w 1452"/>
                <a:gd name="T17" fmla="*/ 126 h 1296"/>
                <a:gd name="T18" fmla="*/ 317 w 1452"/>
                <a:gd name="T19" fmla="*/ 144 h 1296"/>
                <a:gd name="T20" fmla="*/ 326 w 1452"/>
                <a:gd name="T21" fmla="*/ 165 h 1296"/>
                <a:gd name="T22" fmla="*/ 329 w 1452"/>
                <a:gd name="T23" fmla="*/ 187 h 1296"/>
                <a:gd name="T24" fmla="*/ 325 w 1452"/>
                <a:gd name="T25" fmla="*/ 210 h 1296"/>
                <a:gd name="T26" fmla="*/ 318 w 1452"/>
                <a:gd name="T27" fmla="*/ 228 h 1296"/>
                <a:gd name="T28" fmla="*/ 304 w 1452"/>
                <a:gd name="T29" fmla="*/ 247 h 1296"/>
                <a:gd name="T30" fmla="*/ 281 w 1452"/>
                <a:gd name="T31" fmla="*/ 267 h 1296"/>
                <a:gd name="T32" fmla="*/ 258 w 1452"/>
                <a:gd name="T33" fmla="*/ 279 h 1296"/>
                <a:gd name="T34" fmla="*/ 237 w 1452"/>
                <a:gd name="T35" fmla="*/ 287 h 1296"/>
                <a:gd name="T36" fmla="*/ 215 w 1452"/>
                <a:gd name="T37" fmla="*/ 292 h 1296"/>
                <a:gd name="T38" fmla="*/ 189 w 1452"/>
                <a:gd name="T39" fmla="*/ 294 h 1296"/>
                <a:gd name="T40" fmla="*/ 122 w 1452"/>
                <a:gd name="T41" fmla="*/ 293 h 1296"/>
                <a:gd name="T42" fmla="*/ 90 w 1452"/>
                <a:gd name="T43" fmla="*/ 287 h 1296"/>
                <a:gd name="T44" fmla="*/ 56 w 1452"/>
                <a:gd name="T45" fmla="*/ 272 h 1296"/>
                <a:gd name="T46" fmla="*/ 30 w 1452"/>
                <a:gd name="T47" fmla="*/ 253 h 1296"/>
                <a:gd name="T48" fmla="*/ 13 w 1452"/>
                <a:gd name="T49" fmla="*/ 232 h 1296"/>
                <a:gd name="T50" fmla="*/ 4 w 1452"/>
                <a:gd name="T51" fmla="*/ 210 h 1296"/>
                <a:gd name="T52" fmla="*/ 0 w 1452"/>
                <a:gd name="T53" fmla="*/ 191 h 1296"/>
                <a:gd name="T54" fmla="*/ 3 w 1452"/>
                <a:gd name="T55" fmla="*/ 169 h 1296"/>
                <a:gd name="T56" fmla="*/ 14 w 1452"/>
                <a:gd name="T57" fmla="*/ 141 h 1296"/>
                <a:gd name="T58" fmla="*/ 35 w 1452"/>
                <a:gd name="T59" fmla="*/ 118 h 1296"/>
                <a:gd name="T60" fmla="*/ 63 w 1452"/>
                <a:gd name="T61" fmla="*/ 99 h 1296"/>
                <a:gd name="T62" fmla="*/ 102 w 1452"/>
                <a:gd name="T63" fmla="*/ 86 h 1296"/>
                <a:gd name="T64" fmla="*/ 40 w 1452"/>
                <a:gd name="T65" fmla="*/ 4 h 12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6"/>
                <a:gd name="T101" fmla="*/ 1452 w 1452"/>
                <a:gd name="T102" fmla="*/ 1296 h 12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6">
                  <a:moveTo>
                    <a:pt x="177" y="17"/>
                  </a:moveTo>
                  <a:lnTo>
                    <a:pt x="411" y="61"/>
                  </a:lnTo>
                  <a:lnTo>
                    <a:pt x="406" y="0"/>
                  </a:lnTo>
                  <a:lnTo>
                    <a:pt x="690" y="70"/>
                  </a:lnTo>
                  <a:lnTo>
                    <a:pt x="690" y="0"/>
                  </a:lnTo>
                  <a:lnTo>
                    <a:pt x="990" y="0"/>
                  </a:lnTo>
                  <a:lnTo>
                    <a:pt x="986" y="66"/>
                  </a:lnTo>
                  <a:lnTo>
                    <a:pt x="1350" y="0"/>
                  </a:lnTo>
                  <a:lnTo>
                    <a:pt x="907" y="366"/>
                  </a:lnTo>
                  <a:lnTo>
                    <a:pt x="951" y="369"/>
                  </a:lnTo>
                  <a:lnTo>
                    <a:pt x="999" y="378"/>
                  </a:lnTo>
                  <a:lnTo>
                    <a:pt x="1058" y="391"/>
                  </a:lnTo>
                  <a:lnTo>
                    <a:pt x="1106" y="409"/>
                  </a:lnTo>
                  <a:lnTo>
                    <a:pt x="1163" y="435"/>
                  </a:lnTo>
                  <a:lnTo>
                    <a:pt x="1212" y="458"/>
                  </a:lnTo>
                  <a:lnTo>
                    <a:pt x="1260" y="488"/>
                  </a:lnTo>
                  <a:lnTo>
                    <a:pt x="1300" y="524"/>
                  </a:lnTo>
                  <a:lnTo>
                    <a:pt x="1336" y="555"/>
                  </a:lnTo>
                  <a:lnTo>
                    <a:pt x="1367" y="594"/>
                  </a:lnTo>
                  <a:lnTo>
                    <a:pt x="1398" y="634"/>
                  </a:lnTo>
                  <a:lnTo>
                    <a:pt x="1420" y="683"/>
                  </a:lnTo>
                  <a:lnTo>
                    <a:pt x="1438" y="727"/>
                  </a:lnTo>
                  <a:lnTo>
                    <a:pt x="1447" y="766"/>
                  </a:lnTo>
                  <a:lnTo>
                    <a:pt x="1451" y="824"/>
                  </a:lnTo>
                  <a:lnTo>
                    <a:pt x="1447" y="881"/>
                  </a:lnTo>
                  <a:lnTo>
                    <a:pt x="1433" y="925"/>
                  </a:lnTo>
                  <a:lnTo>
                    <a:pt x="1420" y="969"/>
                  </a:lnTo>
                  <a:lnTo>
                    <a:pt x="1403" y="1005"/>
                  </a:lnTo>
                  <a:lnTo>
                    <a:pt x="1376" y="1045"/>
                  </a:lnTo>
                  <a:lnTo>
                    <a:pt x="1341" y="1089"/>
                  </a:lnTo>
                  <a:lnTo>
                    <a:pt x="1291" y="1136"/>
                  </a:lnTo>
                  <a:lnTo>
                    <a:pt x="1238" y="1176"/>
                  </a:lnTo>
                  <a:lnTo>
                    <a:pt x="1185" y="1207"/>
                  </a:lnTo>
                  <a:lnTo>
                    <a:pt x="1137" y="1229"/>
                  </a:lnTo>
                  <a:lnTo>
                    <a:pt x="1088" y="1251"/>
                  </a:lnTo>
                  <a:lnTo>
                    <a:pt x="1044" y="1264"/>
                  </a:lnTo>
                  <a:lnTo>
                    <a:pt x="990" y="1277"/>
                  </a:lnTo>
                  <a:lnTo>
                    <a:pt x="951" y="1286"/>
                  </a:lnTo>
                  <a:lnTo>
                    <a:pt x="889" y="1291"/>
                  </a:lnTo>
                  <a:lnTo>
                    <a:pt x="836" y="1295"/>
                  </a:lnTo>
                  <a:lnTo>
                    <a:pt x="588" y="1295"/>
                  </a:lnTo>
                  <a:lnTo>
                    <a:pt x="540" y="1291"/>
                  </a:lnTo>
                  <a:lnTo>
                    <a:pt x="478" y="1282"/>
                  </a:lnTo>
                  <a:lnTo>
                    <a:pt x="397" y="1264"/>
                  </a:lnTo>
                  <a:lnTo>
                    <a:pt x="322" y="1233"/>
                  </a:lnTo>
                  <a:lnTo>
                    <a:pt x="247" y="1198"/>
                  </a:lnTo>
                  <a:lnTo>
                    <a:pt x="181" y="1154"/>
                  </a:lnTo>
                  <a:lnTo>
                    <a:pt x="132" y="1114"/>
                  </a:lnTo>
                  <a:lnTo>
                    <a:pt x="92" y="1075"/>
                  </a:lnTo>
                  <a:lnTo>
                    <a:pt x="57" y="1022"/>
                  </a:lnTo>
                  <a:lnTo>
                    <a:pt x="30" y="965"/>
                  </a:lnTo>
                  <a:lnTo>
                    <a:pt x="17" y="925"/>
                  </a:lnTo>
                  <a:lnTo>
                    <a:pt x="4" y="886"/>
                  </a:lnTo>
                  <a:lnTo>
                    <a:pt x="0" y="841"/>
                  </a:lnTo>
                  <a:lnTo>
                    <a:pt x="4" y="806"/>
                  </a:lnTo>
                  <a:lnTo>
                    <a:pt x="13" y="744"/>
                  </a:lnTo>
                  <a:lnTo>
                    <a:pt x="30" y="687"/>
                  </a:lnTo>
                  <a:lnTo>
                    <a:pt x="61" y="621"/>
                  </a:lnTo>
                  <a:lnTo>
                    <a:pt x="105" y="568"/>
                  </a:lnTo>
                  <a:lnTo>
                    <a:pt x="155" y="519"/>
                  </a:lnTo>
                  <a:lnTo>
                    <a:pt x="217" y="471"/>
                  </a:lnTo>
                  <a:lnTo>
                    <a:pt x="278" y="435"/>
                  </a:lnTo>
                  <a:lnTo>
                    <a:pt x="362" y="400"/>
                  </a:lnTo>
                  <a:lnTo>
                    <a:pt x="451" y="378"/>
                  </a:lnTo>
                  <a:lnTo>
                    <a:pt x="509" y="366"/>
                  </a:lnTo>
                  <a:lnTo>
                    <a:pt x="177"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4" name="Text Box 9"/>
            <p:cNvSpPr txBox="1">
              <a:spLocks noChangeArrowheads="1"/>
            </p:cNvSpPr>
            <p:nvPr/>
          </p:nvSpPr>
          <p:spPr bwMode="auto">
            <a:xfrm>
              <a:off x="501" y="2096"/>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B</a:t>
              </a:r>
            </a:p>
          </p:txBody>
        </p:sp>
      </p:grpSp>
      <p:grpSp>
        <p:nvGrpSpPr>
          <p:cNvPr id="9222" name="Group 10"/>
          <p:cNvGrpSpPr>
            <a:grpSpLocks/>
          </p:cNvGrpSpPr>
          <p:nvPr/>
        </p:nvGrpSpPr>
        <p:grpSpPr bwMode="auto">
          <a:xfrm>
            <a:off x="2303462" y="4992689"/>
            <a:ext cx="522288" cy="498475"/>
            <a:chOff x="417" y="2513"/>
            <a:chExt cx="329" cy="314"/>
          </a:xfrm>
        </p:grpSpPr>
        <p:sp>
          <p:nvSpPr>
            <p:cNvPr id="9401" name="Freeform 11"/>
            <p:cNvSpPr>
              <a:spLocks noChangeArrowheads="1"/>
            </p:cNvSpPr>
            <p:nvPr/>
          </p:nvSpPr>
          <p:spPr bwMode="auto">
            <a:xfrm>
              <a:off x="417" y="2513"/>
              <a:ext cx="329" cy="294"/>
            </a:xfrm>
            <a:custGeom>
              <a:avLst/>
              <a:gdLst>
                <a:gd name="T0" fmla="*/ 93 w 1452"/>
                <a:gd name="T1" fmla="*/ 14 h 1296"/>
                <a:gd name="T2" fmla="*/ 156 w 1452"/>
                <a:gd name="T3" fmla="*/ 16 h 1296"/>
                <a:gd name="T4" fmla="*/ 225 w 1452"/>
                <a:gd name="T5" fmla="*/ 0 h 1296"/>
                <a:gd name="T6" fmla="*/ 306 w 1452"/>
                <a:gd name="T7" fmla="*/ 0 h 1296"/>
                <a:gd name="T8" fmla="*/ 215 w 1452"/>
                <a:gd name="T9" fmla="*/ 84 h 1296"/>
                <a:gd name="T10" fmla="*/ 239 w 1452"/>
                <a:gd name="T11" fmla="*/ 89 h 1296"/>
                <a:gd name="T12" fmla="*/ 264 w 1452"/>
                <a:gd name="T13" fmla="*/ 99 h 1296"/>
                <a:gd name="T14" fmla="*/ 285 w 1452"/>
                <a:gd name="T15" fmla="*/ 111 h 1296"/>
                <a:gd name="T16" fmla="*/ 303 w 1452"/>
                <a:gd name="T17" fmla="*/ 126 h 1296"/>
                <a:gd name="T18" fmla="*/ 317 w 1452"/>
                <a:gd name="T19" fmla="*/ 144 h 1296"/>
                <a:gd name="T20" fmla="*/ 326 w 1452"/>
                <a:gd name="T21" fmla="*/ 165 h 1296"/>
                <a:gd name="T22" fmla="*/ 329 w 1452"/>
                <a:gd name="T23" fmla="*/ 187 h 1296"/>
                <a:gd name="T24" fmla="*/ 325 w 1452"/>
                <a:gd name="T25" fmla="*/ 210 h 1296"/>
                <a:gd name="T26" fmla="*/ 318 w 1452"/>
                <a:gd name="T27" fmla="*/ 228 h 1296"/>
                <a:gd name="T28" fmla="*/ 304 w 1452"/>
                <a:gd name="T29" fmla="*/ 247 h 1296"/>
                <a:gd name="T30" fmla="*/ 281 w 1452"/>
                <a:gd name="T31" fmla="*/ 267 h 1296"/>
                <a:gd name="T32" fmla="*/ 258 w 1452"/>
                <a:gd name="T33" fmla="*/ 279 h 1296"/>
                <a:gd name="T34" fmla="*/ 237 w 1452"/>
                <a:gd name="T35" fmla="*/ 287 h 1296"/>
                <a:gd name="T36" fmla="*/ 215 w 1452"/>
                <a:gd name="T37" fmla="*/ 292 h 1296"/>
                <a:gd name="T38" fmla="*/ 189 w 1452"/>
                <a:gd name="T39" fmla="*/ 294 h 1296"/>
                <a:gd name="T40" fmla="*/ 122 w 1452"/>
                <a:gd name="T41" fmla="*/ 293 h 1296"/>
                <a:gd name="T42" fmla="*/ 90 w 1452"/>
                <a:gd name="T43" fmla="*/ 287 h 1296"/>
                <a:gd name="T44" fmla="*/ 56 w 1452"/>
                <a:gd name="T45" fmla="*/ 272 h 1296"/>
                <a:gd name="T46" fmla="*/ 30 w 1452"/>
                <a:gd name="T47" fmla="*/ 253 h 1296"/>
                <a:gd name="T48" fmla="*/ 13 w 1452"/>
                <a:gd name="T49" fmla="*/ 232 h 1296"/>
                <a:gd name="T50" fmla="*/ 4 w 1452"/>
                <a:gd name="T51" fmla="*/ 210 h 1296"/>
                <a:gd name="T52" fmla="*/ 0 w 1452"/>
                <a:gd name="T53" fmla="*/ 191 h 1296"/>
                <a:gd name="T54" fmla="*/ 3 w 1452"/>
                <a:gd name="T55" fmla="*/ 169 h 1296"/>
                <a:gd name="T56" fmla="*/ 14 w 1452"/>
                <a:gd name="T57" fmla="*/ 141 h 1296"/>
                <a:gd name="T58" fmla="*/ 35 w 1452"/>
                <a:gd name="T59" fmla="*/ 118 h 1296"/>
                <a:gd name="T60" fmla="*/ 63 w 1452"/>
                <a:gd name="T61" fmla="*/ 99 h 1296"/>
                <a:gd name="T62" fmla="*/ 102 w 1452"/>
                <a:gd name="T63" fmla="*/ 86 h 1296"/>
                <a:gd name="T64" fmla="*/ 40 w 1452"/>
                <a:gd name="T65" fmla="*/ 4 h 12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6"/>
                <a:gd name="T101" fmla="*/ 1452 w 1452"/>
                <a:gd name="T102" fmla="*/ 1296 h 12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6">
                  <a:moveTo>
                    <a:pt x="176" y="17"/>
                  </a:moveTo>
                  <a:lnTo>
                    <a:pt x="411" y="61"/>
                  </a:lnTo>
                  <a:lnTo>
                    <a:pt x="407" y="0"/>
                  </a:lnTo>
                  <a:lnTo>
                    <a:pt x="690" y="70"/>
                  </a:lnTo>
                  <a:lnTo>
                    <a:pt x="690" y="0"/>
                  </a:lnTo>
                  <a:lnTo>
                    <a:pt x="991" y="0"/>
                  </a:lnTo>
                  <a:lnTo>
                    <a:pt x="987" y="66"/>
                  </a:lnTo>
                  <a:lnTo>
                    <a:pt x="1350" y="0"/>
                  </a:lnTo>
                  <a:lnTo>
                    <a:pt x="906" y="366"/>
                  </a:lnTo>
                  <a:lnTo>
                    <a:pt x="951" y="369"/>
                  </a:lnTo>
                  <a:lnTo>
                    <a:pt x="1000" y="378"/>
                  </a:lnTo>
                  <a:lnTo>
                    <a:pt x="1057" y="391"/>
                  </a:lnTo>
                  <a:lnTo>
                    <a:pt x="1106" y="409"/>
                  </a:lnTo>
                  <a:lnTo>
                    <a:pt x="1163" y="435"/>
                  </a:lnTo>
                  <a:lnTo>
                    <a:pt x="1212" y="458"/>
                  </a:lnTo>
                  <a:lnTo>
                    <a:pt x="1260" y="488"/>
                  </a:lnTo>
                  <a:lnTo>
                    <a:pt x="1301" y="524"/>
                  </a:lnTo>
                  <a:lnTo>
                    <a:pt x="1336" y="555"/>
                  </a:lnTo>
                  <a:lnTo>
                    <a:pt x="1367" y="594"/>
                  </a:lnTo>
                  <a:lnTo>
                    <a:pt x="1398" y="634"/>
                  </a:lnTo>
                  <a:lnTo>
                    <a:pt x="1420" y="683"/>
                  </a:lnTo>
                  <a:lnTo>
                    <a:pt x="1438" y="727"/>
                  </a:lnTo>
                  <a:lnTo>
                    <a:pt x="1447" y="766"/>
                  </a:lnTo>
                  <a:lnTo>
                    <a:pt x="1451" y="824"/>
                  </a:lnTo>
                  <a:lnTo>
                    <a:pt x="1447" y="881"/>
                  </a:lnTo>
                  <a:lnTo>
                    <a:pt x="1433" y="925"/>
                  </a:lnTo>
                  <a:lnTo>
                    <a:pt x="1420" y="969"/>
                  </a:lnTo>
                  <a:lnTo>
                    <a:pt x="1403" y="1005"/>
                  </a:lnTo>
                  <a:lnTo>
                    <a:pt x="1376" y="1045"/>
                  </a:lnTo>
                  <a:lnTo>
                    <a:pt x="1341" y="1089"/>
                  </a:lnTo>
                  <a:lnTo>
                    <a:pt x="1292" y="1136"/>
                  </a:lnTo>
                  <a:lnTo>
                    <a:pt x="1238" y="1176"/>
                  </a:lnTo>
                  <a:lnTo>
                    <a:pt x="1185" y="1207"/>
                  </a:lnTo>
                  <a:lnTo>
                    <a:pt x="1137" y="1229"/>
                  </a:lnTo>
                  <a:lnTo>
                    <a:pt x="1088" y="1251"/>
                  </a:lnTo>
                  <a:lnTo>
                    <a:pt x="1044" y="1264"/>
                  </a:lnTo>
                  <a:lnTo>
                    <a:pt x="991" y="1277"/>
                  </a:lnTo>
                  <a:lnTo>
                    <a:pt x="951" y="1286"/>
                  </a:lnTo>
                  <a:lnTo>
                    <a:pt x="889" y="1291"/>
                  </a:lnTo>
                  <a:lnTo>
                    <a:pt x="836" y="1295"/>
                  </a:lnTo>
                  <a:lnTo>
                    <a:pt x="588" y="1295"/>
                  </a:lnTo>
                  <a:lnTo>
                    <a:pt x="539" y="1291"/>
                  </a:lnTo>
                  <a:lnTo>
                    <a:pt x="477" y="1282"/>
                  </a:lnTo>
                  <a:lnTo>
                    <a:pt x="398" y="1264"/>
                  </a:lnTo>
                  <a:lnTo>
                    <a:pt x="323" y="1233"/>
                  </a:lnTo>
                  <a:lnTo>
                    <a:pt x="248" y="1198"/>
                  </a:lnTo>
                  <a:lnTo>
                    <a:pt x="180" y="1154"/>
                  </a:lnTo>
                  <a:lnTo>
                    <a:pt x="132" y="1114"/>
                  </a:lnTo>
                  <a:lnTo>
                    <a:pt x="92" y="1075"/>
                  </a:lnTo>
                  <a:lnTo>
                    <a:pt x="57" y="1022"/>
                  </a:lnTo>
                  <a:lnTo>
                    <a:pt x="30" y="965"/>
                  </a:lnTo>
                  <a:lnTo>
                    <a:pt x="17" y="925"/>
                  </a:lnTo>
                  <a:lnTo>
                    <a:pt x="4" y="886"/>
                  </a:lnTo>
                  <a:lnTo>
                    <a:pt x="0" y="841"/>
                  </a:lnTo>
                  <a:lnTo>
                    <a:pt x="4" y="806"/>
                  </a:lnTo>
                  <a:lnTo>
                    <a:pt x="13" y="744"/>
                  </a:lnTo>
                  <a:lnTo>
                    <a:pt x="30" y="687"/>
                  </a:lnTo>
                  <a:lnTo>
                    <a:pt x="61" y="621"/>
                  </a:lnTo>
                  <a:lnTo>
                    <a:pt x="105" y="568"/>
                  </a:lnTo>
                  <a:lnTo>
                    <a:pt x="154" y="519"/>
                  </a:lnTo>
                  <a:lnTo>
                    <a:pt x="217" y="471"/>
                  </a:lnTo>
                  <a:lnTo>
                    <a:pt x="279" y="435"/>
                  </a:lnTo>
                  <a:lnTo>
                    <a:pt x="362" y="400"/>
                  </a:lnTo>
                  <a:lnTo>
                    <a:pt x="451" y="378"/>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2" name="Text Box 12"/>
            <p:cNvSpPr txBox="1">
              <a:spLocks noChangeArrowheads="1"/>
            </p:cNvSpPr>
            <p:nvPr/>
          </p:nvSpPr>
          <p:spPr bwMode="auto">
            <a:xfrm>
              <a:off x="486" y="2560"/>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C</a:t>
              </a:r>
            </a:p>
          </p:txBody>
        </p:sp>
      </p:grpSp>
      <p:grpSp>
        <p:nvGrpSpPr>
          <p:cNvPr id="9223" name="Group 13"/>
          <p:cNvGrpSpPr>
            <a:grpSpLocks/>
          </p:cNvGrpSpPr>
          <p:nvPr/>
        </p:nvGrpSpPr>
        <p:grpSpPr bwMode="auto">
          <a:xfrm>
            <a:off x="2290762" y="5741989"/>
            <a:ext cx="522288" cy="498475"/>
            <a:chOff x="409" y="2985"/>
            <a:chExt cx="329" cy="314"/>
          </a:xfrm>
        </p:grpSpPr>
        <p:sp>
          <p:nvSpPr>
            <p:cNvPr id="9399" name="Freeform 14"/>
            <p:cNvSpPr>
              <a:spLocks noChangeArrowheads="1"/>
            </p:cNvSpPr>
            <p:nvPr/>
          </p:nvSpPr>
          <p:spPr bwMode="auto">
            <a:xfrm>
              <a:off x="409" y="2985"/>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400" name="Text Box 15"/>
            <p:cNvSpPr txBox="1">
              <a:spLocks noChangeArrowheads="1"/>
            </p:cNvSpPr>
            <p:nvPr/>
          </p:nvSpPr>
          <p:spPr bwMode="auto">
            <a:xfrm>
              <a:off x="477" y="3032"/>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D</a:t>
              </a:r>
            </a:p>
          </p:txBody>
        </p:sp>
      </p:grpSp>
      <p:sp>
        <p:nvSpPr>
          <p:cNvPr id="9224" name="Text Box 16"/>
          <p:cNvSpPr txBox="1">
            <a:spLocks noChangeArrowheads="1"/>
          </p:cNvSpPr>
          <p:nvPr/>
        </p:nvSpPr>
        <p:spPr bwMode="auto">
          <a:xfrm>
            <a:off x="30178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25" name="Group 17"/>
          <p:cNvGrpSpPr>
            <a:grpSpLocks/>
          </p:cNvGrpSpPr>
          <p:nvPr/>
        </p:nvGrpSpPr>
        <p:grpSpPr bwMode="auto">
          <a:xfrm>
            <a:off x="3008313" y="2928938"/>
            <a:ext cx="1497013" cy="0"/>
            <a:chOff x="861" y="1213"/>
            <a:chExt cx="943" cy="0"/>
          </a:xfrm>
        </p:grpSpPr>
        <p:sp>
          <p:nvSpPr>
            <p:cNvPr id="9396" name="Line 18"/>
            <p:cNvSpPr>
              <a:spLocks noChangeShapeType="1"/>
            </p:cNvSpPr>
            <p:nvPr/>
          </p:nvSpPr>
          <p:spPr bwMode="auto">
            <a:xfrm>
              <a:off x="861"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7" name="Line 19"/>
            <p:cNvSpPr>
              <a:spLocks noChangeShapeType="1"/>
            </p:cNvSpPr>
            <p:nvPr/>
          </p:nvSpPr>
          <p:spPr bwMode="auto">
            <a:xfrm>
              <a:off x="1189"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8" name="Line 20"/>
            <p:cNvSpPr>
              <a:spLocks noChangeShapeType="1"/>
            </p:cNvSpPr>
            <p:nvPr/>
          </p:nvSpPr>
          <p:spPr bwMode="auto">
            <a:xfrm>
              <a:off x="1589"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26" name="Text Box 21"/>
          <p:cNvSpPr txBox="1">
            <a:spLocks noChangeArrowheads="1"/>
          </p:cNvSpPr>
          <p:nvPr/>
        </p:nvSpPr>
        <p:spPr bwMode="auto">
          <a:xfrm>
            <a:off x="36020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27" name="Text Box 22"/>
          <p:cNvSpPr txBox="1">
            <a:spLocks noChangeArrowheads="1"/>
          </p:cNvSpPr>
          <p:nvPr/>
        </p:nvSpPr>
        <p:spPr bwMode="auto">
          <a:xfrm>
            <a:off x="41227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28" name="Line 23"/>
          <p:cNvSpPr>
            <a:spLocks noChangeShapeType="1"/>
          </p:cNvSpPr>
          <p:nvPr/>
        </p:nvSpPr>
        <p:spPr bwMode="auto">
          <a:xfrm>
            <a:off x="3503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29" name="Line 24"/>
          <p:cNvSpPr>
            <a:spLocks noChangeShapeType="1"/>
          </p:cNvSpPr>
          <p:nvPr/>
        </p:nvSpPr>
        <p:spPr bwMode="auto">
          <a:xfrm>
            <a:off x="4138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0" name="Line 25"/>
          <p:cNvSpPr>
            <a:spLocks noChangeShapeType="1"/>
          </p:cNvSpPr>
          <p:nvPr/>
        </p:nvSpPr>
        <p:spPr bwMode="auto">
          <a:xfrm>
            <a:off x="4545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1" name="Text Box 26"/>
          <p:cNvSpPr txBox="1">
            <a:spLocks noChangeArrowheads="1"/>
          </p:cNvSpPr>
          <p:nvPr/>
        </p:nvSpPr>
        <p:spPr bwMode="auto">
          <a:xfrm>
            <a:off x="45926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32" name="Group 27"/>
          <p:cNvGrpSpPr>
            <a:grpSpLocks/>
          </p:cNvGrpSpPr>
          <p:nvPr/>
        </p:nvGrpSpPr>
        <p:grpSpPr bwMode="auto">
          <a:xfrm>
            <a:off x="4583113" y="2928938"/>
            <a:ext cx="1497013" cy="0"/>
            <a:chOff x="1853" y="1213"/>
            <a:chExt cx="943" cy="0"/>
          </a:xfrm>
        </p:grpSpPr>
        <p:sp>
          <p:nvSpPr>
            <p:cNvPr id="9393" name="Line 28"/>
            <p:cNvSpPr>
              <a:spLocks noChangeShapeType="1"/>
            </p:cNvSpPr>
            <p:nvPr/>
          </p:nvSpPr>
          <p:spPr bwMode="auto">
            <a:xfrm>
              <a:off x="1853"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4" name="Line 29"/>
            <p:cNvSpPr>
              <a:spLocks noChangeShapeType="1"/>
            </p:cNvSpPr>
            <p:nvPr/>
          </p:nvSpPr>
          <p:spPr bwMode="auto">
            <a:xfrm>
              <a:off x="2181"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5" name="Line 30"/>
            <p:cNvSpPr>
              <a:spLocks noChangeShapeType="1"/>
            </p:cNvSpPr>
            <p:nvPr/>
          </p:nvSpPr>
          <p:spPr bwMode="auto">
            <a:xfrm>
              <a:off x="2581"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33" name="Text Box 31"/>
          <p:cNvSpPr txBox="1">
            <a:spLocks noChangeArrowheads="1"/>
          </p:cNvSpPr>
          <p:nvPr/>
        </p:nvSpPr>
        <p:spPr bwMode="auto">
          <a:xfrm>
            <a:off x="51768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34" name="Text Box 32"/>
          <p:cNvSpPr txBox="1">
            <a:spLocks noChangeArrowheads="1"/>
          </p:cNvSpPr>
          <p:nvPr/>
        </p:nvSpPr>
        <p:spPr bwMode="auto">
          <a:xfrm>
            <a:off x="56975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35" name="Line 33"/>
          <p:cNvSpPr>
            <a:spLocks noChangeShapeType="1"/>
          </p:cNvSpPr>
          <p:nvPr/>
        </p:nvSpPr>
        <p:spPr bwMode="auto">
          <a:xfrm>
            <a:off x="5078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6" name="Line 34"/>
          <p:cNvSpPr>
            <a:spLocks noChangeShapeType="1"/>
          </p:cNvSpPr>
          <p:nvPr/>
        </p:nvSpPr>
        <p:spPr bwMode="auto">
          <a:xfrm>
            <a:off x="5713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7" name="Line 35"/>
          <p:cNvSpPr>
            <a:spLocks noChangeShapeType="1"/>
          </p:cNvSpPr>
          <p:nvPr/>
        </p:nvSpPr>
        <p:spPr bwMode="auto">
          <a:xfrm>
            <a:off x="61198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38" name="Text Box 36"/>
          <p:cNvSpPr txBox="1">
            <a:spLocks noChangeArrowheads="1"/>
          </p:cNvSpPr>
          <p:nvPr/>
        </p:nvSpPr>
        <p:spPr bwMode="auto">
          <a:xfrm>
            <a:off x="61674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39" name="Group 37"/>
          <p:cNvGrpSpPr>
            <a:grpSpLocks/>
          </p:cNvGrpSpPr>
          <p:nvPr/>
        </p:nvGrpSpPr>
        <p:grpSpPr bwMode="auto">
          <a:xfrm>
            <a:off x="6157913" y="2928938"/>
            <a:ext cx="1497013" cy="0"/>
            <a:chOff x="2845" y="1213"/>
            <a:chExt cx="943" cy="0"/>
          </a:xfrm>
        </p:grpSpPr>
        <p:sp>
          <p:nvSpPr>
            <p:cNvPr id="9390" name="Line 38"/>
            <p:cNvSpPr>
              <a:spLocks noChangeShapeType="1"/>
            </p:cNvSpPr>
            <p:nvPr/>
          </p:nvSpPr>
          <p:spPr bwMode="auto">
            <a:xfrm>
              <a:off x="2845"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1" name="Line 39"/>
            <p:cNvSpPr>
              <a:spLocks noChangeShapeType="1"/>
            </p:cNvSpPr>
            <p:nvPr/>
          </p:nvSpPr>
          <p:spPr bwMode="auto">
            <a:xfrm>
              <a:off x="3173"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92" name="Line 40"/>
            <p:cNvSpPr>
              <a:spLocks noChangeShapeType="1"/>
            </p:cNvSpPr>
            <p:nvPr/>
          </p:nvSpPr>
          <p:spPr bwMode="auto">
            <a:xfrm>
              <a:off x="3573"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40" name="Text Box 41"/>
          <p:cNvSpPr txBox="1">
            <a:spLocks noChangeArrowheads="1"/>
          </p:cNvSpPr>
          <p:nvPr/>
        </p:nvSpPr>
        <p:spPr bwMode="auto">
          <a:xfrm>
            <a:off x="67516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41" name="Text Box 42"/>
          <p:cNvSpPr txBox="1">
            <a:spLocks noChangeArrowheads="1"/>
          </p:cNvSpPr>
          <p:nvPr/>
        </p:nvSpPr>
        <p:spPr bwMode="auto">
          <a:xfrm>
            <a:off x="72723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42" name="Line 43"/>
          <p:cNvSpPr>
            <a:spLocks noChangeShapeType="1"/>
          </p:cNvSpPr>
          <p:nvPr/>
        </p:nvSpPr>
        <p:spPr bwMode="auto">
          <a:xfrm>
            <a:off x="66532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3" name="Line 44"/>
          <p:cNvSpPr>
            <a:spLocks noChangeShapeType="1"/>
          </p:cNvSpPr>
          <p:nvPr/>
        </p:nvSpPr>
        <p:spPr bwMode="auto">
          <a:xfrm>
            <a:off x="72882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4" name="Line 45"/>
          <p:cNvSpPr>
            <a:spLocks noChangeShapeType="1"/>
          </p:cNvSpPr>
          <p:nvPr/>
        </p:nvSpPr>
        <p:spPr bwMode="auto">
          <a:xfrm>
            <a:off x="76946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45" name="Text Box 46"/>
          <p:cNvSpPr txBox="1">
            <a:spLocks noChangeArrowheads="1"/>
          </p:cNvSpPr>
          <p:nvPr/>
        </p:nvSpPr>
        <p:spPr bwMode="auto">
          <a:xfrm>
            <a:off x="77422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grpSp>
        <p:nvGrpSpPr>
          <p:cNvPr id="9246" name="Group 47"/>
          <p:cNvGrpSpPr>
            <a:grpSpLocks/>
          </p:cNvGrpSpPr>
          <p:nvPr/>
        </p:nvGrpSpPr>
        <p:grpSpPr bwMode="auto">
          <a:xfrm>
            <a:off x="7732713" y="2928938"/>
            <a:ext cx="1497013" cy="0"/>
            <a:chOff x="3837" y="1213"/>
            <a:chExt cx="943" cy="0"/>
          </a:xfrm>
        </p:grpSpPr>
        <p:sp>
          <p:nvSpPr>
            <p:cNvPr id="9387" name="Line 48"/>
            <p:cNvSpPr>
              <a:spLocks noChangeShapeType="1"/>
            </p:cNvSpPr>
            <p:nvPr/>
          </p:nvSpPr>
          <p:spPr bwMode="auto">
            <a:xfrm>
              <a:off x="3837" y="1213"/>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88" name="Line 49"/>
            <p:cNvSpPr>
              <a:spLocks noChangeShapeType="1"/>
            </p:cNvSpPr>
            <p:nvPr/>
          </p:nvSpPr>
          <p:spPr bwMode="auto">
            <a:xfrm>
              <a:off x="4165" y="1213"/>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389" name="Line 50"/>
            <p:cNvSpPr>
              <a:spLocks noChangeShapeType="1"/>
            </p:cNvSpPr>
            <p:nvPr/>
          </p:nvSpPr>
          <p:spPr bwMode="auto">
            <a:xfrm>
              <a:off x="4565" y="1213"/>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9247" name="Text Box 51"/>
          <p:cNvSpPr txBox="1">
            <a:spLocks noChangeArrowheads="1"/>
          </p:cNvSpPr>
          <p:nvPr/>
        </p:nvSpPr>
        <p:spPr bwMode="auto">
          <a:xfrm>
            <a:off x="83264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9248" name="Text Box 52"/>
          <p:cNvSpPr txBox="1">
            <a:spLocks noChangeArrowheads="1"/>
          </p:cNvSpPr>
          <p:nvPr/>
        </p:nvSpPr>
        <p:spPr bwMode="auto">
          <a:xfrm>
            <a:off x="8847138" y="29337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9249" name="Line 53"/>
          <p:cNvSpPr>
            <a:spLocks noChangeShapeType="1"/>
          </p:cNvSpPr>
          <p:nvPr/>
        </p:nvSpPr>
        <p:spPr bwMode="auto">
          <a:xfrm>
            <a:off x="8228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0" name="Line 54"/>
          <p:cNvSpPr>
            <a:spLocks noChangeShapeType="1"/>
          </p:cNvSpPr>
          <p:nvPr/>
        </p:nvSpPr>
        <p:spPr bwMode="auto">
          <a:xfrm>
            <a:off x="88630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1" name="Line 55"/>
          <p:cNvSpPr>
            <a:spLocks noChangeShapeType="1"/>
          </p:cNvSpPr>
          <p:nvPr/>
        </p:nvSpPr>
        <p:spPr bwMode="auto">
          <a:xfrm>
            <a:off x="9269412" y="27574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9252" name="Group 56"/>
          <p:cNvGrpSpPr>
            <a:grpSpLocks/>
          </p:cNvGrpSpPr>
          <p:nvPr/>
        </p:nvGrpSpPr>
        <p:grpSpPr bwMode="auto">
          <a:xfrm>
            <a:off x="2989263" y="3328988"/>
            <a:ext cx="1533525" cy="709612"/>
            <a:chOff x="849" y="1465"/>
            <a:chExt cx="966" cy="447"/>
          </a:xfrm>
        </p:grpSpPr>
        <p:grpSp>
          <p:nvGrpSpPr>
            <p:cNvPr id="9357" name="Group 57"/>
            <p:cNvGrpSpPr>
              <a:grpSpLocks/>
            </p:cNvGrpSpPr>
            <p:nvPr/>
          </p:nvGrpSpPr>
          <p:grpSpPr bwMode="auto">
            <a:xfrm>
              <a:off x="849" y="1465"/>
              <a:ext cx="304" cy="447"/>
              <a:chOff x="849" y="1465"/>
              <a:chExt cx="304" cy="447"/>
            </a:xfrm>
          </p:grpSpPr>
          <p:grpSp>
            <p:nvGrpSpPr>
              <p:cNvPr id="9377" name="Group 58"/>
              <p:cNvGrpSpPr>
                <a:grpSpLocks/>
              </p:cNvGrpSpPr>
              <p:nvPr/>
            </p:nvGrpSpPr>
            <p:grpSpPr bwMode="auto">
              <a:xfrm>
                <a:off x="849" y="1465"/>
                <a:ext cx="304" cy="447"/>
                <a:chOff x="849" y="1465"/>
                <a:chExt cx="304" cy="447"/>
              </a:xfrm>
            </p:grpSpPr>
            <p:grpSp>
              <p:nvGrpSpPr>
                <p:cNvPr id="9379" name="Group 59"/>
                <p:cNvGrpSpPr>
                  <a:grpSpLocks/>
                </p:cNvGrpSpPr>
                <p:nvPr/>
              </p:nvGrpSpPr>
              <p:grpSpPr bwMode="auto">
                <a:xfrm>
                  <a:off x="849" y="1536"/>
                  <a:ext cx="304" cy="376"/>
                  <a:chOff x="849" y="1536"/>
                  <a:chExt cx="304" cy="376"/>
                </a:xfrm>
              </p:grpSpPr>
              <p:sp>
                <p:nvSpPr>
                  <p:cNvPr id="9384" name="Freeform 60"/>
                  <p:cNvSpPr>
                    <a:spLocks noChangeArrowheads="1"/>
                  </p:cNvSpPr>
                  <p:nvPr/>
                </p:nvSpPr>
                <p:spPr bwMode="auto">
                  <a:xfrm>
                    <a:off x="849" y="1536"/>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1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6"/>
                        </a:lnTo>
                        <a:lnTo>
                          <a:pt x="335" y="0"/>
                        </a:lnTo>
                        <a:lnTo>
                          <a:pt x="1345" y="0"/>
                        </a:lnTo>
                        <a:lnTo>
                          <a:pt x="1345" y="1327"/>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5" name="Freeform 61"/>
                  <p:cNvSpPr>
                    <a:spLocks noChangeArrowheads="1"/>
                  </p:cNvSpPr>
                  <p:nvPr/>
                </p:nvSpPr>
                <p:spPr bwMode="auto">
                  <a:xfrm>
                    <a:off x="849" y="1536"/>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6" name="Freeform 62"/>
                  <p:cNvSpPr>
                    <a:spLocks noChangeArrowheads="1"/>
                  </p:cNvSpPr>
                  <p:nvPr/>
                </p:nvSpPr>
                <p:spPr bwMode="auto">
                  <a:xfrm>
                    <a:off x="1078" y="1536"/>
                    <a:ext cx="77" cy="377"/>
                  </a:xfrm>
                  <a:custGeom>
                    <a:avLst/>
                    <a:gdLst>
                      <a:gd name="T0" fmla="*/ 0 w 338"/>
                      <a:gd name="T1" fmla="*/ 377 h 1664"/>
                      <a:gd name="T2" fmla="*/ 0 w 338"/>
                      <a:gd name="T3" fmla="*/ 76 h 1664"/>
                      <a:gd name="T4" fmla="*/ 77 w 338"/>
                      <a:gd name="T5" fmla="*/ 0 h 1664"/>
                      <a:gd name="T6" fmla="*/ 77 w 338"/>
                      <a:gd name="T7" fmla="*/ 301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6"/>
                        </a:lnTo>
                        <a:lnTo>
                          <a:pt x="337" y="0"/>
                        </a:lnTo>
                        <a:lnTo>
                          <a:pt x="337" y="1327"/>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80" name="Group 63"/>
                <p:cNvGrpSpPr>
                  <a:grpSpLocks/>
                </p:cNvGrpSpPr>
                <p:nvPr/>
              </p:nvGrpSpPr>
              <p:grpSpPr bwMode="auto">
                <a:xfrm>
                  <a:off x="919" y="1465"/>
                  <a:ext cx="234" cy="77"/>
                  <a:chOff x="919" y="1465"/>
                  <a:chExt cx="234" cy="77"/>
                </a:xfrm>
              </p:grpSpPr>
              <p:sp>
                <p:nvSpPr>
                  <p:cNvPr id="9381" name="Freeform 64"/>
                  <p:cNvSpPr>
                    <a:spLocks noChangeArrowheads="1"/>
                  </p:cNvSpPr>
                  <p:nvPr/>
                </p:nvSpPr>
                <p:spPr bwMode="auto">
                  <a:xfrm>
                    <a:off x="919" y="1465"/>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2" name="Freeform 65"/>
                  <p:cNvSpPr>
                    <a:spLocks noChangeArrowheads="1"/>
                  </p:cNvSpPr>
                  <p:nvPr/>
                </p:nvSpPr>
                <p:spPr bwMode="auto">
                  <a:xfrm>
                    <a:off x="919" y="1465"/>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83" name="Freeform 66"/>
                  <p:cNvSpPr>
                    <a:spLocks noChangeArrowheads="1"/>
                  </p:cNvSpPr>
                  <p:nvPr/>
                </p:nvSpPr>
                <p:spPr bwMode="auto">
                  <a:xfrm>
                    <a:off x="1134" y="1465"/>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78" name="Freeform 67"/>
              <p:cNvSpPr>
                <a:spLocks noChangeArrowheads="1"/>
              </p:cNvSpPr>
              <p:nvPr/>
            </p:nvSpPr>
            <p:spPr bwMode="auto">
              <a:xfrm>
                <a:off x="911" y="1569"/>
                <a:ext cx="158" cy="27"/>
              </a:xfrm>
              <a:custGeom>
                <a:avLst/>
                <a:gdLst>
                  <a:gd name="T0" fmla="*/ 39 w 697"/>
                  <a:gd name="T1" fmla="*/ 0 h 121"/>
                  <a:gd name="T2" fmla="*/ 158 w 697"/>
                  <a:gd name="T3" fmla="*/ 0 h 121"/>
                  <a:gd name="T4" fmla="*/ 118 w 697"/>
                  <a:gd name="T5" fmla="*/ 27 h 121"/>
                  <a:gd name="T6" fmla="*/ 0 w 697"/>
                  <a:gd name="T7" fmla="*/ 27 h 121"/>
                  <a:gd name="T8" fmla="*/ 39 w 697"/>
                  <a:gd name="T9" fmla="*/ 0 h 121"/>
                  <a:gd name="T10" fmla="*/ 0 60000 65536"/>
                  <a:gd name="T11" fmla="*/ 0 60000 65536"/>
                  <a:gd name="T12" fmla="*/ 0 60000 65536"/>
                  <a:gd name="T13" fmla="*/ 0 60000 65536"/>
                  <a:gd name="T14" fmla="*/ 0 60000 65536"/>
                  <a:gd name="T15" fmla="*/ 0 w 697"/>
                  <a:gd name="T16" fmla="*/ 0 h 121"/>
                  <a:gd name="T17" fmla="*/ 697 w 697"/>
                  <a:gd name="T18" fmla="*/ 121 h 121"/>
                </a:gdLst>
                <a:ahLst/>
                <a:cxnLst>
                  <a:cxn ang="T10">
                    <a:pos x="T0" y="T1"/>
                  </a:cxn>
                  <a:cxn ang="T11">
                    <a:pos x="T2" y="T3"/>
                  </a:cxn>
                  <a:cxn ang="T12">
                    <a:pos x="T4" y="T5"/>
                  </a:cxn>
                  <a:cxn ang="T13">
                    <a:pos x="T6" y="T7"/>
                  </a:cxn>
                  <a:cxn ang="T14">
                    <a:pos x="T8" y="T9"/>
                  </a:cxn>
                </a:cxnLst>
                <a:rect l="T15" t="T16" r="T17" b="T18"/>
                <a:pathLst>
                  <a:path w="697" h="121">
                    <a:moveTo>
                      <a:pt x="174" y="0"/>
                    </a:moveTo>
                    <a:lnTo>
                      <a:pt x="696" y="0"/>
                    </a:lnTo>
                    <a:lnTo>
                      <a:pt x="522" y="120"/>
                    </a:lnTo>
                    <a:lnTo>
                      <a:pt x="0" y="120"/>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58" name="Group 68"/>
            <p:cNvGrpSpPr>
              <a:grpSpLocks/>
            </p:cNvGrpSpPr>
            <p:nvPr/>
          </p:nvGrpSpPr>
          <p:grpSpPr bwMode="auto">
            <a:xfrm>
              <a:off x="1150" y="1465"/>
              <a:ext cx="377" cy="447"/>
              <a:chOff x="1150" y="1465"/>
              <a:chExt cx="377" cy="447"/>
            </a:xfrm>
          </p:grpSpPr>
          <p:grpSp>
            <p:nvGrpSpPr>
              <p:cNvPr id="9366" name="Group 69"/>
              <p:cNvGrpSpPr>
                <a:grpSpLocks/>
              </p:cNvGrpSpPr>
              <p:nvPr/>
            </p:nvGrpSpPr>
            <p:grpSpPr bwMode="auto">
              <a:xfrm>
                <a:off x="1150" y="1465"/>
                <a:ext cx="377" cy="447"/>
                <a:chOff x="1150" y="1465"/>
                <a:chExt cx="377" cy="447"/>
              </a:xfrm>
            </p:grpSpPr>
            <p:grpSp>
              <p:nvGrpSpPr>
                <p:cNvPr id="9369" name="Group 70"/>
                <p:cNvGrpSpPr>
                  <a:grpSpLocks/>
                </p:cNvGrpSpPr>
                <p:nvPr/>
              </p:nvGrpSpPr>
              <p:grpSpPr bwMode="auto">
                <a:xfrm>
                  <a:off x="1150" y="1536"/>
                  <a:ext cx="377" cy="376"/>
                  <a:chOff x="1150" y="1536"/>
                  <a:chExt cx="377" cy="376"/>
                </a:xfrm>
              </p:grpSpPr>
              <p:sp>
                <p:nvSpPr>
                  <p:cNvPr id="9374" name="Freeform 71"/>
                  <p:cNvSpPr>
                    <a:spLocks noChangeArrowheads="1"/>
                  </p:cNvSpPr>
                  <p:nvPr/>
                </p:nvSpPr>
                <p:spPr bwMode="auto">
                  <a:xfrm>
                    <a:off x="1150" y="1536"/>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5"/>
                        </a:lnTo>
                        <a:lnTo>
                          <a:pt x="414" y="0"/>
                        </a:lnTo>
                        <a:lnTo>
                          <a:pt x="1667" y="0"/>
                        </a:lnTo>
                        <a:lnTo>
                          <a:pt x="1667" y="1248"/>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5" name="Freeform 72"/>
                  <p:cNvSpPr>
                    <a:spLocks noChangeArrowheads="1"/>
                  </p:cNvSpPr>
                  <p:nvPr/>
                </p:nvSpPr>
                <p:spPr bwMode="auto">
                  <a:xfrm>
                    <a:off x="1150" y="1536"/>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6" name="Freeform 73"/>
                  <p:cNvSpPr>
                    <a:spLocks noChangeArrowheads="1"/>
                  </p:cNvSpPr>
                  <p:nvPr/>
                </p:nvSpPr>
                <p:spPr bwMode="auto">
                  <a:xfrm>
                    <a:off x="1434" y="1536"/>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5"/>
                        </a:lnTo>
                        <a:lnTo>
                          <a:pt x="416" y="0"/>
                        </a:lnTo>
                        <a:lnTo>
                          <a:pt x="416" y="1248"/>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70" name="Group 74"/>
                <p:cNvGrpSpPr>
                  <a:grpSpLocks/>
                </p:cNvGrpSpPr>
                <p:nvPr/>
              </p:nvGrpSpPr>
              <p:grpSpPr bwMode="auto">
                <a:xfrm>
                  <a:off x="1236" y="1465"/>
                  <a:ext cx="291" cy="77"/>
                  <a:chOff x="1236" y="1465"/>
                  <a:chExt cx="291" cy="77"/>
                </a:xfrm>
              </p:grpSpPr>
              <p:sp>
                <p:nvSpPr>
                  <p:cNvPr id="9371" name="Freeform 75"/>
                  <p:cNvSpPr>
                    <a:spLocks noChangeArrowheads="1"/>
                  </p:cNvSpPr>
                  <p:nvPr/>
                </p:nvSpPr>
                <p:spPr bwMode="auto">
                  <a:xfrm>
                    <a:off x="1236" y="1465"/>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2" name="Freeform 76"/>
                  <p:cNvSpPr>
                    <a:spLocks noChangeArrowheads="1"/>
                  </p:cNvSpPr>
                  <p:nvPr/>
                </p:nvSpPr>
                <p:spPr bwMode="auto">
                  <a:xfrm>
                    <a:off x="1236" y="1465"/>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73" name="Freeform 77"/>
                  <p:cNvSpPr>
                    <a:spLocks noChangeArrowheads="1"/>
                  </p:cNvSpPr>
                  <p:nvPr/>
                </p:nvSpPr>
                <p:spPr bwMode="auto">
                  <a:xfrm>
                    <a:off x="1508" y="1465"/>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67" name="Oval 78"/>
              <p:cNvSpPr>
                <a:spLocks noChangeArrowheads="1"/>
              </p:cNvSpPr>
              <p:nvPr/>
            </p:nvSpPr>
            <p:spPr bwMode="auto">
              <a:xfrm>
                <a:off x="1265" y="1501"/>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8" name="Freeform 79"/>
              <p:cNvSpPr>
                <a:spLocks noChangeArrowheads="1"/>
              </p:cNvSpPr>
              <p:nvPr/>
            </p:nvSpPr>
            <p:spPr bwMode="auto">
              <a:xfrm>
                <a:off x="1197" y="1711"/>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359" name="Freeform 80"/>
            <p:cNvSpPr>
              <a:spLocks noChangeArrowheads="1"/>
            </p:cNvSpPr>
            <p:nvPr/>
          </p:nvSpPr>
          <p:spPr bwMode="auto">
            <a:xfrm>
              <a:off x="1714" y="1694"/>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0" name="AutoShape 81"/>
            <p:cNvSpPr>
              <a:spLocks noChangeArrowheads="1"/>
            </p:cNvSpPr>
            <p:nvPr/>
          </p:nvSpPr>
          <p:spPr bwMode="auto">
            <a:xfrm>
              <a:off x="1710" y="1694"/>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1" name="AutoShape 82"/>
            <p:cNvSpPr>
              <a:spLocks noChangeArrowheads="1"/>
            </p:cNvSpPr>
            <p:nvPr/>
          </p:nvSpPr>
          <p:spPr bwMode="auto">
            <a:xfrm>
              <a:off x="1717" y="1775"/>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2" name="AutoShape 83"/>
            <p:cNvSpPr>
              <a:spLocks noChangeArrowheads="1"/>
            </p:cNvSpPr>
            <p:nvPr/>
          </p:nvSpPr>
          <p:spPr bwMode="auto">
            <a:xfrm>
              <a:off x="1534" y="1775"/>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63" name="Group 84"/>
            <p:cNvGrpSpPr>
              <a:grpSpLocks/>
            </p:cNvGrpSpPr>
            <p:nvPr/>
          </p:nvGrpSpPr>
          <p:grpSpPr bwMode="auto">
            <a:xfrm>
              <a:off x="1532" y="1522"/>
              <a:ext cx="193" cy="364"/>
              <a:chOff x="1532" y="1522"/>
              <a:chExt cx="193" cy="364"/>
            </a:xfrm>
          </p:grpSpPr>
          <p:sp>
            <p:nvSpPr>
              <p:cNvPr id="9364" name="Oval 85"/>
              <p:cNvSpPr>
                <a:spLocks noChangeArrowheads="1"/>
              </p:cNvSpPr>
              <p:nvPr/>
            </p:nvSpPr>
            <p:spPr bwMode="auto">
              <a:xfrm>
                <a:off x="1608" y="1522"/>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65" name="Freeform 86"/>
              <p:cNvSpPr>
                <a:spLocks noChangeArrowheads="1"/>
              </p:cNvSpPr>
              <p:nvPr/>
            </p:nvSpPr>
            <p:spPr bwMode="auto">
              <a:xfrm>
                <a:off x="1532" y="1590"/>
                <a:ext cx="194" cy="296"/>
              </a:xfrm>
              <a:custGeom>
                <a:avLst/>
                <a:gdLst>
                  <a:gd name="T0" fmla="*/ 2 w 856"/>
                  <a:gd name="T1" fmla="*/ 137 h 1306"/>
                  <a:gd name="T2" fmla="*/ 1 w 856"/>
                  <a:gd name="T3" fmla="*/ 140 h 1306"/>
                  <a:gd name="T4" fmla="*/ 0 w 856"/>
                  <a:gd name="T5" fmla="*/ 145 h 1306"/>
                  <a:gd name="T6" fmla="*/ 0 w 856"/>
                  <a:gd name="T7" fmla="*/ 150 h 1306"/>
                  <a:gd name="T8" fmla="*/ 2 w 856"/>
                  <a:gd name="T9" fmla="*/ 155 h 1306"/>
                  <a:gd name="T10" fmla="*/ 4 w 856"/>
                  <a:gd name="T11" fmla="*/ 160 h 1306"/>
                  <a:gd name="T12" fmla="*/ 8 w 856"/>
                  <a:gd name="T13" fmla="*/ 164 h 1306"/>
                  <a:gd name="T14" fmla="*/ 12 w 856"/>
                  <a:gd name="T15" fmla="*/ 166 h 1306"/>
                  <a:gd name="T16" fmla="*/ 16 w 856"/>
                  <a:gd name="T17" fmla="*/ 167 h 1306"/>
                  <a:gd name="T18" fmla="*/ 21 w 856"/>
                  <a:gd name="T19" fmla="*/ 167 h 1306"/>
                  <a:gd name="T20" fmla="*/ 126 w 856"/>
                  <a:gd name="T21" fmla="*/ 296 h 1306"/>
                  <a:gd name="T22" fmla="*/ 160 w 856"/>
                  <a:gd name="T23" fmla="*/ 142 h 1306"/>
                  <a:gd name="T24" fmla="*/ 160 w 856"/>
                  <a:gd name="T25" fmla="*/ 138 h 1306"/>
                  <a:gd name="T26" fmla="*/ 158 w 856"/>
                  <a:gd name="T27" fmla="*/ 136 h 1306"/>
                  <a:gd name="T28" fmla="*/ 155 w 856"/>
                  <a:gd name="T29" fmla="*/ 133 h 1306"/>
                  <a:gd name="T30" fmla="*/ 153 w 856"/>
                  <a:gd name="T31" fmla="*/ 131 h 1306"/>
                  <a:gd name="T32" fmla="*/ 149 w 856"/>
                  <a:gd name="T33" fmla="*/ 130 h 1306"/>
                  <a:gd name="T34" fmla="*/ 145 w 856"/>
                  <a:gd name="T35" fmla="*/ 129 h 1306"/>
                  <a:gd name="T36" fmla="*/ 141 w 856"/>
                  <a:gd name="T37" fmla="*/ 129 h 1306"/>
                  <a:gd name="T38" fmla="*/ 138 w 856"/>
                  <a:gd name="T39" fmla="*/ 129 h 1306"/>
                  <a:gd name="T40" fmla="*/ 93 w 856"/>
                  <a:gd name="T41" fmla="*/ 75 h 1306"/>
                  <a:gd name="T42" fmla="*/ 180 w 856"/>
                  <a:gd name="T43" fmla="*/ 93 h 1306"/>
                  <a:gd name="T44" fmla="*/ 184 w 856"/>
                  <a:gd name="T45" fmla="*/ 92 h 1306"/>
                  <a:gd name="T46" fmla="*/ 186 w 856"/>
                  <a:gd name="T47" fmla="*/ 91 h 1306"/>
                  <a:gd name="T48" fmla="*/ 190 w 856"/>
                  <a:gd name="T49" fmla="*/ 89 h 1306"/>
                  <a:gd name="T50" fmla="*/ 192 w 856"/>
                  <a:gd name="T51" fmla="*/ 86 h 1306"/>
                  <a:gd name="T52" fmla="*/ 193 w 856"/>
                  <a:gd name="T53" fmla="*/ 83 h 1306"/>
                  <a:gd name="T54" fmla="*/ 194 w 856"/>
                  <a:gd name="T55" fmla="*/ 78 h 1306"/>
                  <a:gd name="T56" fmla="*/ 193 w 856"/>
                  <a:gd name="T57" fmla="*/ 74 h 1306"/>
                  <a:gd name="T58" fmla="*/ 191 w 856"/>
                  <a:gd name="T59" fmla="*/ 70 h 1306"/>
                  <a:gd name="T60" fmla="*/ 189 w 856"/>
                  <a:gd name="T61" fmla="*/ 68 h 1306"/>
                  <a:gd name="T62" fmla="*/ 185 w 856"/>
                  <a:gd name="T63" fmla="*/ 65 h 1306"/>
                  <a:gd name="T64" fmla="*/ 182 w 856"/>
                  <a:gd name="T65" fmla="*/ 64 h 1306"/>
                  <a:gd name="T66" fmla="*/ 123 w 856"/>
                  <a:gd name="T67" fmla="*/ 64 h 1306"/>
                  <a:gd name="T68" fmla="*/ 112 w 856"/>
                  <a:gd name="T69" fmla="*/ 42 h 1306"/>
                  <a:gd name="T70" fmla="*/ 113 w 856"/>
                  <a:gd name="T71" fmla="*/ 37 h 1306"/>
                  <a:gd name="T72" fmla="*/ 114 w 856"/>
                  <a:gd name="T73" fmla="*/ 30 h 1306"/>
                  <a:gd name="T74" fmla="*/ 114 w 856"/>
                  <a:gd name="T75" fmla="*/ 24 h 1306"/>
                  <a:gd name="T76" fmla="*/ 112 w 856"/>
                  <a:gd name="T77" fmla="*/ 19 h 1306"/>
                  <a:gd name="T78" fmla="*/ 110 w 856"/>
                  <a:gd name="T79" fmla="*/ 15 h 1306"/>
                  <a:gd name="T80" fmla="*/ 107 w 856"/>
                  <a:gd name="T81" fmla="*/ 10 h 1306"/>
                  <a:gd name="T82" fmla="*/ 103 w 856"/>
                  <a:gd name="T83" fmla="*/ 7 h 1306"/>
                  <a:gd name="T84" fmla="*/ 98 w 856"/>
                  <a:gd name="T85" fmla="*/ 3 h 1306"/>
                  <a:gd name="T86" fmla="*/ 93 w 856"/>
                  <a:gd name="T87" fmla="*/ 1 h 1306"/>
                  <a:gd name="T88" fmla="*/ 87 w 856"/>
                  <a:gd name="T89" fmla="*/ 0 h 1306"/>
                  <a:gd name="T90" fmla="*/ 81 w 856"/>
                  <a:gd name="T91" fmla="*/ 0 h 1306"/>
                  <a:gd name="T92" fmla="*/ 75 w 856"/>
                  <a:gd name="T93" fmla="*/ 1 h 1306"/>
                  <a:gd name="T94" fmla="*/ 69 w 856"/>
                  <a:gd name="T95" fmla="*/ 3 h 1306"/>
                  <a:gd name="T96" fmla="*/ 63 w 856"/>
                  <a:gd name="T97" fmla="*/ 6 h 1306"/>
                  <a:gd name="T98" fmla="*/ 59 w 856"/>
                  <a:gd name="T99" fmla="*/ 11 h 1306"/>
                  <a:gd name="T100" fmla="*/ 55 w 856"/>
                  <a:gd name="T101" fmla="*/ 17 h 1306"/>
                  <a:gd name="T102" fmla="*/ 53 w 856"/>
                  <a:gd name="T103" fmla="*/ 23 h 1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6"/>
                  <a:gd name="T158" fmla="*/ 856 w 856"/>
                  <a:gd name="T159" fmla="*/ 1306 h 1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6">
                    <a:moveTo>
                      <a:pt x="234" y="101"/>
                    </a:moveTo>
                    <a:lnTo>
                      <a:pt x="8" y="606"/>
                    </a:lnTo>
                    <a:lnTo>
                      <a:pt x="4" y="610"/>
                    </a:lnTo>
                    <a:lnTo>
                      <a:pt x="4" y="619"/>
                    </a:lnTo>
                    <a:lnTo>
                      <a:pt x="0" y="628"/>
                    </a:lnTo>
                    <a:lnTo>
                      <a:pt x="0" y="641"/>
                    </a:lnTo>
                    <a:lnTo>
                      <a:pt x="0" y="650"/>
                    </a:lnTo>
                    <a:lnTo>
                      <a:pt x="0" y="663"/>
                    </a:lnTo>
                    <a:lnTo>
                      <a:pt x="4" y="672"/>
                    </a:lnTo>
                    <a:lnTo>
                      <a:pt x="8" y="685"/>
                    </a:lnTo>
                    <a:lnTo>
                      <a:pt x="13" y="694"/>
                    </a:lnTo>
                    <a:lnTo>
                      <a:pt x="17" y="704"/>
                    </a:lnTo>
                    <a:lnTo>
                      <a:pt x="26" y="713"/>
                    </a:lnTo>
                    <a:lnTo>
                      <a:pt x="35" y="722"/>
                    </a:lnTo>
                    <a:lnTo>
                      <a:pt x="44" y="726"/>
                    </a:lnTo>
                    <a:lnTo>
                      <a:pt x="52" y="731"/>
                    </a:lnTo>
                    <a:lnTo>
                      <a:pt x="61" y="731"/>
                    </a:lnTo>
                    <a:lnTo>
                      <a:pt x="70" y="735"/>
                    </a:lnTo>
                    <a:lnTo>
                      <a:pt x="79" y="735"/>
                    </a:lnTo>
                    <a:lnTo>
                      <a:pt x="92" y="735"/>
                    </a:lnTo>
                    <a:lnTo>
                      <a:pt x="558" y="735"/>
                    </a:lnTo>
                    <a:lnTo>
                      <a:pt x="558" y="1305"/>
                    </a:lnTo>
                    <a:lnTo>
                      <a:pt x="704" y="1305"/>
                    </a:lnTo>
                    <a:lnTo>
                      <a:pt x="704" y="628"/>
                    </a:lnTo>
                    <a:lnTo>
                      <a:pt x="704" y="619"/>
                    </a:lnTo>
                    <a:lnTo>
                      <a:pt x="704" y="610"/>
                    </a:lnTo>
                    <a:lnTo>
                      <a:pt x="700" y="606"/>
                    </a:lnTo>
                    <a:lnTo>
                      <a:pt x="695" y="602"/>
                    </a:lnTo>
                    <a:lnTo>
                      <a:pt x="691" y="597"/>
                    </a:lnTo>
                    <a:lnTo>
                      <a:pt x="682" y="588"/>
                    </a:lnTo>
                    <a:lnTo>
                      <a:pt x="678" y="584"/>
                    </a:lnTo>
                    <a:lnTo>
                      <a:pt x="673" y="579"/>
                    </a:lnTo>
                    <a:lnTo>
                      <a:pt x="664" y="579"/>
                    </a:lnTo>
                    <a:lnTo>
                      <a:pt x="656" y="575"/>
                    </a:lnTo>
                    <a:lnTo>
                      <a:pt x="647" y="575"/>
                    </a:lnTo>
                    <a:lnTo>
                      <a:pt x="638" y="571"/>
                    </a:lnTo>
                    <a:lnTo>
                      <a:pt x="629" y="571"/>
                    </a:lnTo>
                    <a:lnTo>
                      <a:pt x="620" y="571"/>
                    </a:lnTo>
                    <a:lnTo>
                      <a:pt x="616" y="571"/>
                    </a:lnTo>
                    <a:lnTo>
                      <a:pt x="607" y="571"/>
                    </a:lnTo>
                    <a:lnTo>
                      <a:pt x="337" y="553"/>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53" name="Text Box 87"/>
          <p:cNvSpPr txBox="1">
            <a:spLocks noChangeArrowheads="1"/>
          </p:cNvSpPr>
          <p:nvPr/>
        </p:nvSpPr>
        <p:spPr bwMode="auto">
          <a:xfrm>
            <a:off x="2606676" y="1828801"/>
            <a:ext cx="7143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6 PM</a:t>
            </a:r>
          </a:p>
        </p:txBody>
      </p:sp>
      <p:sp>
        <p:nvSpPr>
          <p:cNvPr id="9254" name="Line 88"/>
          <p:cNvSpPr>
            <a:spLocks noChangeShapeType="1"/>
          </p:cNvSpPr>
          <p:nvPr/>
        </p:nvSpPr>
        <p:spPr bwMode="auto">
          <a:xfrm>
            <a:off x="2976562" y="2420939"/>
            <a:ext cx="63246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9255" name="Line 89"/>
          <p:cNvSpPr>
            <a:spLocks noChangeShapeType="1"/>
          </p:cNvSpPr>
          <p:nvPr/>
        </p:nvSpPr>
        <p:spPr bwMode="auto">
          <a:xfrm>
            <a:off x="2970212" y="2287588"/>
            <a:ext cx="1588"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256" name="Text Box 90"/>
          <p:cNvSpPr txBox="1">
            <a:spLocks noChangeArrowheads="1"/>
          </p:cNvSpPr>
          <p:nvPr/>
        </p:nvSpPr>
        <p:spPr bwMode="auto">
          <a:xfrm>
            <a:off x="38385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7</a:t>
            </a:r>
          </a:p>
        </p:txBody>
      </p:sp>
      <p:sp>
        <p:nvSpPr>
          <p:cNvPr id="9257" name="Text Box 91"/>
          <p:cNvSpPr txBox="1">
            <a:spLocks noChangeArrowheads="1"/>
          </p:cNvSpPr>
          <p:nvPr/>
        </p:nvSpPr>
        <p:spPr bwMode="auto">
          <a:xfrm>
            <a:off x="49053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8</a:t>
            </a:r>
          </a:p>
        </p:txBody>
      </p:sp>
      <p:sp>
        <p:nvSpPr>
          <p:cNvPr id="9258" name="Text Box 92"/>
          <p:cNvSpPr txBox="1">
            <a:spLocks noChangeArrowheads="1"/>
          </p:cNvSpPr>
          <p:nvPr/>
        </p:nvSpPr>
        <p:spPr bwMode="auto">
          <a:xfrm>
            <a:off x="5921376" y="1841501"/>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9</a:t>
            </a:r>
          </a:p>
        </p:txBody>
      </p:sp>
      <p:sp>
        <p:nvSpPr>
          <p:cNvPr id="9259" name="Text Box 93"/>
          <p:cNvSpPr txBox="1">
            <a:spLocks noChangeArrowheads="1"/>
          </p:cNvSpPr>
          <p:nvPr/>
        </p:nvSpPr>
        <p:spPr bwMode="auto">
          <a:xfrm>
            <a:off x="6861176" y="18542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10</a:t>
            </a:r>
          </a:p>
        </p:txBody>
      </p:sp>
      <p:sp>
        <p:nvSpPr>
          <p:cNvPr id="9260" name="Text Box 94"/>
          <p:cNvSpPr txBox="1">
            <a:spLocks noChangeArrowheads="1"/>
          </p:cNvSpPr>
          <p:nvPr/>
        </p:nvSpPr>
        <p:spPr bwMode="auto">
          <a:xfrm>
            <a:off x="7953376" y="1841501"/>
            <a:ext cx="434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11</a:t>
            </a:r>
          </a:p>
        </p:txBody>
      </p:sp>
      <p:sp>
        <p:nvSpPr>
          <p:cNvPr id="9261" name="Text Box 95"/>
          <p:cNvSpPr txBox="1">
            <a:spLocks noChangeArrowheads="1"/>
          </p:cNvSpPr>
          <p:nvPr/>
        </p:nvSpPr>
        <p:spPr bwMode="auto">
          <a:xfrm>
            <a:off x="8791576" y="1828801"/>
            <a:ext cx="113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Midnight</a:t>
            </a:r>
          </a:p>
        </p:txBody>
      </p:sp>
      <p:grpSp>
        <p:nvGrpSpPr>
          <p:cNvPr id="9262" name="Group 96"/>
          <p:cNvGrpSpPr>
            <a:grpSpLocks/>
          </p:cNvGrpSpPr>
          <p:nvPr/>
        </p:nvGrpSpPr>
        <p:grpSpPr bwMode="auto">
          <a:xfrm>
            <a:off x="4513263" y="4065588"/>
            <a:ext cx="1533525" cy="709612"/>
            <a:chOff x="1809" y="1929"/>
            <a:chExt cx="966" cy="447"/>
          </a:xfrm>
        </p:grpSpPr>
        <p:grpSp>
          <p:nvGrpSpPr>
            <p:cNvPr id="9327" name="Group 97"/>
            <p:cNvGrpSpPr>
              <a:grpSpLocks/>
            </p:cNvGrpSpPr>
            <p:nvPr/>
          </p:nvGrpSpPr>
          <p:grpSpPr bwMode="auto">
            <a:xfrm>
              <a:off x="1809" y="1929"/>
              <a:ext cx="304" cy="447"/>
              <a:chOff x="1809" y="1929"/>
              <a:chExt cx="304" cy="447"/>
            </a:xfrm>
          </p:grpSpPr>
          <p:grpSp>
            <p:nvGrpSpPr>
              <p:cNvPr id="9347" name="Group 98"/>
              <p:cNvGrpSpPr>
                <a:grpSpLocks/>
              </p:cNvGrpSpPr>
              <p:nvPr/>
            </p:nvGrpSpPr>
            <p:grpSpPr bwMode="auto">
              <a:xfrm>
                <a:off x="1809" y="1929"/>
                <a:ext cx="304" cy="447"/>
                <a:chOff x="1809" y="1929"/>
                <a:chExt cx="304" cy="447"/>
              </a:xfrm>
            </p:grpSpPr>
            <p:grpSp>
              <p:nvGrpSpPr>
                <p:cNvPr id="9349" name="Group 99"/>
                <p:cNvGrpSpPr>
                  <a:grpSpLocks/>
                </p:cNvGrpSpPr>
                <p:nvPr/>
              </p:nvGrpSpPr>
              <p:grpSpPr bwMode="auto">
                <a:xfrm>
                  <a:off x="1809" y="2000"/>
                  <a:ext cx="304" cy="376"/>
                  <a:chOff x="1809" y="2000"/>
                  <a:chExt cx="304" cy="376"/>
                </a:xfrm>
              </p:grpSpPr>
              <p:sp>
                <p:nvSpPr>
                  <p:cNvPr id="9354" name="Freeform 100"/>
                  <p:cNvSpPr>
                    <a:spLocks noChangeArrowheads="1"/>
                  </p:cNvSpPr>
                  <p:nvPr/>
                </p:nvSpPr>
                <p:spPr bwMode="auto">
                  <a:xfrm>
                    <a:off x="1809" y="2000"/>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5" name="Freeform 101"/>
                  <p:cNvSpPr>
                    <a:spLocks noChangeArrowheads="1"/>
                  </p:cNvSpPr>
                  <p:nvPr/>
                </p:nvSpPr>
                <p:spPr bwMode="auto">
                  <a:xfrm>
                    <a:off x="1809" y="2000"/>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6" name="Freeform 102"/>
                  <p:cNvSpPr>
                    <a:spLocks noChangeArrowheads="1"/>
                  </p:cNvSpPr>
                  <p:nvPr/>
                </p:nvSpPr>
                <p:spPr bwMode="auto">
                  <a:xfrm>
                    <a:off x="2038" y="2000"/>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50" name="Group 103"/>
                <p:cNvGrpSpPr>
                  <a:grpSpLocks/>
                </p:cNvGrpSpPr>
                <p:nvPr/>
              </p:nvGrpSpPr>
              <p:grpSpPr bwMode="auto">
                <a:xfrm>
                  <a:off x="1879" y="1929"/>
                  <a:ext cx="234" cy="77"/>
                  <a:chOff x="1879" y="1929"/>
                  <a:chExt cx="234" cy="77"/>
                </a:xfrm>
              </p:grpSpPr>
              <p:sp>
                <p:nvSpPr>
                  <p:cNvPr id="9351" name="Freeform 104"/>
                  <p:cNvSpPr>
                    <a:spLocks noChangeArrowheads="1"/>
                  </p:cNvSpPr>
                  <p:nvPr/>
                </p:nvSpPr>
                <p:spPr bwMode="auto">
                  <a:xfrm>
                    <a:off x="1879" y="1929"/>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2" name="Freeform 105"/>
                  <p:cNvSpPr>
                    <a:spLocks noChangeArrowheads="1"/>
                  </p:cNvSpPr>
                  <p:nvPr/>
                </p:nvSpPr>
                <p:spPr bwMode="auto">
                  <a:xfrm>
                    <a:off x="1879" y="1929"/>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53" name="Freeform 106"/>
                  <p:cNvSpPr>
                    <a:spLocks noChangeArrowheads="1"/>
                  </p:cNvSpPr>
                  <p:nvPr/>
                </p:nvSpPr>
                <p:spPr bwMode="auto">
                  <a:xfrm>
                    <a:off x="2094" y="1929"/>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48" name="Freeform 107"/>
              <p:cNvSpPr>
                <a:spLocks noChangeArrowheads="1"/>
              </p:cNvSpPr>
              <p:nvPr/>
            </p:nvSpPr>
            <p:spPr bwMode="auto">
              <a:xfrm>
                <a:off x="1871" y="2033"/>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28" name="Group 108"/>
            <p:cNvGrpSpPr>
              <a:grpSpLocks/>
            </p:cNvGrpSpPr>
            <p:nvPr/>
          </p:nvGrpSpPr>
          <p:grpSpPr bwMode="auto">
            <a:xfrm>
              <a:off x="2110" y="1929"/>
              <a:ext cx="377" cy="447"/>
              <a:chOff x="2110" y="1929"/>
              <a:chExt cx="377" cy="447"/>
            </a:xfrm>
          </p:grpSpPr>
          <p:grpSp>
            <p:nvGrpSpPr>
              <p:cNvPr id="9336" name="Group 109"/>
              <p:cNvGrpSpPr>
                <a:grpSpLocks/>
              </p:cNvGrpSpPr>
              <p:nvPr/>
            </p:nvGrpSpPr>
            <p:grpSpPr bwMode="auto">
              <a:xfrm>
                <a:off x="2110" y="1929"/>
                <a:ext cx="377" cy="447"/>
                <a:chOff x="2110" y="1929"/>
                <a:chExt cx="377" cy="447"/>
              </a:xfrm>
            </p:grpSpPr>
            <p:grpSp>
              <p:nvGrpSpPr>
                <p:cNvPr id="9339" name="Group 110"/>
                <p:cNvGrpSpPr>
                  <a:grpSpLocks/>
                </p:cNvGrpSpPr>
                <p:nvPr/>
              </p:nvGrpSpPr>
              <p:grpSpPr bwMode="auto">
                <a:xfrm>
                  <a:off x="2110" y="2000"/>
                  <a:ext cx="377" cy="376"/>
                  <a:chOff x="2110" y="2000"/>
                  <a:chExt cx="377" cy="376"/>
                </a:xfrm>
              </p:grpSpPr>
              <p:sp>
                <p:nvSpPr>
                  <p:cNvPr id="9344" name="Freeform 111"/>
                  <p:cNvSpPr>
                    <a:spLocks noChangeArrowheads="1"/>
                  </p:cNvSpPr>
                  <p:nvPr/>
                </p:nvSpPr>
                <p:spPr bwMode="auto">
                  <a:xfrm>
                    <a:off x="2110" y="2000"/>
                    <a:ext cx="378" cy="377"/>
                  </a:xfrm>
                  <a:custGeom>
                    <a:avLst/>
                    <a:gdLst>
                      <a:gd name="T0" fmla="*/ 0 w 1667"/>
                      <a:gd name="T1" fmla="*/ 377 h 1664"/>
                      <a:gd name="T2" fmla="*/ 0 w 1667"/>
                      <a:gd name="T3" fmla="*/ 94 h 1664"/>
                      <a:gd name="T4" fmla="*/ 94 w 1667"/>
                      <a:gd name="T5" fmla="*/ 0 h 1664"/>
                      <a:gd name="T6" fmla="*/ 378 w 1667"/>
                      <a:gd name="T7" fmla="*/ 0 h 1664"/>
                      <a:gd name="T8" fmla="*/ 378 w 1667"/>
                      <a:gd name="T9" fmla="*/ 283 h 1664"/>
                      <a:gd name="T10" fmla="*/ 283 w 1667"/>
                      <a:gd name="T11" fmla="*/ 377 h 1664"/>
                      <a:gd name="T12" fmla="*/ 0 w 1667"/>
                      <a:gd name="T13" fmla="*/ 377 h 1664"/>
                      <a:gd name="T14" fmla="*/ 0 60000 65536"/>
                      <a:gd name="T15" fmla="*/ 0 60000 65536"/>
                      <a:gd name="T16" fmla="*/ 0 60000 65536"/>
                      <a:gd name="T17" fmla="*/ 0 60000 65536"/>
                      <a:gd name="T18" fmla="*/ 0 60000 65536"/>
                      <a:gd name="T19" fmla="*/ 0 60000 65536"/>
                      <a:gd name="T20" fmla="*/ 0 60000 65536"/>
                      <a:gd name="T21" fmla="*/ 0 w 1667"/>
                      <a:gd name="T22" fmla="*/ 0 h 1664"/>
                      <a:gd name="T23" fmla="*/ 1667 w 1667"/>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7" h="1664">
                        <a:moveTo>
                          <a:pt x="0" y="1663"/>
                        </a:moveTo>
                        <a:lnTo>
                          <a:pt x="0" y="414"/>
                        </a:lnTo>
                        <a:lnTo>
                          <a:pt x="414" y="0"/>
                        </a:lnTo>
                        <a:lnTo>
                          <a:pt x="1666" y="0"/>
                        </a:lnTo>
                        <a:lnTo>
                          <a:pt x="1666" y="1247"/>
                        </a:lnTo>
                        <a:lnTo>
                          <a:pt x="1250"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5" name="Freeform 112"/>
                  <p:cNvSpPr>
                    <a:spLocks noChangeArrowheads="1"/>
                  </p:cNvSpPr>
                  <p:nvPr/>
                </p:nvSpPr>
                <p:spPr bwMode="auto">
                  <a:xfrm>
                    <a:off x="2110" y="2000"/>
                    <a:ext cx="378" cy="94"/>
                  </a:xfrm>
                  <a:custGeom>
                    <a:avLst/>
                    <a:gdLst>
                      <a:gd name="T0" fmla="*/ 0 w 1667"/>
                      <a:gd name="T1" fmla="*/ 94 h 415"/>
                      <a:gd name="T2" fmla="*/ 94 w 1667"/>
                      <a:gd name="T3" fmla="*/ 0 h 415"/>
                      <a:gd name="T4" fmla="*/ 378 w 1667"/>
                      <a:gd name="T5" fmla="*/ 0 h 415"/>
                      <a:gd name="T6" fmla="*/ 283 w 1667"/>
                      <a:gd name="T7" fmla="*/ 94 h 415"/>
                      <a:gd name="T8" fmla="*/ 0 w 1667"/>
                      <a:gd name="T9" fmla="*/ 94 h 415"/>
                      <a:gd name="T10" fmla="*/ 0 60000 65536"/>
                      <a:gd name="T11" fmla="*/ 0 60000 65536"/>
                      <a:gd name="T12" fmla="*/ 0 60000 65536"/>
                      <a:gd name="T13" fmla="*/ 0 60000 65536"/>
                      <a:gd name="T14" fmla="*/ 0 60000 65536"/>
                      <a:gd name="T15" fmla="*/ 0 w 1667"/>
                      <a:gd name="T16" fmla="*/ 0 h 415"/>
                      <a:gd name="T17" fmla="*/ 1667 w 1667"/>
                      <a:gd name="T18" fmla="*/ 415 h 415"/>
                    </a:gdLst>
                    <a:ahLst/>
                    <a:cxnLst>
                      <a:cxn ang="T10">
                        <a:pos x="T0" y="T1"/>
                      </a:cxn>
                      <a:cxn ang="T11">
                        <a:pos x="T2" y="T3"/>
                      </a:cxn>
                      <a:cxn ang="T12">
                        <a:pos x="T4" y="T5"/>
                      </a:cxn>
                      <a:cxn ang="T13">
                        <a:pos x="T6" y="T7"/>
                      </a:cxn>
                      <a:cxn ang="T14">
                        <a:pos x="T8" y="T9"/>
                      </a:cxn>
                    </a:cxnLst>
                    <a:rect l="T15" t="T16" r="T17" b="T18"/>
                    <a:pathLst>
                      <a:path w="1667" h="415">
                        <a:moveTo>
                          <a:pt x="0" y="414"/>
                        </a:moveTo>
                        <a:lnTo>
                          <a:pt x="414" y="0"/>
                        </a:lnTo>
                        <a:lnTo>
                          <a:pt x="1666" y="0"/>
                        </a:lnTo>
                        <a:lnTo>
                          <a:pt x="1250"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6" name="Freeform 113"/>
                  <p:cNvSpPr>
                    <a:spLocks noChangeArrowheads="1"/>
                  </p:cNvSpPr>
                  <p:nvPr/>
                </p:nvSpPr>
                <p:spPr bwMode="auto">
                  <a:xfrm>
                    <a:off x="2394" y="2000"/>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40" name="Group 114"/>
                <p:cNvGrpSpPr>
                  <a:grpSpLocks/>
                </p:cNvGrpSpPr>
                <p:nvPr/>
              </p:nvGrpSpPr>
              <p:grpSpPr bwMode="auto">
                <a:xfrm>
                  <a:off x="2196" y="1929"/>
                  <a:ext cx="291" cy="77"/>
                  <a:chOff x="2196" y="1929"/>
                  <a:chExt cx="291" cy="77"/>
                </a:xfrm>
              </p:grpSpPr>
              <p:sp>
                <p:nvSpPr>
                  <p:cNvPr id="9341" name="Freeform 115"/>
                  <p:cNvSpPr>
                    <a:spLocks noChangeArrowheads="1"/>
                  </p:cNvSpPr>
                  <p:nvPr/>
                </p:nvSpPr>
                <p:spPr bwMode="auto">
                  <a:xfrm>
                    <a:off x="2196" y="1929"/>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2" name="Freeform 116"/>
                  <p:cNvSpPr>
                    <a:spLocks noChangeArrowheads="1"/>
                  </p:cNvSpPr>
                  <p:nvPr/>
                </p:nvSpPr>
                <p:spPr bwMode="auto">
                  <a:xfrm>
                    <a:off x="2196" y="1929"/>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43" name="Freeform 117"/>
                  <p:cNvSpPr>
                    <a:spLocks noChangeArrowheads="1"/>
                  </p:cNvSpPr>
                  <p:nvPr/>
                </p:nvSpPr>
                <p:spPr bwMode="auto">
                  <a:xfrm>
                    <a:off x="2468" y="1929"/>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37" name="Oval 118"/>
              <p:cNvSpPr>
                <a:spLocks noChangeArrowheads="1"/>
              </p:cNvSpPr>
              <p:nvPr/>
            </p:nvSpPr>
            <p:spPr bwMode="auto">
              <a:xfrm>
                <a:off x="2225" y="1965"/>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8" name="Freeform 119"/>
              <p:cNvSpPr>
                <a:spLocks noChangeArrowheads="1"/>
              </p:cNvSpPr>
              <p:nvPr/>
            </p:nvSpPr>
            <p:spPr bwMode="auto">
              <a:xfrm>
                <a:off x="2157" y="2175"/>
                <a:ext cx="198" cy="84"/>
              </a:xfrm>
              <a:custGeom>
                <a:avLst/>
                <a:gdLst>
                  <a:gd name="T0" fmla="*/ 24 w 873"/>
                  <a:gd name="T1" fmla="*/ 0 h 371"/>
                  <a:gd name="T2" fmla="*/ 173 w 873"/>
                  <a:gd name="T3" fmla="*/ 0 h 371"/>
                  <a:gd name="T4" fmla="*/ 198 w 873"/>
                  <a:gd name="T5" fmla="*/ 24 h 371"/>
                  <a:gd name="T6" fmla="*/ 198 w 873"/>
                  <a:gd name="T7" fmla="*/ 59 h 371"/>
                  <a:gd name="T8" fmla="*/ 173 w 873"/>
                  <a:gd name="T9" fmla="*/ 84 h 371"/>
                  <a:gd name="T10" fmla="*/ 24 w 873"/>
                  <a:gd name="T11" fmla="*/ 84 h 371"/>
                  <a:gd name="T12" fmla="*/ 0 w 873"/>
                  <a:gd name="T13" fmla="*/ 59 h 371"/>
                  <a:gd name="T14" fmla="*/ 0 w 873"/>
                  <a:gd name="T15" fmla="*/ 24 h 371"/>
                  <a:gd name="T16" fmla="*/ 24 w 873"/>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
                  <a:gd name="T28" fmla="*/ 0 h 371"/>
                  <a:gd name="T29" fmla="*/ 873 w 873"/>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 h="371">
                    <a:moveTo>
                      <a:pt x="107" y="0"/>
                    </a:moveTo>
                    <a:lnTo>
                      <a:pt x="763" y="0"/>
                    </a:lnTo>
                    <a:lnTo>
                      <a:pt x="872" y="108"/>
                    </a:lnTo>
                    <a:lnTo>
                      <a:pt x="872" y="262"/>
                    </a:lnTo>
                    <a:lnTo>
                      <a:pt x="763"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329" name="Freeform 120"/>
            <p:cNvSpPr>
              <a:spLocks noChangeArrowheads="1"/>
            </p:cNvSpPr>
            <p:nvPr/>
          </p:nvSpPr>
          <p:spPr bwMode="auto">
            <a:xfrm>
              <a:off x="2674" y="2158"/>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0" name="AutoShape 121"/>
            <p:cNvSpPr>
              <a:spLocks noChangeArrowheads="1"/>
            </p:cNvSpPr>
            <p:nvPr/>
          </p:nvSpPr>
          <p:spPr bwMode="auto">
            <a:xfrm>
              <a:off x="2670" y="2158"/>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1" name="AutoShape 122"/>
            <p:cNvSpPr>
              <a:spLocks noChangeArrowheads="1"/>
            </p:cNvSpPr>
            <p:nvPr/>
          </p:nvSpPr>
          <p:spPr bwMode="auto">
            <a:xfrm>
              <a:off x="2677" y="2239"/>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2" name="AutoShape 123"/>
            <p:cNvSpPr>
              <a:spLocks noChangeArrowheads="1"/>
            </p:cNvSpPr>
            <p:nvPr/>
          </p:nvSpPr>
          <p:spPr bwMode="auto">
            <a:xfrm>
              <a:off x="2494" y="2239"/>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33" name="Group 124"/>
            <p:cNvGrpSpPr>
              <a:grpSpLocks/>
            </p:cNvGrpSpPr>
            <p:nvPr/>
          </p:nvGrpSpPr>
          <p:grpSpPr bwMode="auto">
            <a:xfrm>
              <a:off x="2492" y="1986"/>
              <a:ext cx="193" cy="363"/>
              <a:chOff x="2492" y="1986"/>
              <a:chExt cx="193" cy="363"/>
            </a:xfrm>
          </p:grpSpPr>
          <p:sp>
            <p:nvSpPr>
              <p:cNvPr id="9334" name="Oval 125"/>
              <p:cNvSpPr>
                <a:spLocks noChangeArrowheads="1"/>
              </p:cNvSpPr>
              <p:nvPr/>
            </p:nvSpPr>
            <p:spPr bwMode="auto">
              <a:xfrm>
                <a:off x="2568" y="1986"/>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35" name="Freeform 126"/>
              <p:cNvSpPr>
                <a:spLocks noChangeArrowheads="1"/>
              </p:cNvSpPr>
              <p:nvPr/>
            </p:nvSpPr>
            <p:spPr bwMode="auto">
              <a:xfrm>
                <a:off x="2492" y="2054"/>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9263" name="Group 127"/>
          <p:cNvGrpSpPr>
            <a:grpSpLocks/>
          </p:cNvGrpSpPr>
          <p:nvPr/>
        </p:nvGrpSpPr>
        <p:grpSpPr bwMode="auto">
          <a:xfrm>
            <a:off x="5961063" y="4776788"/>
            <a:ext cx="1533525" cy="709612"/>
            <a:chOff x="2721" y="2377"/>
            <a:chExt cx="966" cy="447"/>
          </a:xfrm>
        </p:grpSpPr>
        <p:grpSp>
          <p:nvGrpSpPr>
            <p:cNvPr id="9297" name="Group 128"/>
            <p:cNvGrpSpPr>
              <a:grpSpLocks/>
            </p:cNvGrpSpPr>
            <p:nvPr/>
          </p:nvGrpSpPr>
          <p:grpSpPr bwMode="auto">
            <a:xfrm>
              <a:off x="2721" y="2377"/>
              <a:ext cx="304" cy="447"/>
              <a:chOff x="2721" y="2377"/>
              <a:chExt cx="304" cy="447"/>
            </a:xfrm>
          </p:grpSpPr>
          <p:grpSp>
            <p:nvGrpSpPr>
              <p:cNvPr id="9317" name="Group 129"/>
              <p:cNvGrpSpPr>
                <a:grpSpLocks/>
              </p:cNvGrpSpPr>
              <p:nvPr/>
            </p:nvGrpSpPr>
            <p:grpSpPr bwMode="auto">
              <a:xfrm>
                <a:off x="2721" y="2377"/>
                <a:ext cx="304" cy="447"/>
                <a:chOff x="2721" y="2377"/>
                <a:chExt cx="304" cy="447"/>
              </a:xfrm>
            </p:grpSpPr>
            <p:grpSp>
              <p:nvGrpSpPr>
                <p:cNvPr id="9319" name="Group 130"/>
                <p:cNvGrpSpPr>
                  <a:grpSpLocks/>
                </p:cNvGrpSpPr>
                <p:nvPr/>
              </p:nvGrpSpPr>
              <p:grpSpPr bwMode="auto">
                <a:xfrm>
                  <a:off x="2721" y="2448"/>
                  <a:ext cx="304" cy="376"/>
                  <a:chOff x="2721" y="2448"/>
                  <a:chExt cx="304" cy="376"/>
                </a:xfrm>
              </p:grpSpPr>
              <p:sp>
                <p:nvSpPr>
                  <p:cNvPr id="9324" name="Freeform 131"/>
                  <p:cNvSpPr>
                    <a:spLocks noChangeArrowheads="1"/>
                  </p:cNvSpPr>
                  <p:nvPr/>
                </p:nvSpPr>
                <p:spPr bwMode="auto">
                  <a:xfrm>
                    <a:off x="2721" y="2448"/>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5" name="Freeform 132"/>
                  <p:cNvSpPr>
                    <a:spLocks noChangeArrowheads="1"/>
                  </p:cNvSpPr>
                  <p:nvPr/>
                </p:nvSpPr>
                <p:spPr bwMode="auto">
                  <a:xfrm>
                    <a:off x="2721" y="2448"/>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6" name="Freeform 133"/>
                  <p:cNvSpPr>
                    <a:spLocks noChangeArrowheads="1"/>
                  </p:cNvSpPr>
                  <p:nvPr/>
                </p:nvSpPr>
                <p:spPr bwMode="auto">
                  <a:xfrm>
                    <a:off x="2950" y="2448"/>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20" name="Group 134"/>
                <p:cNvGrpSpPr>
                  <a:grpSpLocks/>
                </p:cNvGrpSpPr>
                <p:nvPr/>
              </p:nvGrpSpPr>
              <p:grpSpPr bwMode="auto">
                <a:xfrm>
                  <a:off x="2791" y="2377"/>
                  <a:ext cx="234" cy="77"/>
                  <a:chOff x="2791" y="2377"/>
                  <a:chExt cx="234" cy="77"/>
                </a:xfrm>
              </p:grpSpPr>
              <p:sp>
                <p:nvSpPr>
                  <p:cNvPr id="9321" name="Freeform 135"/>
                  <p:cNvSpPr>
                    <a:spLocks noChangeArrowheads="1"/>
                  </p:cNvSpPr>
                  <p:nvPr/>
                </p:nvSpPr>
                <p:spPr bwMode="auto">
                  <a:xfrm>
                    <a:off x="2791" y="2377"/>
                    <a:ext cx="235" cy="78"/>
                  </a:xfrm>
                  <a:custGeom>
                    <a:avLst/>
                    <a:gdLst>
                      <a:gd name="T0" fmla="*/ 0 w 1037"/>
                      <a:gd name="T1" fmla="*/ 78 h 344"/>
                      <a:gd name="T2" fmla="*/ 0 w 1037"/>
                      <a:gd name="T3" fmla="*/ 19 h 344"/>
                      <a:gd name="T4" fmla="*/ 19 w 1037"/>
                      <a:gd name="T5" fmla="*/ 0 h 344"/>
                      <a:gd name="T6" fmla="*/ 235 w 1037"/>
                      <a:gd name="T7" fmla="*/ 0 h 344"/>
                      <a:gd name="T8" fmla="*/ 235 w 1037"/>
                      <a:gd name="T9" fmla="*/ 58 h 344"/>
                      <a:gd name="T10" fmla="*/ 215 w 1037"/>
                      <a:gd name="T11" fmla="*/ 78 h 344"/>
                      <a:gd name="T12" fmla="*/ 0 w 1037"/>
                      <a:gd name="T13" fmla="*/ 78 h 344"/>
                      <a:gd name="T14" fmla="*/ 0 60000 65536"/>
                      <a:gd name="T15" fmla="*/ 0 60000 65536"/>
                      <a:gd name="T16" fmla="*/ 0 60000 65536"/>
                      <a:gd name="T17" fmla="*/ 0 60000 65536"/>
                      <a:gd name="T18" fmla="*/ 0 60000 65536"/>
                      <a:gd name="T19" fmla="*/ 0 60000 65536"/>
                      <a:gd name="T20" fmla="*/ 0 60000 65536"/>
                      <a:gd name="T21" fmla="*/ 0 w 1037"/>
                      <a:gd name="T22" fmla="*/ 0 h 344"/>
                      <a:gd name="T23" fmla="*/ 1037 w 1037"/>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4">
                        <a:moveTo>
                          <a:pt x="0" y="343"/>
                        </a:moveTo>
                        <a:lnTo>
                          <a:pt x="0" y="84"/>
                        </a:lnTo>
                        <a:lnTo>
                          <a:pt x="84" y="0"/>
                        </a:lnTo>
                        <a:lnTo>
                          <a:pt x="1036" y="0"/>
                        </a:lnTo>
                        <a:lnTo>
                          <a:pt x="1036" y="257"/>
                        </a:lnTo>
                        <a:lnTo>
                          <a:pt x="950" y="343"/>
                        </a:lnTo>
                        <a:lnTo>
                          <a:pt x="0" y="34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2" name="Freeform 136"/>
                  <p:cNvSpPr>
                    <a:spLocks noChangeArrowheads="1"/>
                  </p:cNvSpPr>
                  <p:nvPr/>
                </p:nvSpPr>
                <p:spPr bwMode="auto">
                  <a:xfrm>
                    <a:off x="2791" y="2377"/>
                    <a:ext cx="235" cy="19"/>
                  </a:xfrm>
                  <a:custGeom>
                    <a:avLst/>
                    <a:gdLst>
                      <a:gd name="T0" fmla="*/ 0 w 1037"/>
                      <a:gd name="T1" fmla="*/ 19 h 85"/>
                      <a:gd name="T2" fmla="*/ 19 w 1037"/>
                      <a:gd name="T3" fmla="*/ 0 h 85"/>
                      <a:gd name="T4" fmla="*/ 235 w 1037"/>
                      <a:gd name="T5" fmla="*/ 0 h 85"/>
                      <a:gd name="T6" fmla="*/ 215 w 1037"/>
                      <a:gd name="T7" fmla="*/ 19 h 85"/>
                      <a:gd name="T8" fmla="*/ 0 w 1037"/>
                      <a:gd name="T9" fmla="*/ 19 h 85"/>
                      <a:gd name="T10" fmla="*/ 0 60000 65536"/>
                      <a:gd name="T11" fmla="*/ 0 60000 65536"/>
                      <a:gd name="T12" fmla="*/ 0 60000 65536"/>
                      <a:gd name="T13" fmla="*/ 0 60000 65536"/>
                      <a:gd name="T14" fmla="*/ 0 60000 65536"/>
                      <a:gd name="T15" fmla="*/ 0 w 1037"/>
                      <a:gd name="T16" fmla="*/ 0 h 85"/>
                      <a:gd name="T17" fmla="*/ 1037 w 1037"/>
                      <a:gd name="T18" fmla="*/ 85 h 85"/>
                    </a:gdLst>
                    <a:ahLst/>
                    <a:cxnLst>
                      <a:cxn ang="T10">
                        <a:pos x="T0" y="T1"/>
                      </a:cxn>
                      <a:cxn ang="T11">
                        <a:pos x="T2" y="T3"/>
                      </a:cxn>
                      <a:cxn ang="T12">
                        <a:pos x="T4" y="T5"/>
                      </a:cxn>
                      <a:cxn ang="T13">
                        <a:pos x="T6" y="T7"/>
                      </a:cxn>
                      <a:cxn ang="T14">
                        <a:pos x="T8" y="T9"/>
                      </a:cxn>
                    </a:cxnLst>
                    <a:rect l="T15" t="T16" r="T17" b="T18"/>
                    <a:pathLst>
                      <a:path w="1037" h="85">
                        <a:moveTo>
                          <a:pt x="0" y="84"/>
                        </a:moveTo>
                        <a:lnTo>
                          <a:pt x="84" y="0"/>
                        </a:lnTo>
                        <a:lnTo>
                          <a:pt x="1036" y="0"/>
                        </a:lnTo>
                        <a:lnTo>
                          <a:pt x="950" y="84"/>
                        </a:lnTo>
                        <a:lnTo>
                          <a:pt x="0" y="84"/>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23" name="Freeform 137"/>
                  <p:cNvSpPr>
                    <a:spLocks noChangeArrowheads="1"/>
                  </p:cNvSpPr>
                  <p:nvPr/>
                </p:nvSpPr>
                <p:spPr bwMode="auto">
                  <a:xfrm>
                    <a:off x="3007" y="2377"/>
                    <a:ext cx="20" cy="78"/>
                  </a:xfrm>
                  <a:custGeom>
                    <a:avLst/>
                    <a:gdLst>
                      <a:gd name="T0" fmla="*/ 0 w 87"/>
                      <a:gd name="T1" fmla="*/ 78 h 344"/>
                      <a:gd name="T2" fmla="*/ 0 w 87"/>
                      <a:gd name="T3" fmla="*/ 19 h 344"/>
                      <a:gd name="T4" fmla="*/ 20 w 87"/>
                      <a:gd name="T5" fmla="*/ 0 h 344"/>
                      <a:gd name="T6" fmla="*/ 20 w 87"/>
                      <a:gd name="T7" fmla="*/ 58 h 344"/>
                      <a:gd name="T8" fmla="*/ 0 w 87"/>
                      <a:gd name="T9" fmla="*/ 78 h 344"/>
                      <a:gd name="T10" fmla="*/ 0 60000 65536"/>
                      <a:gd name="T11" fmla="*/ 0 60000 65536"/>
                      <a:gd name="T12" fmla="*/ 0 60000 65536"/>
                      <a:gd name="T13" fmla="*/ 0 60000 65536"/>
                      <a:gd name="T14" fmla="*/ 0 60000 65536"/>
                      <a:gd name="T15" fmla="*/ 0 w 87"/>
                      <a:gd name="T16" fmla="*/ 0 h 344"/>
                      <a:gd name="T17" fmla="*/ 87 w 87"/>
                      <a:gd name="T18" fmla="*/ 344 h 344"/>
                    </a:gdLst>
                    <a:ahLst/>
                    <a:cxnLst>
                      <a:cxn ang="T10">
                        <a:pos x="T0" y="T1"/>
                      </a:cxn>
                      <a:cxn ang="T11">
                        <a:pos x="T2" y="T3"/>
                      </a:cxn>
                      <a:cxn ang="T12">
                        <a:pos x="T4" y="T5"/>
                      </a:cxn>
                      <a:cxn ang="T13">
                        <a:pos x="T6" y="T7"/>
                      </a:cxn>
                      <a:cxn ang="T14">
                        <a:pos x="T8" y="T9"/>
                      </a:cxn>
                    </a:cxnLst>
                    <a:rect l="T15" t="T16" r="T17" b="T18"/>
                    <a:pathLst>
                      <a:path w="87" h="344">
                        <a:moveTo>
                          <a:pt x="0" y="343"/>
                        </a:moveTo>
                        <a:lnTo>
                          <a:pt x="0" y="84"/>
                        </a:lnTo>
                        <a:lnTo>
                          <a:pt x="86" y="0"/>
                        </a:lnTo>
                        <a:lnTo>
                          <a:pt x="86" y="257"/>
                        </a:lnTo>
                        <a:lnTo>
                          <a:pt x="0" y="34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18" name="Freeform 138"/>
              <p:cNvSpPr>
                <a:spLocks noChangeArrowheads="1"/>
              </p:cNvSpPr>
              <p:nvPr/>
            </p:nvSpPr>
            <p:spPr bwMode="auto">
              <a:xfrm>
                <a:off x="2783" y="2481"/>
                <a:ext cx="158" cy="27"/>
              </a:xfrm>
              <a:custGeom>
                <a:avLst/>
                <a:gdLst>
                  <a:gd name="T0" fmla="*/ 39 w 697"/>
                  <a:gd name="T1" fmla="*/ 0 h 120"/>
                  <a:gd name="T2" fmla="*/ 158 w 697"/>
                  <a:gd name="T3" fmla="*/ 0 h 120"/>
                  <a:gd name="T4" fmla="*/ 118 w 697"/>
                  <a:gd name="T5" fmla="*/ 27 h 120"/>
                  <a:gd name="T6" fmla="*/ 0 w 697"/>
                  <a:gd name="T7" fmla="*/ 27 h 120"/>
                  <a:gd name="T8" fmla="*/ 39 w 697"/>
                  <a:gd name="T9" fmla="*/ 0 h 120"/>
                  <a:gd name="T10" fmla="*/ 0 60000 65536"/>
                  <a:gd name="T11" fmla="*/ 0 60000 65536"/>
                  <a:gd name="T12" fmla="*/ 0 60000 65536"/>
                  <a:gd name="T13" fmla="*/ 0 60000 65536"/>
                  <a:gd name="T14" fmla="*/ 0 60000 65536"/>
                  <a:gd name="T15" fmla="*/ 0 w 697"/>
                  <a:gd name="T16" fmla="*/ 0 h 120"/>
                  <a:gd name="T17" fmla="*/ 697 w 697"/>
                  <a:gd name="T18" fmla="*/ 120 h 120"/>
                </a:gdLst>
                <a:ahLst/>
                <a:cxnLst>
                  <a:cxn ang="T10">
                    <a:pos x="T0" y="T1"/>
                  </a:cxn>
                  <a:cxn ang="T11">
                    <a:pos x="T2" y="T3"/>
                  </a:cxn>
                  <a:cxn ang="T12">
                    <a:pos x="T4" y="T5"/>
                  </a:cxn>
                  <a:cxn ang="T13">
                    <a:pos x="T6" y="T7"/>
                  </a:cxn>
                  <a:cxn ang="T14">
                    <a:pos x="T8" y="T9"/>
                  </a:cxn>
                </a:cxnLst>
                <a:rect l="T15" t="T16" r="T17" b="T18"/>
                <a:pathLst>
                  <a:path w="697" h="120">
                    <a:moveTo>
                      <a:pt x="174" y="0"/>
                    </a:moveTo>
                    <a:lnTo>
                      <a:pt x="696" y="0"/>
                    </a:lnTo>
                    <a:lnTo>
                      <a:pt x="522" y="119"/>
                    </a:lnTo>
                    <a:lnTo>
                      <a:pt x="0" y="119"/>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98" name="Group 139"/>
            <p:cNvGrpSpPr>
              <a:grpSpLocks/>
            </p:cNvGrpSpPr>
            <p:nvPr/>
          </p:nvGrpSpPr>
          <p:grpSpPr bwMode="auto">
            <a:xfrm>
              <a:off x="3022" y="2377"/>
              <a:ext cx="377" cy="447"/>
              <a:chOff x="3022" y="2377"/>
              <a:chExt cx="377" cy="447"/>
            </a:xfrm>
          </p:grpSpPr>
          <p:grpSp>
            <p:nvGrpSpPr>
              <p:cNvPr id="9306" name="Group 140"/>
              <p:cNvGrpSpPr>
                <a:grpSpLocks/>
              </p:cNvGrpSpPr>
              <p:nvPr/>
            </p:nvGrpSpPr>
            <p:grpSpPr bwMode="auto">
              <a:xfrm>
                <a:off x="3022" y="2377"/>
                <a:ext cx="377" cy="447"/>
                <a:chOff x="3022" y="2377"/>
                <a:chExt cx="377" cy="447"/>
              </a:xfrm>
            </p:grpSpPr>
            <p:grpSp>
              <p:nvGrpSpPr>
                <p:cNvPr id="9309" name="Group 141"/>
                <p:cNvGrpSpPr>
                  <a:grpSpLocks/>
                </p:cNvGrpSpPr>
                <p:nvPr/>
              </p:nvGrpSpPr>
              <p:grpSpPr bwMode="auto">
                <a:xfrm>
                  <a:off x="3022" y="2448"/>
                  <a:ext cx="377" cy="376"/>
                  <a:chOff x="3022" y="2448"/>
                  <a:chExt cx="377" cy="376"/>
                </a:xfrm>
              </p:grpSpPr>
              <p:sp>
                <p:nvSpPr>
                  <p:cNvPr id="9314" name="Freeform 142"/>
                  <p:cNvSpPr>
                    <a:spLocks noChangeArrowheads="1"/>
                  </p:cNvSpPr>
                  <p:nvPr/>
                </p:nvSpPr>
                <p:spPr bwMode="auto">
                  <a:xfrm>
                    <a:off x="3022" y="2448"/>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5" name="Freeform 143"/>
                  <p:cNvSpPr>
                    <a:spLocks noChangeArrowheads="1"/>
                  </p:cNvSpPr>
                  <p:nvPr/>
                </p:nvSpPr>
                <p:spPr bwMode="auto">
                  <a:xfrm>
                    <a:off x="3022" y="2448"/>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6" name="Freeform 144"/>
                  <p:cNvSpPr>
                    <a:spLocks noChangeArrowheads="1"/>
                  </p:cNvSpPr>
                  <p:nvPr/>
                </p:nvSpPr>
                <p:spPr bwMode="auto">
                  <a:xfrm>
                    <a:off x="3306" y="2448"/>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310" name="Group 145"/>
                <p:cNvGrpSpPr>
                  <a:grpSpLocks/>
                </p:cNvGrpSpPr>
                <p:nvPr/>
              </p:nvGrpSpPr>
              <p:grpSpPr bwMode="auto">
                <a:xfrm>
                  <a:off x="3108" y="2377"/>
                  <a:ext cx="291" cy="77"/>
                  <a:chOff x="3108" y="2377"/>
                  <a:chExt cx="291" cy="77"/>
                </a:xfrm>
              </p:grpSpPr>
              <p:sp>
                <p:nvSpPr>
                  <p:cNvPr id="9311" name="Freeform 146"/>
                  <p:cNvSpPr>
                    <a:spLocks noChangeArrowheads="1"/>
                  </p:cNvSpPr>
                  <p:nvPr/>
                </p:nvSpPr>
                <p:spPr bwMode="auto">
                  <a:xfrm>
                    <a:off x="3108" y="2377"/>
                    <a:ext cx="292" cy="78"/>
                  </a:xfrm>
                  <a:custGeom>
                    <a:avLst/>
                    <a:gdLst>
                      <a:gd name="T0" fmla="*/ 0 w 1288"/>
                      <a:gd name="T1" fmla="*/ 78 h 344"/>
                      <a:gd name="T2" fmla="*/ 0 w 1288"/>
                      <a:gd name="T3" fmla="*/ 19 h 344"/>
                      <a:gd name="T4" fmla="*/ 19 w 1288"/>
                      <a:gd name="T5" fmla="*/ 0 h 344"/>
                      <a:gd name="T6" fmla="*/ 292 w 1288"/>
                      <a:gd name="T7" fmla="*/ 0 h 344"/>
                      <a:gd name="T8" fmla="*/ 292 w 1288"/>
                      <a:gd name="T9" fmla="*/ 58 h 344"/>
                      <a:gd name="T10" fmla="*/ 272 w 1288"/>
                      <a:gd name="T11" fmla="*/ 78 h 344"/>
                      <a:gd name="T12" fmla="*/ 0 w 1288"/>
                      <a:gd name="T13" fmla="*/ 78 h 344"/>
                      <a:gd name="T14" fmla="*/ 0 60000 65536"/>
                      <a:gd name="T15" fmla="*/ 0 60000 65536"/>
                      <a:gd name="T16" fmla="*/ 0 60000 65536"/>
                      <a:gd name="T17" fmla="*/ 0 60000 65536"/>
                      <a:gd name="T18" fmla="*/ 0 60000 65536"/>
                      <a:gd name="T19" fmla="*/ 0 60000 65536"/>
                      <a:gd name="T20" fmla="*/ 0 60000 65536"/>
                      <a:gd name="T21" fmla="*/ 0 w 1288"/>
                      <a:gd name="T22" fmla="*/ 0 h 344"/>
                      <a:gd name="T23" fmla="*/ 1288 w 1288"/>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4">
                        <a:moveTo>
                          <a:pt x="0" y="343"/>
                        </a:moveTo>
                        <a:lnTo>
                          <a:pt x="0" y="84"/>
                        </a:lnTo>
                        <a:lnTo>
                          <a:pt x="84" y="0"/>
                        </a:lnTo>
                        <a:lnTo>
                          <a:pt x="1287" y="0"/>
                        </a:lnTo>
                        <a:lnTo>
                          <a:pt x="1287" y="257"/>
                        </a:lnTo>
                        <a:lnTo>
                          <a:pt x="1201" y="343"/>
                        </a:lnTo>
                        <a:lnTo>
                          <a:pt x="0" y="34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2" name="Freeform 147"/>
                  <p:cNvSpPr>
                    <a:spLocks noChangeArrowheads="1"/>
                  </p:cNvSpPr>
                  <p:nvPr/>
                </p:nvSpPr>
                <p:spPr bwMode="auto">
                  <a:xfrm>
                    <a:off x="3108" y="2377"/>
                    <a:ext cx="292" cy="19"/>
                  </a:xfrm>
                  <a:custGeom>
                    <a:avLst/>
                    <a:gdLst>
                      <a:gd name="T0" fmla="*/ 0 w 1288"/>
                      <a:gd name="T1" fmla="*/ 19 h 85"/>
                      <a:gd name="T2" fmla="*/ 19 w 1288"/>
                      <a:gd name="T3" fmla="*/ 0 h 85"/>
                      <a:gd name="T4" fmla="*/ 292 w 1288"/>
                      <a:gd name="T5" fmla="*/ 0 h 85"/>
                      <a:gd name="T6" fmla="*/ 272 w 1288"/>
                      <a:gd name="T7" fmla="*/ 19 h 85"/>
                      <a:gd name="T8" fmla="*/ 0 w 1288"/>
                      <a:gd name="T9" fmla="*/ 19 h 85"/>
                      <a:gd name="T10" fmla="*/ 0 60000 65536"/>
                      <a:gd name="T11" fmla="*/ 0 60000 65536"/>
                      <a:gd name="T12" fmla="*/ 0 60000 65536"/>
                      <a:gd name="T13" fmla="*/ 0 60000 65536"/>
                      <a:gd name="T14" fmla="*/ 0 60000 65536"/>
                      <a:gd name="T15" fmla="*/ 0 w 1288"/>
                      <a:gd name="T16" fmla="*/ 0 h 85"/>
                      <a:gd name="T17" fmla="*/ 1288 w 1288"/>
                      <a:gd name="T18" fmla="*/ 85 h 85"/>
                    </a:gdLst>
                    <a:ahLst/>
                    <a:cxnLst>
                      <a:cxn ang="T10">
                        <a:pos x="T0" y="T1"/>
                      </a:cxn>
                      <a:cxn ang="T11">
                        <a:pos x="T2" y="T3"/>
                      </a:cxn>
                      <a:cxn ang="T12">
                        <a:pos x="T4" y="T5"/>
                      </a:cxn>
                      <a:cxn ang="T13">
                        <a:pos x="T6" y="T7"/>
                      </a:cxn>
                      <a:cxn ang="T14">
                        <a:pos x="T8" y="T9"/>
                      </a:cxn>
                    </a:cxnLst>
                    <a:rect l="T15" t="T16" r="T17" b="T18"/>
                    <a:pathLst>
                      <a:path w="1288" h="85">
                        <a:moveTo>
                          <a:pt x="0" y="84"/>
                        </a:moveTo>
                        <a:lnTo>
                          <a:pt x="84" y="0"/>
                        </a:lnTo>
                        <a:lnTo>
                          <a:pt x="1287" y="0"/>
                        </a:lnTo>
                        <a:lnTo>
                          <a:pt x="1201" y="84"/>
                        </a:lnTo>
                        <a:lnTo>
                          <a:pt x="0" y="8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13" name="Freeform 148"/>
                  <p:cNvSpPr>
                    <a:spLocks noChangeArrowheads="1"/>
                  </p:cNvSpPr>
                  <p:nvPr/>
                </p:nvSpPr>
                <p:spPr bwMode="auto">
                  <a:xfrm>
                    <a:off x="3380" y="2377"/>
                    <a:ext cx="20" cy="78"/>
                  </a:xfrm>
                  <a:custGeom>
                    <a:avLst/>
                    <a:gdLst>
                      <a:gd name="T0" fmla="*/ 0 w 87"/>
                      <a:gd name="T1" fmla="*/ 78 h 344"/>
                      <a:gd name="T2" fmla="*/ 0 w 87"/>
                      <a:gd name="T3" fmla="*/ 19 h 344"/>
                      <a:gd name="T4" fmla="*/ 20 w 87"/>
                      <a:gd name="T5" fmla="*/ 0 h 344"/>
                      <a:gd name="T6" fmla="*/ 20 w 87"/>
                      <a:gd name="T7" fmla="*/ 58 h 344"/>
                      <a:gd name="T8" fmla="*/ 0 w 87"/>
                      <a:gd name="T9" fmla="*/ 78 h 344"/>
                      <a:gd name="T10" fmla="*/ 0 60000 65536"/>
                      <a:gd name="T11" fmla="*/ 0 60000 65536"/>
                      <a:gd name="T12" fmla="*/ 0 60000 65536"/>
                      <a:gd name="T13" fmla="*/ 0 60000 65536"/>
                      <a:gd name="T14" fmla="*/ 0 60000 65536"/>
                      <a:gd name="T15" fmla="*/ 0 w 87"/>
                      <a:gd name="T16" fmla="*/ 0 h 344"/>
                      <a:gd name="T17" fmla="*/ 87 w 87"/>
                      <a:gd name="T18" fmla="*/ 344 h 344"/>
                    </a:gdLst>
                    <a:ahLst/>
                    <a:cxnLst>
                      <a:cxn ang="T10">
                        <a:pos x="T0" y="T1"/>
                      </a:cxn>
                      <a:cxn ang="T11">
                        <a:pos x="T2" y="T3"/>
                      </a:cxn>
                      <a:cxn ang="T12">
                        <a:pos x="T4" y="T5"/>
                      </a:cxn>
                      <a:cxn ang="T13">
                        <a:pos x="T6" y="T7"/>
                      </a:cxn>
                      <a:cxn ang="T14">
                        <a:pos x="T8" y="T9"/>
                      </a:cxn>
                    </a:cxnLst>
                    <a:rect l="T15" t="T16" r="T17" b="T18"/>
                    <a:pathLst>
                      <a:path w="87" h="344">
                        <a:moveTo>
                          <a:pt x="0" y="343"/>
                        </a:moveTo>
                        <a:lnTo>
                          <a:pt x="0" y="84"/>
                        </a:lnTo>
                        <a:lnTo>
                          <a:pt x="86" y="0"/>
                        </a:lnTo>
                        <a:lnTo>
                          <a:pt x="86" y="257"/>
                        </a:lnTo>
                        <a:lnTo>
                          <a:pt x="0" y="34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307" name="Oval 149"/>
              <p:cNvSpPr>
                <a:spLocks noChangeArrowheads="1"/>
              </p:cNvSpPr>
              <p:nvPr/>
            </p:nvSpPr>
            <p:spPr bwMode="auto">
              <a:xfrm>
                <a:off x="3137" y="2413"/>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8" name="Freeform 150"/>
              <p:cNvSpPr>
                <a:spLocks noChangeArrowheads="1"/>
              </p:cNvSpPr>
              <p:nvPr/>
            </p:nvSpPr>
            <p:spPr bwMode="auto">
              <a:xfrm>
                <a:off x="3069" y="2623"/>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299" name="Freeform 151"/>
            <p:cNvSpPr>
              <a:spLocks noChangeArrowheads="1"/>
            </p:cNvSpPr>
            <p:nvPr/>
          </p:nvSpPr>
          <p:spPr bwMode="auto">
            <a:xfrm>
              <a:off x="3586" y="2606"/>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0" name="AutoShape 152"/>
            <p:cNvSpPr>
              <a:spLocks noChangeArrowheads="1"/>
            </p:cNvSpPr>
            <p:nvPr/>
          </p:nvSpPr>
          <p:spPr bwMode="auto">
            <a:xfrm>
              <a:off x="3582" y="2606"/>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1" name="AutoShape 153"/>
            <p:cNvSpPr>
              <a:spLocks noChangeArrowheads="1"/>
            </p:cNvSpPr>
            <p:nvPr/>
          </p:nvSpPr>
          <p:spPr bwMode="auto">
            <a:xfrm>
              <a:off x="3589" y="2687"/>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2" name="AutoShape 154"/>
            <p:cNvSpPr>
              <a:spLocks noChangeArrowheads="1"/>
            </p:cNvSpPr>
            <p:nvPr/>
          </p:nvSpPr>
          <p:spPr bwMode="auto">
            <a:xfrm>
              <a:off x="3406" y="2687"/>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303" name="Group 155"/>
            <p:cNvGrpSpPr>
              <a:grpSpLocks/>
            </p:cNvGrpSpPr>
            <p:nvPr/>
          </p:nvGrpSpPr>
          <p:grpSpPr bwMode="auto">
            <a:xfrm>
              <a:off x="3404" y="2434"/>
              <a:ext cx="193" cy="363"/>
              <a:chOff x="3404" y="2434"/>
              <a:chExt cx="193" cy="363"/>
            </a:xfrm>
          </p:grpSpPr>
          <p:sp>
            <p:nvSpPr>
              <p:cNvPr id="9304" name="Oval 156"/>
              <p:cNvSpPr>
                <a:spLocks noChangeArrowheads="1"/>
              </p:cNvSpPr>
              <p:nvPr/>
            </p:nvSpPr>
            <p:spPr bwMode="auto">
              <a:xfrm>
                <a:off x="3480" y="2434"/>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305" name="Freeform 157"/>
              <p:cNvSpPr>
                <a:spLocks noChangeArrowheads="1"/>
              </p:cNvSpPr>
              <p:nvPr/>
            </p:nvSpPr>
            <p:spPr bwMode="auto">
              <a:xfrm>
                <a:off x="3404" y="2502"/>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9264" name="Group 158"/>
          <p:cNvGrpSpPr>
            <a:grpSpLocks/>
          </p:cNvGrpSpPr>
          <p:nvPr/>
        </p:nvGrpSpPr>
        <p:grpSpPr bwMode="auto">
          <a:xfrm>
            <a:off x="7612063" y="5564188"/>
            <a:ext cx="1533525" cy="709612"/>
            <a:chOff x="3761" y="2873"/>
            <a:chExt cx="966" cy="447"/>
          </a:xfrm>
        </p:grpSpPr>
        <p:grpSp>
          <p:nvGrpSpPr>
            <p:cNvPr id="9267" name="Group 159"/>
            <p:cNvGrpSpPr>
              <a:grpSpLocks/>
            </p:cNvGrpSpPr>
            <p:nvPr/>
          </p:nvGrpSpPr>
          <p:grpSpPr bwMode="auto">
            <a:xfrm>
              <a:off x="3761" y="2873"/>
              <a:ext cx="304" cy="447"/>
              <a:chOff x="3761" y="2873"/>
              <a:chExt cx="304" cy="447"/>
            </a:xfrm>
          </p:grpSpPr>
          <p:grpSp>
            <p:nvGrpSpPr>
              <p:cNvPr id="9287" name="Group 160"/>
              <p:cNvGrpSpPr>
                <a:grpSpLocks/>
              </p:cNvGrpSpPr>
              <p:nvPr/>
            </p:nvGrpSpPr>
            <p:grpSpPr bwMode="auto">
              <a:xfrm>
                <a:off x="3761" y="2873"/>
                <a:ext cx="304" cy="447"/>
                <a:chOff x="3761" y="2873"/>
                <a:chExt cx="304" cy="447"/>
              </a:xfrm>
            </p:grpSpPr>
            <p:grpSp>
              <p:nvGrpSpPr>
                <p:cNvPr id="9289" name="Group 161"/>
                <p:cNvGrpSpPr>
                  <a:grpSpLocks/>
                </p:cNvGrpSpPr>
                <p:nvPr/>
              </p:nvGrpSpPr>
              <p:grpSpPr bwMode="auto">
                <a:xfrm>
                  <a:off x="3761" y="2944"/>
                  <a:ext cx="304" cy="376"/>
                  <a:chOff x="3761" y="2944"/>
                  <a:chExt cx="304" cy="376"/>
                </a:xfrm>
              </p:grpSpPr>
              <p:sp>
                <p:nvSpPr>
                  <p:cNvPr id="9294" name="Freeform 162"/>
                  <p:cNvSpPr>
                    <a:spLocks noChangeArrowheads="1"/>
                  </p:cNvSpPr>
                  <p:nvPr/>
                </p:nvSpPr>
                <p:spPr bwMode="auto">
                  <a:xfrm>
                    <a:off x="3761" y="2944"/>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1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6"/>
                        </a:lnTo>
                        <a:lnTo>
                          <a:pt x="335" y="0"/>
                        </a:lnTo>
                        <a:lnTo>
                          <a:pt x="1345" y="0"/>
                        </a:lnTo>
                        <a:lnTo>
                          <a:pt x="1345" y="1327"/>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5" name="Freeform 163"/>
                  <p:cNvSpPr>
                    <a:spLocks noChangeArrowheads="1"/>
                  </p:cNvSpPr>
                  <p:nvPr/>
                </p:nvSpPr>
                <p:spPr bwMode="auto">
                  <a:xfrm>
                    <a:off x="3761" y="2944"/>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6" name="Freeform 164"/>
                  <p:cNvSpPr>
                    <a:spLocks noChangeArrowheads="1"/>
                  </p:cNvSpPr>
                  <p:nvPr/>
                </p:nvSpPr>
                <p:spPr bwMode="auto">
                  <a:xfrm>
                    <a:off x="3990" y="2944"/>
                    <a:ext cx="77" cy="377"/>
                  </a:xfrm>
                  <a:custGeom>
                    <a:avLst/>
                    <a:gdLst>
                      <a:gd name="T0" fmla="*/ 0 w 338"/>
                      <a:gd name="T1" fmla="*/ 377 h 1664"/>
                      <a:gd name="T2" fmla="*/ 0 w 338"/>
                      <a:gd name="T3" fmla="*/ 76 h 1664"/>
                      <a:gd name="T4" fmla="*/ 77 w 338"/>
                      <a:gd name="T5" fmla="*/ 0 h 1664"/>
                      <a:gd name="T6" fmla="*/ 77 w 338"/>
                      <a:gd name="T7" fmla="*/ 301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6"/>
                        </a:lnTo>
                        <a:lnTo>
                          <a:pt x="337" y="0"/>
                        </a:lnTo>
                        <a:lnTo>
                          <a:pt x="337" y="1327"/>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90" name="Group 165"/>
                <p:cNvGrpSpPr>
                  <a:grpSpLocks/>
                </p:cNvGrpSpPr>
                <p:nvPr/>
              </p:nvGrpSpPr>
              <p:grpSpPr bwMode="auto">
                <a:xfrm>
                  <a:off x="3831" y="2873"/>
                  <a:ext cx="234" cy="77"/>
                  <a:chOff x="3831" y="2873"/>
                  <a:chExt cx="234" cy="77"/>
                </a:xfrm>
              </p:grpSpPr>
              <p:sp>
                <p:nvSpPr>
                  <p:cNvPr id="9291" name="Freeform 166"/>
                  <p:cNvSpPr>
                    <a:spLocks noChangeArrowheads="1"/>
                  </p:cNvSpPr>
                  <p:nvPr/>
                </p:nvSpPr>
                <p:spPr bwMode="auto">
                  <a:xfrm>
                    <a:off x="3831" y="2873"/>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2" name="Freeform 167"/>
                  <p:cNvSpPr>
                    <a:spLocks noChangeArrowheads="1"/>
                  </p:cNvSpPr>
                  <p:nvPr/>
                </p:nvSpPr>
                <p:spPr bwMode="auto">
                  <a:xfrm>
                    <a:off x="3831" y="2873"/>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93" name="Freeform 168"/>
                  <p:cNvSpPr>
                    <a:spLocks noChangeArrowheads="1"/>
                  </p:cNvSpPr>
                  <p:nvPr/>
                </p:nvSpPr>
                <p:spPr bwMode="auto">
                  <a:xfrm>
                    <a:off x="4046" y="2873"/>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88" name="Freeform 169"/>
              <p:cNvSpPr>
                <a:spLocks noChangeArrowheads="1"/>
              </p:cNvSpPr>
              <p:nvPr/>
            </p:nvSpPr>
            <p:spPr bwMode="auto">
              <a:xfrm>
                <a:off x="3823" y="2977"/>
                <a:ext cx="158" cy="27"/>
              </a:xfrm>
              <a:custGeom>
                <a:avLst/>
                <a:gdLst>
                  <a:gd name="T0" fmla="*/ 39 w 697"/>
                  <a:gd name="T1" fmla="*/ 0 h 120"/>
                  <a:gd name="T2" fmla="*/ 158 w 697"/>
                  <a:gd name="T3" fmla="*/ 0 h 120"/>
                  <a:gd name="T4" fmla="*/ 118 w 697"/>
                  <a:gd name="T5" fmla="*/ 27 h 120"/>
                  <a:gd name="T6" fmla="*/ 0 w 697"/>
                  <a:gd name="T7" fmla="*/ 27 h 120"/>
                  <a:gd name="T8" fmla="*/ 39 w 697"/>
                  <a:gd name="T9" fmla="*/ 0 h 120"/>
                  <a:gd name="T10" fmla="*/ 0 60000 65536"/>
                  <a:gd name="T11" fmla="*/ 0 60000 65536"/>
                  <a:gd name="T12" fmla="*/ 0 60000 65536"/>
                  <a:gd name="T13" fmla="*/ 0 60000 65536"/>
                  <a:gd name="T14" fmla="*/ 0 60000 65536"/>
                  <a:gd name="T15" fmla="*/ 0 w 697"/>
                  <a:gd name="T16" fmla="*/ 0 h 120"/>
                  <a:gd name="T17" fmla="*/ 697 w 697"/>
                  <a:gd name="T18" fmla="*/ 120 h 120"/>
                </a:gdLst>
                <a:ahLst/>
                <a:cxnLst>
                  <a:cxn ang="T10">
                    <a:pos x="T0" y="T1"/>
                  </a:cxn>
                  <a:cxn ang="T11">
                    <a:pos x="T2" y="T3"/>
                  </a:cxn>
                  <a:cxn ang="T12">
                    <a:pos x="T4" y="T5"/>
                  </a:cxn>
                  <a:cxn ang="T13">
                    <a:pos x="T6" y="T7"/>
                  </a:cxn>
                  <a:cxn ang="T14">
                    <a:pos x="T8" y="T9"/>
                  </a:cxn>
                </a:cxnLst>
                <a:rect l="T15" t="T16" r="T17" b="T18"/>
                <a:pathLst>
                  <a:path w="697" h="120">
                    <a:moveTo>
                      <a:pt x="174" y="0"/>
                    </a:moveTo>
                    <a:lnTo>
                      <a:pt x="696" y="0"/>
                    </a:lnTo>
                    <a:lnTo>
                      <a:pt x="522" y="119"/>
                    </a:lnTo>
                    <a:lnTo>
                      <a:pt x="0" y="119"/>
                    </a:lnTo>
                    <a:lnTo>
                      <a:pt x="174"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68" name="Group 170"/>
            <p:cNvGrpSpPr>
              <a:grpSpLocks/>
            </p:cNvGrpSpPr>
            <p:nvPr/>
          </p:nvGrpSpPr>
          <p:grpSpPr bwMode="auto">
            <a:xfrm>
              <a:off x="4062" y="2873"/>
              <a:ext cx="377" cy="447"/>
              <a:chOff x="4062" y="2873"/>
              <a:chExt cx="377" cy="447"/>
            </a:xfrm>
          </p:grpSpPr>
          <p:grpSp>
            <p:nvGrpSpPr>
              <p:cNvPr id="9276" name="Group 171"/>
              <p:cNvGrpSpPr>
                <a:grpSpLocks/>
              </p:cNvGrpSpPr>
              <p:nvPr/>
            </p:nvGrpSpPr>
            <p:grpSpPr bwMode="auto">
              <a:xfrm>
                <a:off x="4062" y="2873"/>
                <a:ext cx="377" cy="447"/>
                <a:chOff x="4062" y="2873"/>
                <a:chExt cx="377" cy="447"/>
              </a:xfrm>
            </p:grpSpPr>
            <p:grpSp>
              <p:nvGrpSpPr>
                <p:cNvPr id="9279" name="Group 172"/>
                <p:cNvGrpSpPr>
                  <a:grpSpLocks/>
                </p:cNvGrpSpPr>
                <p:nvPr/>
              </p:nvGrpSpPr>
              <p:grpSpPr bwMode="auto">
                <a:xfrm>
                  <a:off x="4062" y="2944"/>
                  <a:ext cx="377" cy="376"/>
                  <a:chOff x="4062" y="2944"/>
                  <a:chExt cx="377" cy="376"/>
                </a:xfrm>
              </p:grpSpPr>
              <p:sp>
                <p:nvSpPr>
                  <p:cNvPr id="9284" name="Freeform 173"/>
                  <p:cNvSpPr>
                    <a:spLocks noChangeArrowheads="1"/>
                  </p:cNvSpPr>
                  <p:nvPr/>
                </p:nvSpPr>
                <p:spPr bwMode="auto">
                  <a:xfrm>
                    <a:off x="4062" y="2944"/>
                    <a:ext cx="378" cy="377"/>
                  </a:xfrm>
                  <a:custGeom>
                    <a:avLst/>
                    <a:gdLst>
                      <a:gd name="T0" fmla="*/ 0 w 1667"/>
                      <a:gd name="T1" fmla="*/ 377 h 1664"/>
                      <a:gd name="T2" fmla="*/ 0 w 1667"/>
                      <a:gd name="T3" fmla="*/ 94 h 1664"/>
                      <a:gd name="T4" fmla="*/ 94 w 1667"/>
                      <a:gd name="T5" fmla="*/ 0 h 1664"/>
                      <a:gd name="T6" fmla="*/ 378 w 1667"/>
                      <a:gd name="T7" fmla="*/ 0 h 1664"/>
                      <a:gd name="T8" fmla="*/ 378 w 1667"/>
                      <a:gd name="T9" fmla="*/ 283 h 1664"/>
                      <a:gd name="T10" fmla="*/ 283 w 1667"/>
                      <a:gd name="T11" fmla="*/ 377 h 1664"/>
                      <a:gd name="T12" fmla="*/ 0 w 1667"/>
                      <a:gd name="T13" fmla="*/ 377 h 1664"/>
                      <a:gd name="T14" fmla="*/ 0 60000 65536"/>
                      <a:gd name="T15" fmla="*/ 0 60000 65536"/>
                      <a:gd name="T16" fmla="*/ 0 60000 65536"/>
                      <a:gd name="T17" fmla="*/ 0 60000 65536"/>
                      <a:gd name="T18" fmla="*/ 0 60000 65536"/>
                      <a:gd name="T19" fmla="*/ 0 60000 65536"/>
                      <a:gd name="T20" fmla="*/ 0 60000 65536"/>
                      <a:gd name="T21" fmla="*/ 0 w 1667"/>
                      <a:gd name="T22" fmla="*/ 0 h 1664"/>
                      <a:gd name="T23" fmla="*/ 1667 w 1667"/>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7" h="1664">
                        <a:moveTo>
                          <a:pt x="0" y="1663"/>
                        </a:moveTo>
                        <a:lnTo>
                          <a:pt x="0" y="415"/>
                        </a:lnTo>
                        <a:lnTo>
                          <a:pt x="414" y="0"/>
                        </a:lnTo>
                        <a:lnTo>
                          <a:pt x="1666" y="0"/>
                        </a:lnTo>
                        <a:lnTo>
                          <a:pt x="1666" y="1248"/>
                        </a:lnTo>
                        <a:lnTo>
                          <a:pt x="1250"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5" name="Freeform 174"/>
                  <p:cNvSpPr>
                    <a:spLocks noChangeArrowheads="1"/>
                  </p:cNvSpPr>
                  <p:nvPr/>
                </p:nvSpPr>
                <p:spPr bwMode="auto">
                  <a:xfrm>
                    <a:off x="4062" y="2944"/>
                    <a:ext cx="378" cy="94"/>
                  </a:xfrm>
                  <a:custGeom>
                    <a:avLst/>
                    <a:gdLst>
                      <a:gd name="T0" fmla="*/ 0 w 1667"/>
                      <a:gd name="T1" fmla="*/ 94 h 416"/>
                      <a:gd name="T2" fmla="*/ 94 w 1667"/>
                      <a:gd name="T3" fmla="*/ 0 h 416"/>
                      <a:gd name="T4" fmla="*/ 378 w 1667"/>
                      <a:gd name="T5" fmla="*/ 0 h 416"/>
                      <a:gd name="T6" fmla="*/ 283 w 1667"/>
                      <a:gd name="T7" fmla="*/ 94 h 416"/>
                      <a:gd name="T8" fmla="*/ 0 w 1667"/>
                      <a:gd name="T9" fmla="*/ 94 h 416"/>
                      <a:gd name="T10" fmla="*/ 0 60000 65536"/>
                      <a:gd name="T11" fmla="*/ 0 60000 65536"/>
                      <a:gd name="T12" fmla="*/ 0 60000 65536"/>
                      <a:gd name="T13" fmla="*/ 0 60000 65536"/>
                      <a:gd name="T14" fmla="*/ 0 60000 65536"/>
                      <a:gd name="T15" fmla="*/ 0 w 1667"/>
                      <a:gd name="T16" fmla="*/ 0 h 416"/>
                      <a:gd name="T17" fmla="*/ 1667 w 1667"/>
                      <a:gd name="T18" fmla="*/ 416 h 416"/>
                    </a:gdLst>
                    <a:ahLst/>
                    <a:cxnLst>
                      <a:cxn ang="T10">
                        <a:pos x="T0" y="T1"/>
                      </a:cxn>
                      <a:cxn ang="T11">
                        <a:pos x="T2" y="T3"/>
                      </a:cxn>
                      <a:cxn ang="T12">
                        <a:pos x="T4" y="T5"/>
                      </a:cxn>
                      <a:cxn ang="T13">
                        <a:pos x="T6" y="T7"/>
                      </a:cxn>
                      <a:cxn ang="T14">
                        <a:pos x="T8" y="T9"/>
                      </a:cxn>
                    </a:cxnLst>
                    <a:rect l="T15" t="T16" r="T17" b="T18"/>
                    <a:pathLst>
                      <a:path w="1667" h="416">
                        <a:moveTo>
                          <a:pt x="0" y="415"/>
                        </a:moveTo>
                        <a:lnTo>
                          <a:pt x="414" y="0"/>
                        </a:lnTo>
                        <a:lnTo>
                          <a:pt x="1666" y="0"/>
                        </a:lnTo>
                        <a:lnTo>
                          <a:pt x="1250"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6" name="Freeform 175"/>
                  <p:cNvSpPr>
                    <a:spLocks noChangeArrowheads="1"/>
                  </p:cNvSpPr>
                  <p:nvPr/>
                </p:nvSpPr>
                <p:spPr bwMode="auto">
                  <a:xfrm>
                    <a:off x="4346" y="2944"/>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5"/>
                        </a:lnTo>
                        <a:lnTo>
                          <a:pt x="416" y="0"/>
                        </a:lnTo>
                        <a:lnTo>
                          <a:pt x="416" y="1248"/>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9280" name="Group 176"/>
                <p:cNvGrpSpPr>
                  <a:grpSpLocks/>
                </p:cNvGrpSpPr>
                <p:nvPr/>
              </p:nvGrpSpPr>
              <p:grpSpPr bwMode="auto">
                <a:xfrm>
                  <a:off x="4148" y="2873"/>
                  <a:ext cx="291" cy="77"/>
                  <a:chOff x="4148" y="2873"/>
                  <a:chExt cx="291" cy="77"/>
                </a:xfrm>
              </p:grpSpPr>
              <p:sp>
                <p:nvSpPr>
                  <p:cNvPr id="9281" name="Freeform 177"/>
                  <p:cNvSpPr>
                    <a:spLocks noChangeArrowheads="1"/>
                  </p:cNvSpPr>
                  <p:nvPr/>
                </p:nvSpPr>
                <p:spPr bwMode="auto">
                  <a:xfrm>
                    <a:off x="4148" y="2873"/>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2" name="Freeform 178"/>
                  <p:cNvSpPr>
                    <a:spLocks noChangeArrowheads="1"/>
                  </p:cNvSpPr>
                  <p:nvPr/>
                </p:nvSpPr>
                <p:spPr bwMode="auto">
                  <a:xfrm>
                    <a:off x="4148" y="2873"/>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83" name="Freeform 179"/>
                  <p:cNvSpPr>
                    <a:spLocks noChangeArrowheads="1"/>
                  </p:cNvSpPr>
                  <p:nvPr/>
                </p:nvSpPr>
                <p:spPr bwMode="auto">
                  <a:xfrm>
                    <a:off x="4420" y="2873"/>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77" name="Oval 180"/>
              <p:cNvSpPr>
                <a:spLocks noChangeArrowheads="1"/>
              </p:cNvSpPr>
              <p:nvPr/>
            </p:nvSpPr>
            <p:spPr bwMode="auto">
              <a:xfrm>
                <a:off x="4177" y="2909"/>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8" name="Freeform 181"/>
              <p:cNvSpPr>
                <a:spLocks noChangeArrowheads="1"/>
              </p:cNvSpPr>
              <p:nvPr/>
            </p:nvSpPr>
            <p:spPr bwMode="auto">
              <a:xfrm>
                <a:off x="4109" y="3119"/>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9269" name="Freeform 182"/>
            <p:cNvSpPr>
              <a:spLocks noChangeArrowheads="1"/>
            </p:cNvSpPr>
            <p:nvPr/>
          </p:nvSpPr>
          <p:spPr bwMode="auto">
            <a:xfrm>
              <a:off x="4626" y="3102"/>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0" name="AutoShape 183"/>
            <p:cNvSpPr>
              <a:spLocks noChangeArrowheads="1"/>
            </p:cNvSpPr>
            <p:nvPr/>
          </p:nvSpPr>
          <p:spPr bwMode="auto">
            <a:xfrm>
              <a:off x="4622" y="3102"/>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1" name="AutoShape 184"/>
            <p:cNvSpPr>
              <a:spLocks noChangeArrowheads="1"/>
            </p:cNvSpPr>
            <p:nvPr/>
          </p:nvSpPr>
          <p:spPr bwMode="auto">
            <a:xfrm>
              <a:off x="4629" y="3183"/>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2" name="AutoShape 185"/>
            <p:cNvSpPr>
              <a:spLocks noChangeArrowheads="1"/>
            </p:cNvSpPr>
            <p:nvPr/>
          </p:nvSpPr>
          <p:spPr bwMode="auto">
            <a:xfrm>
              <a:off x="4446" y="3183"/>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9273" name="Group 186"/>
            <p:cNvGrpSpPr>
              <a:grpSpLocks/>
            </p:cNvGrpSpPr>
            <p:nvPr/>
          </p:nvGrpSpPr>
          <p:grpSpPr bwMode="auto">
            <a:xfrm>
              <a:off x="4444" y="2930"/>
              <a:ext cx="193" cy="364"/>
              <a:chOff x="4444" y="2930"/>
              <a:chExt cx="193" cy="364"/>
            </a:xfrm>
          </p:grpSpPr>
          <p:sp>
            <p:nvSpPr>
              <p:cNvPr id="9274" name="Oval 187"/>
              <p:cNvSpPr>
                <a:spLocks noChangeArrowheads="1"/>
              </p:cNvSpPr>
              <p:nvPr/>
            </p:nvSpPr>
            <p:spPr bwMode="auto">
              <a:xfrm>
                <a:off x="4520" y="2930"/>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75" name="Freeform 188"/>
              <p:cNvSpPr>
                <a:spLocks noChangeArrowheads="1"/>
              </p:cNvSpPr>
              <p:nvPr/>
            </p:nvSpPr>
            <p:spPr bwMode="auto">
              <a:xfrm>
                <a:off x="4444" y="2998"/>
                <a:ext cx="194" cy="296"/>
              </a:xfrm>
              <a:custGeom>
                <a:avLst/>
                <a:gdLst>
                  <a:gd name="T0" fmla="*/ 2 w 857"/>
                  <a:gd name="T1" fmla="*/ 137 h 1306"/>
                  <a:gd name="T2" fmla="*/ 1 w 857"/>
                  <a:gd name="T3" fmla="*/ 140 h 1306"/>
                  <a:gd name="T4" fmla="*/ 0 w 857"/>
                  <a:gd name="T5" fmla="*/ 145 h 1306"/>
                  <a:gd name="T6" fmla="*/ 0 w 857"/>
                  <a:gd name="T7" fmla="*/ 150 h 1306"/>
                  <a:gd name="T8" fmla="*/ 2 w 857"/>
                  <a:gd name="T9" fmla="*/ 155 h 1306"/>
                  <a:gd name="T10" fmla="*/ 4 w 857"/>
                  <a:gd name="T11" fmla="*/ 160 h 1306"/>
                  <a:gd name="T12" fmla="*/ 8 w 857"/>
                  <a:gd name="T13" fmla="*/ 164 h 1306"/>
                  <a:gd name="T14" fmla="*/ 12 w 857"/>
                  <a:gd name="T15" fmla="*/ 166 h 1306"/>
                  <a:gd name="T16" fmla="*/ 16 w 857"/>
                  <a:gd name="T17" fmla="*/ 167 h 1306"/>
                  <a:gd name="T18" fmla="*/ 21 w 857"/>
                  <a:gd name="T19" fmla="*/ 167 h 1306"/>
                  <a:gd name="T20" fmla="*/ 127 w 857"/>
                  <a:gd name="T21" fmla="*/ 296 h 1306"/>
                  <a:gd name="T22" fmla="*/ 160 w 857"/>
                  <a:gd name="T23" fmla="*/ 142 h 1306"/>
                  <a:gd name="T24" fmla="*/ 160 w 857"/>
                  <a:gd name="T25" fmla="*/ 138 h 1306"/>
                  <a:gd name="T26" fmla="*/ 158 w 857"/>
                  <a:gd name="T27" fmla="*/ 136 h 1306"/>
                  <a:gd name="T28" fmla="*/ 155 w 857"/>
                  <a:gd name="T29" fmla="*/ 133 h 1306"/>
                  <a:gd name="T30" fmla="*/ 153 w 857"/>
                  <a:gd name="T31" fmla="*/ 131 h 1306"/>
                  <a:gd name="T32" fmla="*/ 148 w 857"/>
                  <a:gd name="T33" fmla="*/ 130 h 1306"/>
                  <a:gd name="T34" fmla="*/ 145 w 857"/>
                  <a:gd name="T35" fmla="*/ 129 h 1306"/>
                  <a:gd name="T36" fmla="*/ 141 w 857"/>
                  <a:gd name="T37" fmla="*/ 129 h 1306"/>
                  <a:gd name="T38" fmla="*/ 138 w 857"/>
                  <a:gd name="T39" fmla="*/ 129 h 1306"/>
                  <a:gd name="T40" fmla="*/ 93 w 857"/>
                  <a:gd name="T41" fmla="*/ 75 h 1306"/>
                  <a:gd name="T42" fmla="*/ 180 w 857"/>
                  <a:gd name="T43" fmla="*/ 93 h 1306"/>
                  <a:gd name="T44" fmla="*/ 184 w 857"/>
                  <a:gd name="T45" fmla="*/ 92 h 1306"/>
                  <a:gd name="T46" fmla="*/ 186 w 857"/>
                  <a:gd name="T47" fmla="*/ 91 h 1306"/>
                  <a:gd name="T48" fmla="*/ 190 w 857"/>
                  <a:gd name="T49" fmla="*/ 89 h 1306"/>
                  <a:gd name="T50" fmla="*/ 192 w 857"/>
                  <a:gd name="T51" fmla="*/ 86 h 1306"/>
                  <a:gd name="T52" fmla="*/ 193 w 857"/>
                  <a:gd name="T53" fmla="*/ 83 h 1306"/>
                  <a:gd name="T54" fmla="*/ 194 w 857"/>
                  <a:gd name="T55" fmla="*/ 78 h 1306"/>
                  <a:gd name="T56" fmla="*/ 193 w 857"/>
                  <a:gd name="T57" fmla="*/ 74 h 1306"/>
                  <a:gd name="T58" fmla="*/ 191 w 857"/>
                  <a:gd name="T59" fmla="*/ 70 h 1306"/>
                  <a:gd name="T60" fmla="*/ 189 w 857"/>
                  <a:gd name="T61" fmla="*/ 68 h 1306"/>
                  <a:gd name="T62" fmla="*/ 185 w 857"/>
                  <a:gd name="T63" fmla="*/ 65 h 1306"/>
                  <a:gd name="T64" fmla="*/ 182 w 857"/>
                  <a:gd name="T65" fmla="*/ 64 h 1306"/>
                  <a:gd name="T66" fmla="*/ 122 w 857"/>
                  <a:gd name="T67" fmla="*/ 64 h 1306"/>
                  <a:gd name="T68" fmla="*/ 112 w 857"/>
                  <a:gd name="T69" fmla="*/ 42 h 1306"/>
                  <a:gd name="T70" fmla="*/ 113 w 857"/>
                  <a:gd name="T71" fmla="*/ 37 h 1306"/>
                  <a:gd name="T72" fmla="*/ 114 w 857"/>
                  <a:gd name="T73" fmla="*/ 30 h 1306"/>
                  <a:gd name="T74" fmla="*/ 114 w 857"/>
                  <a:gd name="T75" fmla="*/ 24 h 1306"/>
                  <a:gd name="T76" fmla="*/ 112 w 857"/>
                  <a:gd name="T77" fmla="*/ 19 h 1306"/>
                  <a:gd name="T78" fmla="*/ 110 w 857"/>
                  <a:gd name="T79" fmla="*/ 15 h 1306"/>
                  <a:gd name="T80" fmla="*/ 107 w 857"/>
                  <a:gd name="T81" fmla="*/ 10 h 1306"/>
                  <a:gd name="T82" fmla="*/ 103 w 857"/>
                  <a:gd name="T83" fmla="*/ 7 h 1306"/>
                  <a:gd name="T84" fmla="*/ 98 w 857"/>
                  <a:gd name="T85" fmla="*/ 3 h 1306"/>
                  <a:gd name="T86" fmla="*/ 93 w 857"/>
                  <a:gd name="T87" fmla="*/ 1 h 1306"/>
                  <a:gd name="T88" fmla="*/ 87 w 857"/>
                  <a:gd name="T89" fmla="*/ 0 h 1306"/>
                  <a:gd name="T90" fmla="*/ 81 w 857"/>
                  <a:gd name="T91" fmla="*/ 0 h 1306"/>
                  <a:gd name="T92" fmla="*/ 75 w 857"/>
                  <a:gd name="T93" fmla="*/ 1 h 1306"/>
                  <a:gd name="T94" fmla="*/ 69 w 857"/>
                  <a:gd name="T95" fmla="*/ 3 h 1306"/>
                  <a:gd name="T96" fmla="*/ 63 w 857"/>
                  <a:gd name="T97" fmla="*/ 6 h 1306"/>
                  <a:gd name="T98" fmla="*/ 59 w 857"/>
                  <a:gd name="T99" fmla="*/ 11 h 1306"/>
                  <a:gd name="T100" fmla="*/ 55 w 857"/>
                  <a:gd name="T101" fmla="*/ 17 h 1306"/>
                  <a:gd name="T102" fmla="*/ 53 w 857"/>
                  <a:gd name="T103" fmla="*/ 23 h 1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6"/>
                  <a:gd name="T158" fmla="*/ 857 w 857"/>
                  <a:gd name="T159" fmla="*/ 1306 h 13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6">
                    <a:moveTo>
                      <a:pt x="235" y="101"/>
                    </a:moveTo>
                    <a:lnTo>
                      <a:pt x="8" y="606"/>
                    </a:lnTo>
                    <a:lnTo>
                      <a:pt x="4" y="610"/>
                    </a:lnTo>
                    <a:lnTo>
                      <a:pt x="4" y="619"/>
                    </a:lnTo>
                    <a:lnTo>
                      <a:pt x="0" y="628"/>
                    </a:lnTo>
                    <a:lnTo>
                      <a:pt x="0" y="641"/>
                    </a:lnTo>
                    <a:lnTo>
                      <a:pt x="0" y="650"/>
                    </a:lnTo>
                    <a:lnTo>
                      <a:pt x="0" y="663"/>
                    </a:lnTo>
                    <a:lnTo>
                      <a:pt x="4" y="672"/>
                    </a:lnTo>
                    <a:lnTo>
                      <a:pt x="8" y="685"/>
                    </a:lnTo>
                    <a:lnTo>
                      <a:pt x="13" y="694"/>
                    </a:lnTo>
                    <a:lnTo>
                      <a:pt x="17" y="704"/>
                    </a:lnTo>
                    <a:lnTo>
                      <a:pt x="26" y="713"/>
                    </a:lnTo>
                    <a:lnTo>
                      <a:pt x="35" y="722"/>
                    </a:lnTo>
                    <a:lnTo>
                      <a:pt x="44" y="726"/>
                    </a:lnTo>
                    <a:lnTo>
                      <a:pt x="53" y="731"/>
                    </a:lnTo>
                    <a:lnTo>
                      <a:pt x="61" y="731"/>
                    </a:lnTo>
                    <a:lnTo>
                      <a:pt x="70" y="735"/>
                    </a:lnTo>
                    <a:lnTo>
                      <a:pt x="79" y="735"/>
                    </a:lnTo>
                    <a:lnTo>
                      <a:pt x="92" y="735"/>
                    </a:lnTo>
                    <a:lnTo>
                      <a:pt x="559" y="735"/>
                    </a:lnTo>
                    <a:lnTo>
                      <a:pt x="559" y="1305"/>
                    </a:lnTo>
                    <a:lnTo>
                      <a:pt x="705" y="1305"/>
                    </a:lnTo>
                    <a:lnTo>
                      <a:pt x="705" y="628"/>
                    </a:lnTo>
                    <a:lnTo>
                      <a:pt x="705" y="619"/>
                    </a:lnTo>
                    <a:lnTo>
                      <a:pt x="705" y="610"/>
                    </a:lnTo>
                    <a:lnTo>
                      <a:pt x="700" y="606"/>
                    </a:lnTo>
                    <a:lnTo>
                      <a:pt x="696" y="602"/>
                    </a:lnTo>
                    <a:lnTo>
                      <a:pt x="692" y="597"/>
                    </a:lnTo>
                    <a:lnTo>
                      <a:pt x="683" y="588"/>
                    </a:lnTo>
                    <a:lnTo>
                      <a:pt x="678" y="584"/>
                    </a:lnTo>
                    <a:lnTo>
                      <a:pt x="674" y="579"/>
                    </a:lnTo>
                    <a:lnTo>
                      <a:pt x="665" y="579"/>
                    </a:lnTo>
                    <a:lnTo>
                      <a:pt x="656" y="575"/>
                    </a:lnTo>
                    <a:lnTo>
                      <a:pt x="647" y="575"/>
                    </a:lnTo>
                    <a:lnTo>
                      <a:pt x="639" y="571"/>
                    </a:lnTo>
                    <a:lnTo>
                      <a:pt x="630" y="571"/>
                    </a:lnTo>
                    <a:lnTo>
                      <a:pt x="621" y="571"/>
                    </a:lnTo>
                    <a:lnTo>
                      <a:pt x="617" y="571"/>
                    </a:lnTo>
                    <a:lnTo>
                      <a:pt x="608" y="571"/>
                    </a:lnTo>
                    <a:lnTo>
                      <a:pt x="337" y="553"/>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9265" name="Line 189"/>
          <p:cNvSpPr>
            <a:spLocks noChangeShapeType="1"/>
          </p:cNvSpPr>
          <p:nvPr/>
        </p:nvSpPr>
        <p:spPr bwMode="auto">
          <a:xfrm>
            <a:off x="2132012" y="3163888"/>
            <a:ext cx="1588"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9266" name="Text Box 190"/>
          <p:cNvSpPr txBox="1">
            <a:spLocks noChangeArrowheads="1"/>
          </p:cNvSpPr>
          <p:nvPr/>
        </p:nvSpPr>
        <p:spPr bwMode="auto">
          <a:xfrm>
            <a:off x="5616576" y="2379663"/>
            <a:ext cx="6889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i="1"/>
              <a:t>Time</a:t>
            </a:r>
          </a:p>
        </p:txBody>
      </p:sp>
    </p:spTree>
    <p:extLst>
      <p:ext uri="{BB962C8B-B14F-4D97-AF65-F5344CB8AC3E}">
        <p14:creationId xmlns:p14="http://schemas.microsoft.com/office/powerpoint/2010/main" val="1486689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 calcmode="lin" valueType="num">
                                      <p:cBhvr additive="base">
                                        <p:cTn id="12" dur="500" fill="hold"/>
                                        <p:tgtEl>
                                          <p:spTgt spid="1024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02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3275012" y="228600"/>
            <a:ext cx="6096000" cy="838200"/>
          </a:xfrm>
        </p:spPr>
        <p:txBody>
          <a:bodyPr/>
          <a:lstStyle/>
          <a:p>
            <a:r>
              <a:rPr lang="en-US" altLang="zh-CN">
                <a:solidFill>
                  <a:srgbClr val="0237BC"/>
                </a:solidFill>
                <a:ea typeface="SimSun" panose="02010600030101010101" pitchFamily="2" charset="-122"/>
              </a:rPr>
              <a:t>Structural Hazards</a:t>
            </a:r>
          </a:p>
        </p:txBody>
      </p:sp>
      <p:sp>
        <p:nvSpPr>
          <p:cNvPr id="822276" name="Rectangle 4"/>
          <p:cNvSpPr>
            <a:spLocks noChangeArrowheads="1"/>
          </p:cNvSpPr>
          <p:nvPr/>
        </p:nvSpPr>
        <p:spPr bwMode="auto">
          <a:xfrm>
            <a:off x="303212" y="1371600"/>
            <a:ext cx="11734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5750" indent="-285750" algn="l">
              <a:lnSpc>
                <a:spcPct val="90000"/>
              </a:lnSpc>
              <a:spcBef>
                <a:spcPct val="30000"/>
              </a:spcBef>
              <a:buSzPct val="100000"/>
              <a:buChar char="•"/>
              <a:defRPr sz="2400" b="1">
                <a:solidFill>
                  <a:schemeClr val="tx1"/>
                </a:solidFill>
                <a:latin typeface="Arial" panose="020B0604020202020204" pitchFamily="34" charset="0"/>
              </a:defRPr>
            </a:lvl1pPr>
            <a:lvl2pPr marL="685800" indent="-228600" algn="l">
              <a:lnSpc>
                <a:spcPct val="90000"/>
              </a:lnSpc>
              <a:spcBef>
                <a:spcPct val="30000"/>
              </a:spcBef>
              <a:buSzPct val="100000"/>
              <a:buChar char="–"/>
              <a:defRPr b="1">
                <a:solidFill>
                  <a:schemeClr val="tx1"/>
                </a:solidFill>
                <a:latin typeface="Arial" panose="020B0604020202020204" pitchFamily="34" charset="0"/>
              </a:defRPr>
            </a:lvl2pPr>
            <a:lvl3pPr marL="1143000" indent="-228600" algn="l">
              <a:lnSpc>
                <a:spcPct val="90000"/>
              </a:lnSpc>
              <a:spcBef>
                <a:spcPct val="30000"/>
              </a:spcBef>
              <a:buSzPct val="100000"/>
              <a:buChar char="»"/>
              <a:defRPr b="1">
                <a:solidFill>
                  <a:schemeClr val="tx1"/>
                </a:solidFill>
                <a:latin typeface="Arial" panose="020B0604020202020204" pitchFamily="34" charset="0"/>
              </a:defRPr>
            </a:lvl3pPr>
            <a:lvl4pPr marL="1543050" indent="-171450" algn="l">
              <a:lnSpc>
                <a:spcPct val="90000"/>
              </a:lnSpc>
              <a:spcBef>
                <a:spcPct val="30000"/>
              </a:spcBef>
              <a:buSzPct val="100000"/>
              <a:buChar char="•"/>
              <a:defRPr sz="14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algn="just">
              <a:buFontTx/>
              <a:buNone/>
            </a:pPr>
            <a:r>
              <a:rPr lang="en-US" altLang="zh-CN" sz="2800" dirty="0">
                <a:solidFill>
                  <a:srgbClr val="0237BC"/>
                </a:solidFill>
                <a:ea typeface="SimSun" panose="02010600030101010101" pitchFamily="2" charset="-122"/>
              </a:rPr>
              <a:t>Some common Structural Hazards:</a:t>
            </a:r>
          </a:p>
          <a:p>
            <a:pPr algn="just"/>
            <a:r>
              <a:rPr lang="en-US" altLang="zh-CN" sz="2800" dirty="0">
                <a:ea typeface="SimSun" panose="02010600030101010101" pitchFamily="2" charset="-122"/>
              </a:rPr>
              <a:t>Memory: </a:t>
            </a:r>
          </a:p>
          <a:p>
            <a:pPr lvl="1" algn="just"/>
            <a:r>
              <a:rPr lang="en-US" altLang="zh-CN" sz="2000" dirty="0">
                <a:ea typeface="SimSun" panose="02010600030101010101" pitchFamily="2" charset="-122"/>
              </a:rPr>
              <a:t>we’ve already mentioned this one.</a:t>
            </a:r>
          </a:p>
          <a:p>
            <a:pPr algn="just"/>
            <a:r>
              <a:rPr lang="en-US" altLang="zh-CN" sz="2800" dirty="0">
                <a:ea typeface="SimSun" panose="02010600030101010101" pitchFamily="2" charset="-122"/>
              </a:rPr>
              <a:t>Floating point:</a:t>
            </a:r>
          </a:p>
          <a:p>
            <a:pPr lvl="1" algn="just"/>
            <a:r>
              <a:rPr lang="en-US" altLang="zh-CN" sz="2000" dirty="0">
                <a:ea typeface="SimSun" panose="02010600030101010101" pitchFamily="2" charset="-122"/>
              </a:rPr>
              <a:t>Since many floating point instructions require many cycles, it’s easy for them to interfere with each other. </a:t>
            </a:r>
          </a:p>
          <a:p>
            <a:pPr algn="just"/>
            <a:r>
              <a:rPr lang="en-US" altLang="zh-CN" sz="2800" dirty="0">
                <a:ea typeface="SimSun" panose="02010600030101010101" pitchFamily="2" charset="-122"/>
              </a:rPr>
              <a:t>Starting up more of one type of instruction than there are resources.  </a:t>
            </a:r>
          </a:p>
          <a:p>
            <a:pPr lvl="1" algn="just"/>
            <a:r>
              <a:rPr lang="en-US" altLang="zh-CN" sz="2000" dirty="0">
                <a:ea typeface="SimSun" panose="02010600030101010101" pitchFamily="2" charset="-122"/>
              </a:rPr>
              <a:t>For instance, the PA-8600 can support two ALU + two load/store instructions per cycle - that’s how much hardware it has available.</a:t>
            </a:r>
          </a:p>
        </p:txBody>
      </p:sp>
    </p:spTree>
    <p:extLst>
      <p:ext uri="{BB962C8B-B14F-4D97-AF65-F5344CB8AC3E}">
        <p14:creationId xmlns:p14="http://schemas.microsoft.com/office/powerpoint/2010/main" val="408540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3275012" y="228600"/>
            <a:ext cx="6096000" cy="1143000"/>
          </a:xfrm>
        </p:spPr>
        <p:txBody>
          <a:bodyPr/>
          <a:lstStyle/>
          <a:p>
            <a:r>
              <a:rPr lang="en-US" altLang="zh-CN">
                <a:solidFill>
                  <a:srgbClr val="0237BC"/>
                </a:solidFill>
                <a:ea typeface="SimSun" panose="02010600030101010101" pitchFamily="2" charset="-122"/>
              </a:rPr>
              <a:t>Structural Hazards</a:t>
            </a:r>
          </a:p>
        </p:txBody>
      </p:sp>
      <p:sp>
        <p:nvSpPr>
          <p:cNvPr id="816131" name="Rectangle 3"/>
          <p:cNvSpPr>
            <a:spLocks noGrp="1" noChangeArrowheads="1"/>
          </p:cNvSpPr>
          <p:nvPr>
            <p:ph type="body" idx="1"/>
          </p:nvPr>
        </p:nvSpPr>
        <p:spPr>
          <a:xfrm>
            <a:off x="227012" y="1371600"/>
            <a:ext cx="9829800" cy="44196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fontScale="92500" lnSpcReduction="10000"/>
          </a:bodyPr>
          <a:lstStyle/>
          <a:p>
            <a:pPr>
              <a:buFontTx/>
              <a:buNone/>
            </a:pPr>
            <a:r>
              <a:rPr lang="en-US" altLang="zh-CN" dirty="0">
                <a:solidFill>
                  <a:srgbClr val="FF3300"/>
                </a:solidFill>
                <a:ea typeface="SimSun" panose="02010600030101010101" pitchFamily="2" charset="-122"/>
              </a:rPr>
              <a:t>Dealing with Structural Hazards</a:t>
            </a:r>
            <a:r>
              <a:rPr lang="en-US" altLang="zh-CN" sz="2000" dirty="0">
                <a:ea typeface="SimSun" panose="02010600030101010101" pitchFamily="2" charset="-122"/>
              </a:rPr>
              <a:t> </a:t>
            </a:r>
          </a:p>
          <a:p>
            <a:pPr>
              <a:buFontTx/>
              <a:buNone/>
            </a:pPr>
            <a:r>
              <a:rPr lang="en-US" altLang="zh-CN" sz="2000" dirty="0">
                <a:ea typeface="SimSun" panose="02010600030101010101" pitchFamily="2" charset="-122"/>
              </a:rPr>
              <a:t>Stall </a:t>
            </a:r>
          </a:p>
          <a:p>
            <a:r>
              <a:rPr lang="en-US" altLang="zh-CN" sz="2000" dirty="0">
                <a:ea typeface="SimSun" panose="02010600030101010101" pitchFamily="2" charset="-122"/>
              </a:rPr>
              <a:t>low cost, simple </a:t>
            </a:r>
          </a:p>
          <a:p>
            <a:r>
              <a:rPr lang="en-US" altLang="zh-CN" sz="2000" dirty="0">
                <a:ea typeface="SimSun" panose="02010600030101010101" pitchFamily="2" charset="-122"/>
              </a:rPr>
              <a:t>Increases CPI  </a:t>
            </a:r>
          </a:p>
          <a:p>
            <a:r>
              <a:rPr lang="en-US" altLang="zh-CN" sz="2000" dirty="0">
                <a:ea typeface="SimSun" panose="02010600030101010101" pitchFamily="2" charset="-122"/>
              </a:rPr>
              <a:t>use for rare case since stalling has performance effect</a:t>
            </a:r>
          </a:p>
          <a:p>
            <a:pPr>
              <a:buFontTx/>
              <a:buNone/>
            </a:pPr>
            <a:r>
              <a:rPr lang="en-US" altLang="zh-CN" sz="2000" dirty="0">
                <a:ea typeface="SimSun" panose="02010600030101010101" pitchFamily="2" charset="-122"/>
              </a:rPr>
              <a:t>Pipeline hardware resource </a:t>
            </a:r>
          </a:p>
          <a:p>
            <a:r>
              <a:rPr lang="en-US" altLang="zh-CN" sz="2000" dirty="0">
                <a:ea typeface="SimSun" panose="02010600030101010101" pitchFamily="2" charset="-122"/>
              </a:rPr>
              <a:t>useful for multi-cycle resources </a:t>
            </a:r>
          </a:p>
          <a:p>
            <a:r>
              <a:rPr lang="en-US" altLang="zh-CN" sz="2000" dirty="0">
                <a:ea typeface="SimSun" panose="02010600030101010101" pitchFamily="2" charset="-122"/>
              </a:rPr>
              <a:t>good performance </a:t>
            </a:r>
          </a:p>
          <a:p>
            <a:r>
              <a:rPr lang="en-US" altLang="zh-CN" sz="2000" dirty="0">
                <a:ea typeface="SimSun" panose="02010600030101010101" pitchFamily="2" charset="-122"/>
              </a:rPr>
              <a:t>sometimes complex e.g., RAM </a:t>
            </a:r>
          </a:p>
          <a:p>
            <a:pPr>
              <a:buFontTx/>
              <a:buNone/>
            </a:pPr>
            <a:r>
              <a:rPr lang="en-US" altLang="zh-CN" sz="2000" dirty="0">
                <a:ea typeface="SimSun" panose="02010600030101010101" pitchFamily="2" charset="-122"/>
              </a:rPr>
              <a:t>Replicate resource </a:t>
            </a:r>
          </a:p>
          <a:p>
            <a:r>
              <a:rPr lang="en-US" altLang="zh-CN" sz="2000" dirty="0">
                <a:ea typeface="SimSun" panose="02010600030101010101" pitchFamily="2" charset="-122"/>
              </a:rPr>
              <a:t>good performance </a:t>
            </a:r>
          </a:p>
          <a:p>
            <a:r>
              <a:rPr lang="en-US" altLang="zh-CN" sz="2000" dirty="0">
                <a:ea typeface="SimSun" panose="02010600030101010101" pitchFamily="2" charset="-122"/>
              </a:rPr>
              <a:t>increases cost (+ maybe interconnect delay) </a:t>
            </a:r>
          </a:p>
          <a:p>
            <a:r>
              <a:rPr lang="en-US" altLang="zh-CN" sz="2000" dirty="0">
                <a:ea typeface="SimSun" panose="02010600030101010101" pitchFamily="2" charset="-122"/>
              </a:rPr>
              <a:t>useful for cheap or divisible resources </a:t>
            </a:r>
          </a:p>
        </p:txBody>
      </p:sp>
    </p:spTree>
    <p:extLst>
      <p:ext uri="{BB962C8B-B14F-4D97-AF65-F5344CB8AC3E}">
        <p14:creationId xmlns:p14="http://schemas.microsoft.com/office/powerpoint/2010/main" val="3559062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3275012" y="228600"/>
            <a:ext cx="6096000" cy="838200"/>
          </a:xfrm>
        </p:spPr>
        <p:txBody>
          <a:bodyPr/>
          <a:lstStyle/>
          <a:p>
            <a:r>
              <a:rPr lang="en-US" altLang="zh-CN">
                <a:solidFill>
                  <a:srgbClr val="0237BC"/>
                </a:solidFill>
                <a:ea typeface="SimSun" panose="02010600030101010101" pitchFamily="2" charset="-122"/>
              </a:rPr>
              <a:t>Structural Hazards</a:t>
            </a:r>
          </a:p>
        </p:txBody>
      </p:sp>
      <p:sp>
        <p:nvSpPr>
          <p:cNvPr id="818179" name="Rectangle 3"/>
          <p:cNvSpPr>
            <a:spLocks noGrp="1" noChangeArrowheads="1"/>
          </p:cNvSpPr>
          <p:nvPr>
            <p:ph type="body" idx="1"/>
          </p:nvPr>
        </p:nvSpPr>
        <p:spPr>
          <a:xfrm>
            <a:off x="150812" y="1905000"/>
            <a:ext cx="11734800" cy="35052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lnSpcReduction="10000"/>
          </a:bodyPr>
          <a:lstStyle/>
          <a:p>
            <a:pPr algn="just">
              <a:buClr>
                <a:schemeClr val="tx1"/>
              </a:buClr>
            </a:pPr>
            <a:r>
              <a:rPr lang="en-US" altLang="zh-CN" dirty="0">
                <a:ea typeface="SimSun" panose="02010600030101010101" pitchFamily="2" charset="-122"/>
              </a:rPr>
              <a:t>Structural hazards are reduced with these rules:</a:t>
            </a:r>
          </a:p>
          <a:p>
            <a:pPr lvl="1" algn="just">
              <a:buClr>
                <a:schemeClr val="tx1"/>
              </a:buClr>
            </a:pPr>
            <a:r>
              <a:rPr lang="en-US" altLang="zh-CN" sz="2000" u="sng" dirty="0">
                <a:solidFill>
                  <a:srgbClr val="CC0000"/>
                </a:solidFill>
                <a:ea typeface="SimSun" panose="02010600030101010101" pitchFamily="2" charset="-122"/>
              </a:rPr>
              <a:t>Each instruction uses a resource at most once </a:t>
            </a:r>
          </a:p>
          <a:p>
            <a:pPr lvl="1" algn="just">
              <a:buClr>
                <a:schemeClr val="tx1"/>
              </a:buClr>
            </a:pPr>
            <a:r>
              <a:rPr lang="en-US" altLang="zh-CN" sz="2000" u="sng" dirty="0">
                <a:solidFill>
                  <a:srgbClr val="CC0000"/>
                </a:solidFill>
                <a:ea typeface="SimSun" panose="02010600030101010101" pitchFamily="2" charset="-122"/>
              </a:rPr>
              <a:t>Always use the resource in the same pipeline stage </a:t>
            </a:r>
          </a:p>
          <a:p>
            <a:pPr lvl="1" algn="just">
              <a:buClr>
                <a:schemeClr val="tx1"/>
              </a:buClr>
            </a:pPr>
            <a:r>
              <a:rPr lang="en-US" altLang="zh-CN" sz="2000" u="sng" dirty="0">
                <a:solidFill>
                  <a:srgbClr val="CC0000"/>
                </a:solidFill>
                <a:ea typeface="SimSun" panose="02010600030101010101" pitchFamily="2" charset="-122"/>
              </a:rPr>
              <a:t>Use the resource for one cycle only</a:t>
            </a:r>
          </a:p>
          <a:p>
            <a:pPr algn="just">
              <a:buClr>
                <a:schemeClr val="tx1"/>
              </a:buClr>
            </a:pPr>
            <a:r>
              <a:rPr lang="en-US" altLang="zh-CN" dirty="0">
                <a:ea typeface="SimSun" panose="02010600030101010101" pitchFamily="2" charset="-122"/>
              </a:rPr>
              <a:t>Many RISC ISAs are designed with this in mind </a:t>
            </a:r>
          </a:p>
          <a:p>
            <a:pPr algn="just">
              <a:buClr>
                <a:schemeClr val="tx1"/>
              </a:buClr>
            </a:pPr>
            <a:r>
              <a:rPr lang="en-US" altLang="zh-CN" dirty="0">
                <a:ea typeface="SimSun" panose="02010600030101010101" pitchFamily="2" charset="-122"/>
              </a:rPr>
              <a:t>Sometimes very difficult to do this. </a:t>
            </a:r>
          </a:p>
          <a:p>
            <a:pPr lvl="1" algn="just">
              <a:buClr>
                <a:schemeClr val="tx1"/>
              </a:buClr>
            </a:pPr>
            <a:r>
              <a:rPr lang="en-US" altLang="zh-CN" dirty="0">
                <a:ea typeface="SimSun" panose="02010600030101010101" pitchFamily="2" charset="-122"/>
              </a:rPr>
              <a:t>For example, memory of necessity is used in the IF and MEM stages. </a:t>
            </a:r>
          </a:p>
        </p:txBody>
      </p:sp>
    </p:spTree>
    <p:extLst>
      <p:ext uri="{BB962C8B-B14F-4D97-AF65-F5344CB8AC3E}">
        <p14:creationId xmlns:p14="http://schemas.microsoft.com/office/powerpoint/2010/main" val="95750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2436812" y="0"/>
            <a:ext cx="7772400" cy="1143000"/>
          </a:xfrm>
        </p:spPr>
        <p:txBody>
          <a:bodyPr/>
          <a:lstStyle/>
          <a:p>
            <a:r>
              <a:rPr lang="en-US" altLang="zh-CN">
                <a:solidFill>
                  <a:srgbClr val="0237BC"/>
                </a:solidFill>
                <a:ea typeface="SimSun" panose="02010600030101010101" pitchFamily="2" charset="-122"/>
              </a:rPr>
              <a:t>Structural Hazards</a:t>
            </a:r>
          </a:p>
        </p:txBody>
      </p:sp>
      <p:sp>
        <p:nvSpPr>
          <p:cNvPr id="828419" name="Rectangle 3"/>
          <p:cNvSpPr>
            <a:spLocks noGrp="1" noChangeArrowheads="1"/>
          </p:cNvSpPr>
          <p:nvPr>
            <p:ph type="body" idx="1"/>
          </p:nvPr>
        </p:nvSpPr>
        <p:spPr>
          <a:xfrm>
            <a:off x="303212" y="1143000"/>
            <a:ext cx="11506200" cy="5029200"/>
          </a:xfrm>
          <a:noFill/>
          <a:ln/>
          <a:extLst>
            <a:ext uri="{909E8E84-426E-40DD-AFC4-6F175D3DCCD1}">
              <a14:hiddenFill xmlns:a14="http://schemas.microsoft.com/office/drawing/2010/main">
                <a:solidFill>
                  <a:schemeClr val="accent1"/>
                </a:solidFill>
              </a14:hiddenFill>
            </a:ext>
          </a:extLst>
        </p:spPr>
        <p:txBody>
          <a:bodyPr>
            <a:normAutofit/>
          </a:bodyPr>
          <a:lstStyle/>
          <a:p>
            <a:pPr>
              <a:buFontTx/>
              <a:buNone/>
            </a:pPr>
            <a:r>
              <a:rPr lang="en-US" altLang="zh-CN" sz="2800" dirty="0">
                <a:ea typeface="SimSun" panose="02010600030101010101" pitchFamily="2" charset="-122"/>
              </a:rPr>
              <a:t>We want to compare the performance of two machines.  Which machine is faster?</a:t>
            </a:r>
          </a:p>
          <a:p>
            <a:r>
              <a:rPr lang="en-US" altLang="zh-CN" sz="2800" dirty="0">
                <a:ea typeface="SimSun" panose="02010600030101010101" pitchFamily="2" charset="-122"/>
              </a:rPr>
              <a:t>Machine A: Dual ported memory - so there are no memory stalls</a:t>
            </a:r>
          </a:p>
          <a:p>
            <a:r>
              <a:rPr lang="en-US" altLang="zh-CN" sz="2800" dirty="0">
                <a:ea typeface="SimSun" panose="02010600030101010101" pitchFamily="2" charset="-122"/>
              </a:rPr>
              <a:t>Machine B: Single ported memory, but its pipelined implementation has a clock rate that is 1.05 times faster </a:t>
            </a:r>
          </a:p>
          <a:p>
            <a:pPr>
              <a:buFontTx/>
              <a:buNone/>
            </a:pPr>
            <a:r>
              <a:rPr lang="en-US" altLang="zh-CN" sz="2800" dirty="0">
                <a:ea typeface="SimSun" panose="02010600030101010101" pitchFamily="2" charset="-122"/>
              </a:rPr>
              <a:t>Assume:</a:t>
            </a:r>
          </a:p>
          <a:p>
            <a:r>
              <a:rPr lang="en-US" altLang="zh-CN" sz="2800" dirty="0">
                <a:ea typeface="SimSun" panose="02010600030101010101" pitchFamily="2" charset="-122"/>
              </a:rPr>
              <a:t>Ideal CPI = 1 for both</a:t>
            </a:r>
          </a:p>
          <a:p>
            <a:r>
              <a:rPr lang="en-US" altLang="zh-CN" sz="2800" dirty="0">
                <a:ea typeface="SimSun" panose="02010600030101010101" pitchFamily="2" charset="-122"/>
              </a:rPr>
              <a:t>Loads are 40% of instructions executed</a:t>
            </a:r>
          </a:p>
        </p:txBody>
      </p:sp>
    </p:spTree>
    <p:extLst>
      <p:ext uri="{BB962C8B-B14F-4D97-AF65-F5344CB8AC3E}">
        <p14:creationId xmlns:p14="http://schemas.microsoft.com/office/powerpoint/2010/main" val="168306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noFill/>
          <a:ln/>
        </p:spPr>
        <p:txBody>
          <a:bodyPr vert="horz" lIns="92075" tIns="46038" rIns="92075" bIns="46038" rtlCol="0" anchor="ctr">
            <a:normAutofit/>
          </a:bodyPr>
          <a:lstStyle/>
          <a:p>
            <a:r>
              <a:rPr lang="en-US" altLang="zh-CN">
                <a:ea typeface="SimSun" panose="02010600030101010101" pitchFamily="2" charset="-122"/>
              </a:rPr>
              <a:t>Speed Up Equations for Pipelining</a:t>
            </a:r>
          </a:p>
        </p:txBody>
      </p:sp>
      <p:graphicFrame>
        <p:nvGraphicFramePr>
          <p:cNvPr id="830467" name="Object 3"/>
          <p:cNvGraphicFramePr>
            <a:graphicFrameLocks noChangeAspect="1"/>
          </p:cNvGraphicFramePr>
          <p:nvPr/>
        </p:nvGraphicFramePr>
        <p:xfrm>
          <a:off x="2132012" y="3048000"/>
          <a:ext cx="8269288" cy="838200"/>
        </p:xfrm>
        <a:graphic>
          <a:graphicData uri="http://schemas.openxmlformats.org/presentationml/2006/ole">
            <mc:AlternateContent xmlns:mc="http://schemas.openxmlformats.org/markup-compatibility/2006">
              <mc:Choice xmlns:v="urn:schemas-microsoft-com:vml" Requires="v">
                <p:oleObj spid="_x0000_s8215" name="Equation" r:id="rId4" imgW="8267400" imgH="838080" progId="Equation.3">
                  <p:embed/>
                </p:oleObj>
              </mc:Choice>
              <mc:Fallback>
                <p:oleObj name="Equation" r:id="rId4" imgW="8267400" imgH="838080" progId="Equation.3">
                  <p:embed/>
                  <p:pic>
                    <p:nvPicPr>
                      <p:cNvPr id="830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012" y="3048000"/>
                        <a:ext cx="82692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468" name="Object 4"/>
          <p:cNvGraphicFramePr>
            <a:graphicFrameLocks noChangeAspect="1"/>
          </p:cNvGraphicFramePr>
          <p:nvPr/>
        </p:nvGraphicFramePr>
        <p:xfrm>
          <a:off x="2132012" y="5105400"/>
          <a:ext cx="7100888" cy="838200"/>
        </p:xfrm>
        <a:graphic>
          <a:graphicData uri="http://schemas.openxmlformats.org/presentationml/2006/ole">
            <mc:AlternateContent xmlns:mc="http://schemas.openxmlformats.org/markup-compatibility/2006">
              <mc:Choice xmlns:v="urn:schemas-microsoft-com:vml" Requires="v">
                <p:oleObj spid="_x0000_s8216" name="Equation" r:id="rId6" imgW="7099200" imgH="838080" progId="Equation.3">
                  <p:embed/>
                </p:oleObj>
              </mc:Choice>
              <mc:Fallback>
                <p:oleObj name="Equation" r:id="rId6" imgW="7099200" imgH="838080" progId="Equation.3">
                  <p:embed/>
                  <p:pic>
                    <p:nvPicPr>
                      <p:cNvPr id="83046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2012" y="5105400"/>
                        <a:ext cx="71008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469" name="Object 5"/>
          <p:cNvGraphicFramePr>
            <a:graphicFrameLocks noChangeAspect="1"/>
          </p:cNvGraphicFramePr>
          <p:nvPr/>
        </p:nvGraphicFramePr>
        <p:xfrm>
          <a:off x="2208212" y="2209801"/>
          <a:ext cx="7291388" cy="404813"/>
        </p:xfrm>
        <a:graphic>
          <a:graphicData uri="http://schemas.openxmlformats.org/presentationml/2006/ole">
            <mc:AlternateContent xmlns:mc="http://schemas.openxmlformats.org/markup-compatibility/2006">
              <mc:Choice xmlns:v="urn:schemas-microsoft-com:vml" Requires="v">
                <p:oleObj spid="_x0000_s8217" name="Equation" r:id="rId8" imgW="7289640" imgH="406080" progId="Equation.3">
                  <p:embed/>
                </p:oleObj>
              </mc:Choice>
              <mc:Fallback>
                <p:oleObj name="Equation" r:id="rId8" imgW="7289640" imgH="406080" progId="Equation.3">
                  <p:embed/>
                  <p:pic>
                    <p:nvPicPr>
                      <p:cNvPr id="83046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212" y="2209801"/>
                        <a:ext cx="729138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0470" name="Text Box 6"/>
          <p:cNvSpPr txBox="1">
            <a:spLocks noChangeArrowheads="1"/>
          </p:cNvSpPr>
          <p:nvPr/>
        </p:nvSpPr>
        <p:spPr bwMode="auto">
          <a:xfrm>
            <a:off x="1903413" y="4264969"/>
            <a:ext cx="488146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hlink"/>
                </a:solidFill>
                <a:ea typeface="SimSun" panose="02010600030101010101" pitchFamily="2" charset="-122"/>
              </a:rPr>
              <a:t>For simple RISC pipeline, CPI = 1:</a:t>
            </a:r>
          </a:p>
        </p:txBody>
      </p:sp>
    </p:spTree>
    <p:extLst>
      <p:ext uri="{BB962C8B-B14F-4D97-AF65-F5344CB8AC3E}">
        <p14:creationId xmlns:p14="http://schemas.microsoft.com/office/powerpoint/2010/main" val="3409472577"/>
      </p:ext>
    </p:extLst>
  </p:cSld>
  <p:clrMapOvr>
    <a:masterClrMapping/>
  </p:clrMapOvr>
  <p:transition>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2436812" y="0"/>
            <a:ext cx="7772400" cy="1143000"/>
          </a:xfrm>
        </p:spPr>
        <p:txBody>
          <a:bodyPr/>
          <a:lstStyle/>
          <a:p>
            <a:r>
              <a:rPr lang="en-US" altLang="zh-CN">
                <a:solidFill>
                  <a:srgbClr val="0237BC"/>
                </a:solidFill>
                <a:ea typeface="SimSun" panose="02010600030101010101" pitchFamily="2" charset="-122"/>
              </a:rPr>
              <a:t>Structural Hazards</a:t>
            </a:r>
          </a:p>
        </p:txBody>
      </p:sp>
      <p:sp>
        <p:nvSpPr>
          <p:cNvPr id="787459" name="Rectangle 3"/>
          <p:cNvSpPr>
            <a:spLocks noGrp="1" noChangeArrowheads="1"/>
          </p:cNvSpPr>
          <p:nvPr>
            <p:ph type="body" idx="1"/>
          </p:nvPr>
        </p:nvSpPr>
        <p:spPr>
          <a:xfrm>
            <a:off x="1903412" y="1143000"/>
            <a:ext cx="8458200" cy="5029200"/>
          </a:xfrm>
          <a:noFill/>
          <a:ln/>
          <a:extLst>
            <a:ext uri="{909E8E84-426E-40DD-AFC4-6F175D3DCCD1}">
              <a14:hiddenFill xmlns:a14="http://schemas.microsoft.com/office/drawing/2010/main">
                <a:solidFill>
                  <a:schemeClr val="accent1"/>
                </a:solidFill>
              </a14:hiddenFill>
            </a:ext>
          </a:extLst>
        </p:spPr>
        <p:txBody>
          <a:bodyPr/>
          <a:lstStyle/>
          <a:p>
            <a:pPr>
              <a:buFontTx/>
              <a:buNone/>
            </a:pPr>
            <a:r>
              <a:rPr lang="en-US" altLang="zh-CN" sz="1600">
                <a:ea typeface="SimSun" panose="02010600030101010101" pitchFamily="2" charset="-122"/>
              </a:rPr>
              <a:t>We want to compare the performance of two machines.  Which machine is faster?</a:t>
            </a:r>
          </a:p>
          <a:p>
            <a:r>
              <a:rPr lang="en-US" altLang="zh-CN" sz="1600">
                <a:ea typeface="SimSun" panose="02010600030101010101" pitchFamily="2" charset="-122"/>
              </a:rPr>
              <a:t>Machine A: Dual ported memory - so there are no memory stalls</a:t>
            </a:r>
          </a:p>
          <a:p>
            <a:r>
              <a:rPr lang="en-US" altLang="zh-CN" sz="1600">
                <a:ea typeface="SimSun" panose="02010600030101010101" pitchFamily="2" charset="-122"/>
              </a:rPr>
              <a:t>Machine B: Single ported memory, but its pipelined implementation has a 1.05 times faster clock rate</a:t>
            </a:r>
          </a:p>
          <a:p>
            <a:pPr>
              <a:buFontTx/>
              <a:buNone/>
            </a:pPr>
            <a:r>
              <a:rPr lang="en-US" altLang="zh-CN" sz="1600">
                <a:ea typeface="SimSun" panose="02010600030101010101" pitchFamily="2" charset="-122"/>
              </a:rPr>
              <a:t>Assume:</a:t>
            </a:r>
          </a:p>
          <a:p>
            <a:r>
              <a:rPr lang="en-US" altLang="zh-CN" sz="1600">
                <a:ea typeface="SimSun" panose="02010600030101010101" pitchFamily="2" charset="-122"/>
              </a:rPr>
              <a:t>Ideal CPI = 1 for both</a:t>
            </a:r>
          </a:p>
          <a:p>
            <a:r>
              <a:rPr lang="en-US" altLang="zh-CN" sz="1600">
                <a:ea typeface="SimSun" panose="02010600030101010101" pitchFamily="2" charset="-122"/>
              </a:rPr>
              <a:t>Loads are 40% of instructions executed</a:t>
            </a:r>
          </a:p>
          <a:p>
            <a:endParaRPr lang="en-US" altLang="zh-CN" sz="1600">
              <a:ea typeface="SimSun" panose="02010600030101010101" pitchFamily="2" charset="-122"/>
            </a:endParaRPr>
          </a:p>
          <a:p>
            <a:pPr>
              <a:buFontTx/>
              <a:buNone/>
            </a:pPr>
            <a:r>
              <a:rPr lang="en-US" altLang="zh-CN" sz="1600">
                <a:solidFill>
                  <a:srgbClr val="CC0000"/>
                </a:solidFill>
                <a:ea typeface="SimSun" panose="02010600030101010101" pitchFamily="2" charset="-122"/>
              </a:rPr>
              <a:t>            </a:t>
            </a:r>
            <a:r>
              <a:rPr lang="en-US" altLang="zh-CN" sz="1600">
                <a:solidFill>
                  <a:srgbClr val="CC0000"/>
                </a:solidFill>
                <a:latin typeface="Courier New" panose="02070309020205020404" pitchFamily="49" charset="0"/>
                <a:ea typeface="SimSun" panose="02010600030101010101" pitchFamily="2" charset="-122"/>
              </a:rPr>
              <a:t>SpeedUp</a:t>
            </a:r>
            <a:r>
              <a:rPr lang="en-US" altLang="zh-CN" sz="1600" baseline="-25000">
                <a:solidFill>
                  <a:srgbClr val="CC0000"/>
                </a:solidFill>
                <a:latin typeface="Courier New" panose="02070309020205020404" pitchFamily="49" charset="0"/>
                <a:ea typeface="SimSun" panose="02010600030101010101" pitchFamily="2" charset="-122"/>
              </a:rPr>
              <a:t>A</a:t>
            </a:r>
            <a:r>
              <a:rPr lang="en-US" altLang="zh-CN" sz="1600">
                <a:solidFill>
                  <a:srgbClr val="CC0000"/>
                </a:solidFill>
                <a:latin typeface="Courier New" panose="02070309020205020404" pitchFamily="49" charset="0"/>
                <a:ea typeface="SimSun" panose="02010600030101010101" pitchFamily="2" charset="-122"/>
              </a:rPr>
              <a:t> = Pipeline Depth/(1 + 0) x (clock</a:t>
            </a:r>
            <a:r>
              <a:rPr lang="en-US" altLang="zh-CN" sz="1600" baseline="-25000">
                <a:solidFill>
                  <a:srgbClr val="CC0000"/>
                </a:solidFill>
                <a:latin typeface="Courier New" panose="02070309020205020404" pitchFamily="49" charset="0"/>
                <a:ea typeface="SimSun" panose="02010600030101010101" pitchFamily="2" charset="-122"/>
              </a:rPr>
              <a:t>unpipe</a:t>
            </a:r>
            <a:r>
              <a:rPr lang="en-US" altLang="zh-CN" sz="1600">
                <a:solidFill>
                  <a:srgbClr val="CC0000"/>
                </a:solidFill>
                <a:latin typeface="Courier New" panose="02070309020205020404" pitchFamily="49" charset="0"/>
                <a:ea typeface="SimSun" panose="02010600030101010101" pitchFamily="2" charset="-122"/>
              </a:rPr>
              <a:t>/clock</a:t>
            </a:r>
            <a:r>
              <a:rPr lang="en-US" altLang="zh-CN" sz="1600" baseline="-25000">
                <a:solidFill>
                  <a:srgbClr val="CC0000"/>
                </a:solidFill>
                <a:latin typeface="Courier New" panose="02070309020205020404" pitchFamily="49" charset="0"/>
                <a:ea typeface="SimSun" panose="02010600030101010101" pitchFamily="2" charset="-122"/>
              </a:rPr>
              <a:t>pipe</a:t>
            </a:r>
            <a:r>
              <a:rPr lang="en-US" altLang="zh-CN" sz="1600">
                <a:solidFill>
                  <a:srgbClr val="CC0000"/>
                </a:solidFill>
                <a:latin typeface="Courier New" panose="02070309020205020404" pitchFamily="49" charset="0"/>
                <a:ea typeface="SimSun" panose="02010600030101010101" pitchFamily="2" charset="-122"/>
              </a:rPr>
              <a:t>)</a:t>
            </a:r>
          </a:p>
          <a:p>
            <a:pPr>
              <a:buFontTx/>
              <a:buNone/>
            </a:pPr>
            <a:r>
              <a:rPr lang="en-US" altLang="zh-CN" sz="1600">
                <a:solidFill>
                  <a:srgbClr val="CC0000"/>
                </a:solidFill>
                <a:latin typeface="Courier New" panose="02070309020205020404" pitchFamily="49" charset="0"/>
                <a:ea typeface="SimSun" panose="02010600030101010101" pitchFamily="2" charset="-122"/>
              </a:rPr>
              <a:t>               = Pipeline Depth</a:t>
            </a:r>
          </a:p>
          <a:p>
            <a:pPr>
              <a:buFontTx/>
              <a:buNone/>
            </a:pPr>
            <a:r>
              <a:rPr lang="en-US" altLang="zh-CN" sz="1600">
                <a:solidFill>
                  <a:srgbClr val="CC0000"/>
                </a:solidFill>
                <a:latin typeface="Courier New" panose="02070309020205020404" pitchFamily="49" charset="0"/>
                <a:ea typeface="SimSun" panose="02010600030101010101" pitchFamily="2" charset="-122"/>
              </a:rPr>
              <a:t>      SpeedUp</a:t>
            </a:r>
            <a:r>
              <a:rPr lang="en-US" altLang="zh-CN" sz="1600" baseline="-25000">
                <a:solidFill>
                  <a:srgbClr val="CC0000"/>
                </a:solidFill>
                <a:latin typeface="Courier New" panose="02070309020205020404" pitchFamily="49" charset="0"/>
                <a:ea typeface="SimSun" panose="02010600030101010101" pitchFamily="2" charset="-122"/>
              </a:rPr>
              <a:t>B</a:t>
            </a:r>
            <a:r>
              <a:rPr lang="en-US" altLang="zh-CN" sz="1600">
                <a:solidFill>
                  <a:srgbClr val="CC0000"/>
                </a:solidFill>
                <a:latin typeface="Courier New" panose="02070309020205020404" pitchFamily="49" charset="0"/>
                <a:ea typeface="SimSun" panose="02010600030101010101" pitchFamily="2" charset="-122"/>
              </a:rPr>
              <a:t> = Pipeline Depth/(1 + 0.4 x 1) </a:t>
            </a:r>
            <a:br>
              <a:rPr lang="en-US" altLang="zh-CN" sz="1600">
                <a:solidFill>
                  <a:srgbClr val="CC0000"/>
                </a:solidFill>
                <a:latin typeface="Courier New" panose="02070309020205020404" pitchFamily="49" charset="0"/>
                <a:ea typeface="SimSun" panose="02010600030101010101" pitchFamily="2" charset="-122"/>
              </a:rPr>
            </a:br>
            <a:r>
              <a:rPr lang="en-US" altLang="zh-CN" sz="1600">
                <a:solidFill>
                  <a:srgbClr val="CC0000"/>
                </a:solidFill>
                <a:latin typeface="Courier New" panose="02070309020205020404" pitchFamily="49" charset="0"/>
                <a:ea typeface="SimSun" panose="02010600030101010101" pitchFamily="2" charset="-122"/>
              </a:rPr>
              <a:t>		    x (clock</a:t>
            </a:r>
            <a:r>
              <a:rPr lang="en-US" altLang="zh-CN" sz="1600" baseline="-25000">
                <a:solidFill>
                  <a:srgbClr val="CC0000"/>
                </a:solidFill>
                <a:latin typeface="Courier New" panose="02070309020205020404" pitchFamily="49" charset="0"/>
                <a:ea typeface="SimSun" panose="02010600030101010101" pitchFamily="2" charset="-122"/>
              </a:rPr>
              <a:t>unpipe</a:t>
            </a:r>
            <a:r>
              <a:rPr lang="en-US" altLang="zh-CN" sz="1600">
                <a:solidFill>
                  <a:srgbClr val="CC0000"/>
                </a:solidFill>
                <a:latin typeface="Courier New" panose="02070309020205020404" pitchFamily="49" charset="0"/>
                <a:ea typeface="SimSun" panose="02010600030101010101" pitchFamily="2" charset="-122"/>
              </a:rPr>
              <a:t>/(clock</a:t>
            </a:r>
            <a:r>
              <a:rPr lang="en-US" altLang="zh-CN" sz="1600" baseline="-25000">
                <a:solidFill>
                  <a:srgbClr val="CC0000"/>
                </a:solidFill>
                <a:latin typeface="Courier New" panose="02070309020205020404" pitchFamily="49" charset="0"/>
                <a:ea typeface="SimSun" panose="02010600030101010101" pitchFamily="2" charset="-122"/>
              </a:rPr>
              <a:t>unpipe </a:t>
            </a:r>
            <a:r>
              <a:rPr lang="en-US" altLang="zh-CN" sz="1600">
                <a:solidFill>
                  <a:srgbClr val="CC0000"/>
                </a:solidFill>
                <a:latin typeface="Courier New" panose="02070309020205020404" pitchFamily="49" charset="0"/>
                <a:ea typeface="SimSun" panose="02010600030101010101" pitchFamily="2" charset="-122"/>
              </a:rPr>
              <a:t>/ 1.05)</a:t>
            </a:r>
          </a:p>
          <a:p>
            <a:pPr>
              <a:buFontTx/>
              <a:buNone/>
            </a:pPr>
            <a:r>
              <a:rPr lang="en-US" altLang="zh-CN" sz="1600">
                <a:solidFill>
                  <a:srgbClr val="CC0000"/>
                </a:solidFill>
                <a:latin typeface="Courier New" panose="02070309020205020404" pitchFamily="49" charset="0"/>
                <a:ea typeface="SimSun" panose="02010600030101010101" pitchFamily="2" charset="-122"/>
              </a:rPr>
              <a:t> 		        = (Pipeline Depth/1.4) x  1.05</a:t>
            </a:r>
          </a:p>
          <a:p>
            <a:pPr>
              <a:buFontTx/>
              <a:buNone/>
            </a:pPr>
            <a:r>
              <a:rPr lang="en-US" altLang="zh-CN" sz="1600">
                <a:solidFill>
                  <a:srgbClr val="CC0000"/>
                </a:solidFill>
                <a:latin typeface="Courier New" panose="02070309020205020404" pitchFamily="49" charset="0"/>
                <a:ea typeface="SimSun" panose="02010600030101010101" pitchFamily="2" charset="-122"/>
              </a:rPr>
              <a:t> 		        = 0.75 x Pipeline Depth</a:t>
            </a:r>
            <a:endParaRPr lang="en-US" altLang="zh-CN" sz="1600">
              <a:solidFill>
                <a:srgbClr val="CC0000"/>
              </a:solidFill>
              <a:ea typeface="SimSun" panose="02010600030101010101" pitchFamily="2" charset="-122"/>
            </a:endParaRPr>
          </a:p>
          <a:p>
            <a:pPr>
              <a:buFontTx/>
              <a:buNone/>
            </a:pPr>
            <a:r>
              <a:rPr lang="en-US" altLang="zh-CN" sz="1600">
                <a:solidFill>
                  <a:srgbClr val="CC0000"/>
                </a:solidFill>
                <a:ea typeface="SimSun" panose="02010600030101010101" pitchFamily="2" charset="-122"/>
              </a:rPr>
              <a:t>              SpeedUp</a:t>
            </a:r>
            <a:r>
              <a:rPr lang="en-US" altLang="zh-CN" sz="1600" baseline="-25000">
                <a:solidFill>
                  <a:srgbClr val="CC0000"/>
                </a:solidFill>
                <a:ea typeface="SimSun" panose="02010600030101010101" pitchFamily="2" charset="-122"/>
              </a:rPr>
              <a:t>A</a:t>
            </a:r>
            <a:r>
              <a:rPr lang="en-US" altLang="zh-CN" sz="1600">
                <a:solidFill>
                  <a:srgbClr val="CC0000"/>
                </a:solidFill>
                <a:ea typeface="SimSun" panose="02010600030101010101" pitchFamily="2" charset="-122"/>
              </a:rPr>
              <a:t> / SpeedUp</a:t>
            </a:r>
            <a:r>
              <a:rPr lang="en-US" altLang="zh-CN" sz="1600" baseline="-25000">
                <a:solidFill>
                  <a:srgbClr val="CC0000"/>
                </a:solidFill>
                <a:ea typeface="SimSun" panose="02010600030101010101" pitchFamily="2" charset="-122"/>
              </a:rPr>
              <a:t>B</a:t>
            </a:r>
            <a:r>
              <a:rPr lang="en-US" altLang="zh-CN" sz="1600">
                <a:solidFill>
                  <a:srgbClr val="CC0000"/>
                </a:solidFill>
                <a:ea typeface="SimSun" panose="02010600030101010101" pitchFamily="2" charset="-122"/>
              </a:rPr>
              <a:t> = Pipeline Depth / (0.75 x Pipeline Depth) = 1.33</a:t>
            </a:r>
          </a:p>
          <a:p>
            <a:pPr>
              <a:buFontTx/>
              <a:buNone/>
            </a:pPr>
            <a:endParaRPr lang="en-US" altLang="zh-CN" sz="1600">
              <a:solidFill>
                <a:srgbClr val="CC0000"/>
              </a:solidFill>
              <a:ea typeface="SimSun" panose="02010600030101010101" pitchFamily="2" charset="-122"/>
            </a:endParaRPr>
          </a:p>
          <a:p>
            <a:r>
              <a:rPr lang="en-US" altLang="zh-CN" sz="1600">
                <a:solidFill>
                  <a:srgbClr val="CC0000"/>
                </a:solidFill>
                <a:ea typeface="SimSun" panose="02010600030101010101" pitchFamily="2" charset="-122"/>
              </a:rPr>
              <a:t>Machine A is 1.33 times faster</a:t>
            </a:r>
            <a:r>
              <a:rPr lang="en-US" altLang="zh-CN" sz="1600">
                <a:ea typeface="SimSun" panose="02010600030101010101" pitchFamily="2" charset="-122"/>
              </a:rPr>
              <a:t> </a:t>
            </a:r>
          </a:p>
        </p:txBody>
      </p:sp>
    </p:spTree>
    <p:extLst>
      <p:ext uri="{BB962C8B-B14F-4D97-AF65-F5344CB8AC3E}">
        <p14:creationId xmlns:p14="http://schemas.microsoft.com/office/powerpoint/2010/main" val="417303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noFill/>
          <a:ln/>
        </p:spPr>
        <p:txBody>
          <a:bodyPr/>
          <a:lstStyle/>
          <a:p>
            <a:r>
              <a:rPr lang="en-US" altLang="zh-CN">
                <a:ea typeface="SimSun" panose="02010600030101010101" pitchFamily="2" charset="-122"/>
              </a:rPr>
              <a:t>Pipelining Summary</a:t>
            </a:r>
          </a:p>
        </p:txBody>
      </p:sp>
      <p:sp>
        <p:nvSpPr>
          <p:cNvPr id="834563" name="Rectangle 3"/>
          <p:cNvSpPr>
            <a:spLocks noGrp="1" noChangeArrowheads="1"/>
          </p:cNvSpPr>
          <p:nvPr>
            <p:ph type="body" idx="1"/>
          </p:nvPr>
        </p:nvSpPr>
        <p:spPr>
          <a:xfrm>
            <a:off x="303212" y="1962150"/>
            <a:ext cx="10134600" cy="4114800"/>
          </a:xfrm>
          <a:noFill/>
          <a:ln/>
        </p:spPr>
        <p:txBody>
          <a:bodyPr>
            <a:normAutofit lnSpcReduction="10000"/>
          </a:bodyPr>
          <a:lstStyle/>
          <a:p>
            <a:r>
              <a:rPr lang="en-US" altLang="zh-CN" dirty="0">
                <a:ea typeface="SimSun" panose="02010600030101010101" pitchFamily="2" charset="-122"/>
              </a:rPr>
              <a:t>Speed Up &lt;= Pipeline Depth; if ideal CPI is 1, then:</a:t>
            </a:r>
            <a:br>
              <a:rPr lang="en-US" altLang="zh-CN" dirty="0">
                <a:ea typeface="SimSun" panose="02010600030101010101" pitchFamily="2" charset="-122"/>
              </a:rPr>
            </a:br>
            <a:endParaRPr lang="en-US" altLang="zh-CN" dirty="0">
              <a:ea typeface="SimSun" panose="02010600030101010101" pitchFamily="2" charset="-122"/>
            </a:endParaRPr>
          </a:p>
          <a:p>
            <a:pPr>
              <a:buFontTx/>
              <a:buNone/>
            </a:pPr>
            <a:endParaRPr lang="en-US" altLang="zh-CN" dirty="0">
              <a:ea typeface="SimSun" panose="02010600030101010101" pitchFamily="2" charset="-122"/>
            </a:endParaRPr>
          </a:p>
          <a:p>
            <a:pPr>
              <a:buFontTx/>
              <a:buNone/>
            </a:pPr>
            <a:endParaRPr lang="en-US" altLang="zh-CN" dirty="0">
              <a:ea typeface="SimSun" panose="02010600030101010101" pitchFamily="2" charset="-122"/>
            </a:endParaRPr>
          </a:p>
          <a:p>
            <a:r>
              <a:rPr lang="en-US" altLang="zh-CN" dirty="0">
                <a:ea typeface="SimSun" panose="02010600030101010101" pitchFamily="2" charset="-122"/>
              </a:rPr>
              <a:t>Hazards limit performance on computers:</a:t>
            </a:r>
          </a:p>
          <a:p>
            <a:pPr lvl="1"/>
            <a:r>
              <a:rPr lang="en-US" altLang="zh-CN" dirty="0">
                <a:ea typeface="SimSun" panose="02010600030101010101" pitchFamily="2" charset="-122"/>
              </a:rPr>
              <a:t>Structural: need more HW resources</a:t>
            </a:r>
          </a:p>
          <a:p>
            <a:pPr lvl="1"/>
            <a:r>
              <a:rPr lang="en-US" altLang="zh-CN" dirty="0">
                <a:solidFill>
                  <a:srgbClr val="CC0000"/>
                </a:solidFill>
                <a:ea typeface="SimSun" panose="02010600030101010101" pitchFamily="2" charset="-122"/>
              </a:rPr>
              <a:t>Data (RAW,WAR,WAW)</a:t>
            </a:r>
          </a:p>
          <a:p>
            <a:pPr lvl="1"/>
            <a:r>
              <a:rPr lang="en-US" altLang="zh-CN" dirty="0">
                <a:solidFill>
                  <a:srgbClr val="CC0000"/>
                </a:solidFill>
                <a:ea typeface="SimSun" panose="02010600030101010101" pitchFamily="2" charset="-122"/>
              </a:rPr>
              <a:t>Control</a:t>
            </a:r>
          </a:p>
          <a:p>
            <a:pPr>
              <a:buFontTx/>
              <a:buNone/>
            </a:pPr>
            <a:endParaRPr lang="en-US" altLang="zh-CN" dirty="0">
              <a:solidFill>
                <a:srgbClr val="CC0000"/>
              </a:solidFill>
              <a:ea typeface="SimSun" panose="02010600030101010101" pitchFamily="2" charset="-122"/>
            </a:endParaRPr>
          </a:p>
          <a:p>
            <a:pPr>
              <a:buFontTx/>
              <a:buNone/>
            </a:pPr>
            <a:endParaRPr lang="zh-CN" altLang="en-US" dirty="0">
              <a:ea typeface="SimSun" panose="02010600030101010101" pitchFamily="2" charset="-122"/>
            </a:endParaRPr>
          </a:p>
        </p:txBody>
      </p:sp>
      <p:grpSp>
        <p:nvGrpSpPr>
          <p:cNvPr id="834573" name="Group 13"/>
          <p:cNvGrpSpPr>
            <a:grpSpLocks/>
          </p:cNvGrpSpPr>
          <p:nvPr/>
        </p:nvGrpSpPr>
        <p:grpSpPr bwMode="auto">
          <a:xfrm>
            <a:off x="2436812" y="2590800"/>
            <a:ext cx="7367588" cy="820738"/>
            <a:chOff x="663" y="1906"/>
            <a:chExt cx="4641" cy="517"/>
          </a:xfrm>
        </p:grpSpPr>
        <p:sp>
          <p:nvSpPr>
            <p:cNvPr id="834565" name="Rectangle 5"/>
            <p:cNvSpPr>
              <a:spLocks noChangeArrowheads="1"/>
            </p:cNvSpPr>
            <p:nvPr/>
          </p:nvSpPr>
          <p:spPr bwMode="auto">
            <a:xfrm>
              <a:off x="663" y="2026"/>
              <a:ext cx="84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Speedup =</a:t>
              </a:r>
            </a:p>
          </p:txBody>
        </p:sp>
        <p:sp>
          <p:nvSpPr>
            <p:cNvPr id="834566" name="Line 6"/>
            <p:cNvSpPr>
              <a:spLocks noChangeShapeType="1"/>
            </p:cNvSpPr>
            <p:nvPr/>
          </p:nvSpPr>
          <p:spPr bwMode="auto">
            <a:xfrm>
              <a:off x="1608" y="2148"/>
              <a:ext cx="1656" cy="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4567" name="Line 7"/>
            <p:cNvSpPr>
              <a:spLocks noChangeShapeType="1"/>
            </p:cNvSpPr>
            <p:nvPr/>
          </p:nvSpPr>
          <p:spPr bwMode="auto">
            <a:xfrm>
              <a:off x="3648" y="2148"/>
              <a:ext cx="1656" cy="0"/>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4568" name="Rectangle 8"/>
            <p:cNvSpPr>
              <a:spLocks noChangeArrowheads="1"/>
            </p:cNvSpPr>
            <p:nvPr/>
          </p:nvSpPr>
          <p:spPr bwMode="auto">
            <a:xfrm>
              <a:off x="1899" y="1906"/>
              <a:ext cx="106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Pipeline Depth</a:t>
              </a:r>
            </a:p>
          </p:txBody>
        </p:sp>
        <p:sp>
          <p:nvSpPr>
            <p:cNvPr id="834569" name="Rectangle 9"/>
            <p:cNvSpPr>
              <a:spLocks noChangeArrowheads="1"/>
            </p:cNvSpPr>
            <p:nvPr/>
          </p:nvSpPr>
          <p:spPr bwMode="auto">
            <a:xfrm>
              <a:off x="1659" y="2194"/>
              <a:ext cx="1518"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1 + Pipeline stall CPI</a:t>
              </a:r>
            </a:p>
          </p:txBody>
        </p:sp>
        <p:sp>
          <p:nvSpPr>
            <p:cNvPr id="834570" name="Rectangle 10"/>
            <p:cNvSpPr>
              <a:spLocks noChangeArrowheads="1"/>
            </p:cNvSpPr>
            <p:nvPr/>
          </p:nvSpPr>
          <p:spPr bwMode="auto">
            <a:xfrm>
              <a:off x="3315" y="2050"/>
              <a:ext cx="21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X</a:t>
              </a:r>
            </a:p>
          </p:txBody>
        </p:sp>
        <p:sp>
          <p:nvSpPr>
            <p:cNvPr id="834571" name="Rectangle 11"/>
            <p:cNvSpPr>
              <a:spLocks noChangeArrowheads="1"/>
            </p:cNvSpPr>
            <p:nvPr/>
          </p:nvSpPr>
          <p:spPr bwMode="auto">
            <a:xfrm>
              <a:off x="3552" y="1920"/>
              <a:ext cx="169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Clock Cycle Unpipelined</a:t>
              </a:r>
            </a:p>
          </p:txBody>
        </p:sp>
        <p:sp>
          <p:nvSpPr>
            <p:cNvPr id="834572" name="Rectangle 12"/>
            <p:cNvSpPr>
              <a:spLocks noChangeArrowheads="1"/>
            </p:cNvSpPr>
            <p:nvPr/>
          </p:nvSpPr>
          <p:spPr bwMode="auto">
            <a:xfrm>
              <a:off x="3639" y="2182"/>
              <a:ext cx="1521"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solidFill>
                    <a:srgbClr val="CC0000"/>
                  </a:solidFill>
                  <a:latin typeface="Arial" panose="020B0604020202020204" pitchFamily="34" charset="0"/>
                  <a:ea typeface="SimSun" panose="02010600030101010101" pitchFamily="2" charset="-122"/>
                </a:rPr>
                <a:t>Clock Cycle Pipelined</a:t>
              </a:r>
            </a:p>
          </p:txBody>
        </p:sp>
      </p:grpSp>
    </p:spTree>
    <p:extLst>
      <p:ext uri="{BB962C8B-B14F-4D97-AF65-F5344CB8AC3E}">
        <p14:creationId xmlns:p14="http://schemas.microsoft.com/office/powerpoint/2010/main" val="341901082"/>
      </p:ext>
    </p:extLst>
  </p:cSld>
  <p:clrMapOvr>
    <a:masterClrMapping/>
  </p:clrMapOvr>
  <p:transition>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en-US" altLang="zh-CN">
                <a:ea typeface="SimSun" panose="02010600030101010101" pitchFamily="2" charset="-122"/>
              </a:rPr>
              <a:t>Review</a:t>
            </a:r>
          </a:p>
        </p:txBody>
      </p:sp>
      <p:grpSp>
        <p:nvGrpSpPr>
          <p:cNvPr id="839683" name="Group 3"/>
          <p:cNvGrpSpPr>
            <a:grpSpLocks/>
          </p:cNvGrpSpPr>
          <p:nvPr/>
        </p:nvGrpSpPr>
        <p:grpSpPr bwMode="auto">
          <a:xfrm>
            <a:off x="2055812" y="2971800"/>
            <a:ext cx="7367588" cy="820738"/>
            <a:chOff x="663" y="1691"/>
            <a:chExt cx="4641" cy="517"/>
          </a:xfrm>
        </p:grpSpPr>
        <p:sp>
          <p:nvSpPr>
            <p:cNvPr id="839684" name="Rectangle 4"/>
            <p:cNvSpPr>
              <a:spLocks noChangeArrowheads="1"/>
            </p:cNvSpPr>
            <p:nvPr/>
          </p:nvSpPr>
          <p:spPr bwMode="auto">
            <a:xfrm>
              <a:off x="663" y="1811"/>
              <a:ext cx="84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Speedup =</a:t>
              </a:r>
            </a:p>
          </p:txBody>
        </p:sp>
        <p:sp>
          <p:nvSpPr>
            <p:cNvPr id="839685" name="Line 5"/>
            <p:cNvSpPr>
              <a:spLocks noChangeShapeType="1"/>
            </p:cNvSpPr>
            <p:nvPr/>
          </p:nvSpPr>
          <p:spPr bwMode="auto">
            <a:xfrm>
              <a:off x="1608" y="1933"/>
              <a:ext cx="16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9686" name="Line 6"/>
            <p:cNvSpPr>
              <a:spLocks noChangeShapeType="1"/>
            </p:cNvSpPr>
            <p:nvPr/>
          </p:nvSpPr>
          <p:spPr bwMode="auto">
            <a:xfrm>
              <a:off x="3648" y="1933"/>
              <a:ext cx="165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839687" name="Rectangle 7"/>
            <p:cNvSpPr>
              <a:spLocks noChangeArrowheads="1"/>
            </p:cNvSpPr>
            <p:nvPr/>
          </p:nvSpPr>
          <p:spPr bwMode="auto">
            <a:xfrm>
              <a:off x="1899" y="1691"/>
              <a:ext cx="106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Pipeline Depth</a:t>
              </a:r>
            </a:p>
          </p:txBody>
        </p:sp>
        <p:sp>
          <p:nvSpPr>
            <p:cNvPr id="839688" name="Rectangle 8"/>
            <p:cNvSpPr>
              <a:spLocks noChangeArrowheads="1"/>
            </p:cNvSpPr>
            <p:nvPr/>
          </p:nvSpPr>
          <p:spPr bwMode="auto">
            <a:xfrm>
              <a:off x="1659" y="1979"/>
              <a:ext cx="1518"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1 + Pipeline stall CPI</a:t>
              </a:r>
            </a:p>
          </p:txBody>
        </p:sp>
        <p:sp>
          <p:nvSpPr>
            <p:cNvPr id="839689" name="Rectangle 9"/>
            <p:cNvSpPr>
              <a:spLocks noChangeArrowheads="1"/>
            </p:cNvSpPr>
            <p:nvPr/>
          </p:nvSpPr>
          <p:spPr bwMode="auto">
            <a:xfrm>
              <a:off x="3315" y="1835"/>
              <a:ext cx="21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X</a:t>
              </a:r>
            </a:p>
          </p:txBody>
        </p:sp>
        <p:sp>
          <p:nvSpPr>
            <p:cNvPr id="839690" name="Rectangle 10"/>
            <p:cNvSpPr>
              <a:spLocks noChangeArrowheads="1"/>
            </p:cNvSpPr>
            <p:nvPr/>
          </p:nvSpPr>
          <p:spPr bwMode="auto">
            <a:xfrm>
              <a:off x="3531" y="1691"/>
              <a:ext cx="169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Clock Cycle Unpipelined</a:t>
              </a:r>
            </a:p>
          </p:txBody>
        </p:sp>
        <p:sp>
          <p:nvSpPr>
            <p:cNvPr id="839691" name="Rectangle 11"/>
            <p:cNvSpPr>
              <a:spLocks noChangeArrowheads="1"/>
            </p:cNvSpPr>
            <p:nvPr/>
          </p:nvSpPr>
          <p:spPr bwMode="auto">
            <a:xfrm>
              <a:off x="3639" y="1967"/>
              <a:ext cx="1521"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tri">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r>
                <a:rPr lang="en-US" altLang="zh-CN">
                  <a:latin typeface="Arial" panose="020B0604020202020204" pitchFamily="34" charset="0"/>
                  <a:ea typeface="SimSun" panose="02010600030101010101" pitchFamily="2" charset="-122"/>
                </a:rPr>
                <a:t>Clock Cycle Pipelined</a:t>
              </a:r>
            </a:p>
          </p:txBody>
        </p:sp>
      </p:grpSp>
      <p:sp>
        <p:nvSpPr>
          <p:cNvPr id="839692" name="Text Box 12"/>
          <p:cNvSpPr txBox="1">
            <a:spLocks noChangeArrowheads="1"/>
          </p:cNvSpPr>
          <p:nvPr/>
        </p:nvSpPr>
        <p:spPr bwMode="auto">
          <a:xfrm>
            <a:off x="2055812" y="2286000"/>
            <a:ext cx="2223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CC0000"/>
                </a:solidFill>
                <a:ea typeface="SimSun" panose="02010600030101010101" pitchFamily="2" charset="-122"/>
              </a:rPr>
              <a:t>Speedup of pipeline</a:t>
            </a:r>
          </a:p>
        </p:txBody>
      </p:sp>
    </p:spTree>
    <p:extLst>
      <p:ext uri="{BB962C8B-B14F-4D97-AF65-F5344CB8AC3E}">
        <p14:creationId xmlns:p14="http://schemas.microsoft.com/office/powerpoint/2010/main" val="996538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r>
              <a:rPr lang="en-US" altLang="en-US"/>
              <a:t>Data Hazards</a:t>
            </a:r>
          </a:p>
        </p:txBody>
      </p:sp>
      <p:sp>
        <p:nvSpPr>
          <p:cNvPr id="845827" name="Rectangle 3"/>
          <p:cNvSpPr>
            <a:spLocks noGrp="1" noChangeArrowheads="1"/>
          </p:cNvSpPr>
          <p:nvPr>
            <p:ph type="body" idx="4294967295"/>
          </p:nvPr>
        </p:nvSpPr>
        <p:spPr>
          <a:xfrm>
            <a:off x="379412" y="1143000"/>
            <a:ext cx="11658600" cy="4114800"/>
          </a:xfrm>
        </p:spPr>
        <p:txBody>
          <a:bodyPr/>
          <a:lstStyle/>
          <a:p>
            <a:r>
              <a:rPr lang="en-US" altLang="en-US" dirty="0"/>
              <a:t>Data hazards occur when data is used before it is ready</a:t>
            </a:r>
          </a:p>
        </p:txBody>
      </p:sp>
      <p:grpSp>
        <p:nvGrpSpPr>
          <p:cNvPr id="845828" name="Group 4"/>
          <p:cNvGrpSpPr>
            <a:grpSpLocks/>
          </p:cNvGrpSpPr>
          <p:nvPr/>
        </p:nvGrpSpPr>
        <p:grpSpPr bwMode="auto">
          <a:xfrm>
            <a:off x="2284412" y="2057400"/>
            <a:ext cx="6392863" cy="3444875"/>
            <a:chOff x="917" y="1574"/>
            <a:chExt cx="4027" cy="2170"/>
          </a:xfrm>
        </p:grpSpPr>
        <p:sp>
          <p:nvSpPr>
            <p:cNvPr id="845829" name="Text Box 5"/>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45830"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45831" name="Text Box 7"/>
          <p:cNvSpPr txBox="1">
            <a:spLocks noChangeArrowheads="1"/>
          </p:cNvSpPr>
          <p:nvPr/>
        </p:nvSpPr>
        <p:spPr bwMode="auto">
          <a:xfrm>
            <a:off x="1446212" y="6032829"/>
            <a:ext cx="7315200" cy="52322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400" dirty="0">
                <a:latin typeface="Arial" panose="020B0604020202020204" pitchFamily="34" charset="0"/>
                <a:ea typeface="SimSun" panose="02010600030101010101" pitchFamily="2" charset="-122"/>
              </a:rPr>
              <a:t>The use of the result of the SUB instruction in the next three instructions causes a data hazard, since the register $2 is not written until after those instructions read it.</a:t>
            </a:r>
          </a:p>
        </p:txBody>
      </p:sp>
    </p:spTree>
    <p:extLst>
      <p:ext uri="{BB962C8B-B14F-4D97-AF65-F5344CB8AC3E}">
        <p14:creationId xmlns:p14="http://schemas.microsoft.com/office/powerpoint/2010/main" val="32590094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5332412" y="228600"/>
            <a:ext cx="4572000" cy="762000"/>
          </a:xfrm>
        </p:spPr>
        <p:txBody>
          <a:bodyPr/>
          <a:lstStyle/>
          <a:p>
            <a:pPr algn="r"/>
            <a:r>
              <a:rPr lang="en-US" altLang="zh-CN">
                <a:solidFill>
                  <a:srgbClr val="0237BC"/>
                </a:solidFill>
                <a:ea typeface="SimSun" panose="02010600030101010101" pitchFamily="2" charset="-122"/>
              </a:rPr>
              <a:t>Data Hazards</a:t>
            </a:r>
          </a:p>
        </p:txBody>
      </p:sp>
      <p:sp>
        <p:nvSpPr>
          <p:cNvPr id="847875" name="Rectangle 3"/>
          <p:cNvSpPr>
            <a:spLocks noGrp="1" noChangeArrowheads="1"/>
          </p:cNvSpPr>
          <p:nvPr>
            <p:ph type="body" idx="1"/>
          </p:nvPr>
        </p:nvSpPr>
        <p:spPr>
          <a:xfrm>
            <a:off x="3732212" y="914400"/>
            <a:ext cx="6781800" cy="34290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a:bodyPr>
          <a:lstStyle/>
          <a:p>
            <a:pPr>
              <a:lnSpc>
                <a:spcPct val="80000"/>
              </a:lnSpc>
              <a:buFontTx/>
              <a:buNone/>
            </a:pPr>
            <a:r>
              <a:rPr lang="en-US" altLang="zh-CN" sz="1800">
                <a:solidFill>
                  <a:srgbClr val="FF3300"/>
                </a:solidFill>
                <a:ea typeface="SimSun" panose="02010600030101010101" pitchFamily="2" charset="-122"/>
              </a:rPr>
              <a:t>Read After Write (RAW) </a:t>
            </a:r>
            <a:br>
              <a:rPr lang="en-US" altLang="zh-CN" sz="1800">
                <a:solidFill>
                  <a:srgbClr val="FF3300"/>
                </a:solidFill>
                <a:ea typeface="SimSun" panose="02010600030101010101" pitchFamily="2" charset="-122"/>
              </a:rPr>
            </a:br>
            <a:endParaRPr lang="en-US" altLang="zh-CN" sz="1800">
              <a:solidFill>
                <a:srgbClr val="FF3300"/>
              </a:solidFill>
              <a:ea typeface="SimSun" panose="02010600030101010101" pitchFamily="2" charset="-122"/>
            </a:endParaRPr>
          </a:p>
          <a:p>
            <a:pPr>
              <a:lnSpc>
                <a:spcPct val="80000"/>
              </a:lnSpc>
              <a:buFontTx/>
              <a:buNone/>
            </a:pPr>
            <a:r>
              <a:rPr lang="en-US" altLang="zh-CN" sz="1600">
                <a:ea typeface="SimSun" panose="02010600030101010101" pitchFamily="2" charset="-122"/>
              </a:rPr>
              <a:t>Instr</a:t>
            </a:r>
            <a:r>
              <a:rPr lang="en-US" altLang="zh-CN" sz="1600" baseline="-25000">
                <a:ea typeface="SimSun" panose="02010600030101010101" pitchFamily="2" charset="-122"/>
              </a:rPr>
              <a:t>J</a:t>
            </a:r>
            <a:r>
              <a:rPr lang="en-US" altLang="zh-CN" sz="1600">
                <a:ea typeface="SimSun" panose="02010600030101010101" pitchFamily="2" charset="-122"/>
              </a:rPr>
              <a:t> tries to read operand before Instr</a:t>
            </a:r>
            <a:r>
              <a:rPr lang="en-US" altLang="zh-CN" sz="1600" baseline="-25000">
                <a:ea typeface="SimSun" panose="02010600030101010101" pitchFamily="2" charset="-122"/>
              </a:rPr>
              <a:t>I </a:t>
            </a:r>
            <a:r>
              <a:rPr lang="en-US" altLang="zh-CN" sz="1600">
                <a:ea typeface="SimSun" panose="02010600030101010101" pitchFamily="2" charset="-122"/>
              </a:rPr>
              <a:t>writes it</a:t>
            </a:r>
          </a:p>
          <a:p>
            <a:pPr>
              <a:lnSpc>
                <a:spcPct val="80000"/>
              </a:lnSpc>
              <a:buFontTx/>
              <a:buNone/>
            </a:pPr>
            <a:endParaRPr lang="en-US" altLang="zh-CN" sz="1600">
              <a:solidFill>
                <a:schemeClr val="hlink"/>
              </a:solidFill>
              <a:ea typeface="SimSun" panose="02010600030101010101" pitchFamily="2" charset="-122"/>
            </a:endParaRPr>
          </a:p>
          <a:p>
            <a:pPr>
              <a:buFontTx/>
              <a:buNone/>
            </a:pPr>
            <a:r>
              <a:rPr lang="en-US" altLang="zh-CN" sz="1600">
                <a:ea typeface="SimSun" panose="02010600030101010101" pitchFamily="2" charset="-122"/>
              </a:rPr>
              <a:t/>
            </a:r>
            <a:br>
              <a:rPr lang="en-US" altLang="zh-CN" sz="1600">
                <a:ea typeface="SimSun" panose="02010600030101010101" pitchFamily="2" charset="-122"/>
              </a:rPr>
            </a:br>
            <a:endParaRPr lang="en-US" altLang="zh-CN" sz="1600">
              <a:ea typeface="SimSun" panose="02010600030101010101" pitchFamily="2" charset="-122"/>
            </a:endParaRPr>
          </a:p>
          <a:p>
            <a:pPr>
              <a:buFontTx/>
              <a:buNone/>
            </a:pPr>
            <a:endParaRPr lang="en-US" altLang="zh-CN" sz="1600">
              <a:ea typeface="SimSun" panose="02010600030101010101" pitchFamily="2" charset="-122"/>
            </a:endParaRPr>
          </a:p>
          <a:p>
            <a:pPr>
              <a:buFontTx/>
              <a:buNone/>
            </a:pPr>
            <a:r>
              <a:rPr lang="en-US" altLang="zh-CN" sz="1600">
                <a:ea typeface="SimSun" panose="02010600030101010101" pitchFamily="2" charset="-122"/>
              </a:rPr>
              <a:t>		</a:t>
            </a:r>
            <a:br>
              <a:rPr lang="en-US" altLang="zh-CN" sz="1600">
                <a:ea typeface="SimSun" panose="02010600030101010101" pitchFamily="2" charset="-122"/>
              </a:rPr>
            </a:br>
            <a:r>
              <a:rPr lang="en-US" altLang="zh-CN" sz="1600">
                <a:ea typeface="SimSun" panose="02010600030101010101" pitchFamily="2" charset="-122"/>
              </a:rPr>
              <a:t/>
            </a:r>
            <a:br>
              <a:rPr lang="en-US" altLang="zh-CN" sz="1600">
                <a:ea typeface="SimSun" panose="02010600030101010101" pitchFamily="2" charset="-122"/>
              </a:rPr>
            </a:br>
            <a:endParaRPr lang="en-US" altLang="zh-CN" sz="1600">
              <a:ea typeface="SimSun" panose="02010600030101010101" pitchFamily="2" charset="-122"/>
            </a:endParaRPr>
          </a:p>
          <a:p>
            <a:r>
              <a:rPr lang="en-US" altLang="zh-CN" sz="1600">
                <a:ea typeface="SimSun" panose="02010600030101010101" pitchFamily="2" charset="-122"/>
              </a:rPr>
              <a:t>Caused by a “</a:t>
            </a:r>
            <a:r>
              <a:rPr lang="en-US" altLang="zh-CN" sz="1600">
                <a:solidFill>
                  <a:schemeClr val="hlink"/>
                </a:solidFill>
                <a:ea typeface="SimSun" panose="02010600030101010101" pitchFamily="2" charset="-122"/>
              </a:rPr>
              <a:t>Dependence</a:t>
            </a:r>
            <a:r>
              <a:rPr lang="en-US" altLang="zh-CN" sz="1600">
                <a:ea typeface="SimSun" panose="02010600030101010101" pitchFamily="2" charset="-122"/>
              </a:rPr>
              <a:t>” (in compiler nomenclature).  This hazard results from an actual need for communication.</a:t>
            </a:r>
          </a:p>
        </p:txBody>
      </p:sp>
      <p:sp>
        <p:nvSpPr>
          <p:cNvPr id="847876" name="Text Box 4"/>
          <p:cNvSpPr txBox="1">
            <a:spLocks noChangeArrowheads="1"/>
          </p:cNvSpPr>
          <p:nvPr/>
        </p:nvSpPr>
        <p:spPr bwMode="auto">
          <a:xfrm>
            <a:off x="1670050" y="990600"/>
            <a:ext cx="1922462" cy="1003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anose="020B0604020202020204" pitchFamily="34" charset="0"/>
                <a:ea typeface="SimSun" panose="02010600030101010101" pitchFamily="2" charset="-122"/>
              </a:rPr>
              <a:t>Execution Order is:</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I</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J</a:t>
            </a:r>
          </a:p>
          <a:p>
            <a:endParaRPr lang="zh-CN" altLang="en-US" sz="1600" baseline="-25000">
              <a:latin typeface="Arial" panose="020B0604020202020204" pitchFamily="34" charset="0"/>
              <a:ea typeface="SimSun" panose="02010600030101010101" pitchFamily="2" charset="-122"/>
            </a:endParaRPr>
          </a:p>
        </p:txBody>
      </p:sp>
      <p:sp>
        <p:nvSpPr>
          <p:cNvPr id="847877" name="Rectangle 5"/>
          <p:cNvSpPr>
            <a:spLocks noChangeArrowheads="1"/>
          </p:cNvSpPr>
          <p:nvPr/>
        </p:nvSpPr>
        <p:spPr bwMode="auto">
          <a:xfrm>
            <a:off x="5027612" y="1828800"/>
            <a:ext cx="3352800" cy="828432"/>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a:latin typeface="Courier New" panose="02070309020205020404" pitchFamily="49" charset="0"/>
                <a:ea typeface="SimSun" panose="02010600030101010101" pitchFamily="2" charset="-122"/>
              </a:rPr>
              <a:t>I: add </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,r2,r3</a:t>
            </a:r>
          </a:p>
          <a:p>
            <a:pPr algn="l"/>
            <a:r>
              <a:rPr lang="en-US" altLang="zh-CN" sz="2400">
                <a:latin typeface="Courier New" panose="02070309020205020404" pitchFamily="49" charset="0"/>
                <a:ea typeface="SimSun" panose="02010600030101010101" pitchFamily="2" charset="-122"/>
              </a:rPr>
              <a:t>J: sub r4,</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,r3</a:t>
            </a:r>
          </a:p>
        </p:txBody>
      </p:sp>
      <p:sp>
        <p:nvSpPr>
          <p:cNvPr id="847878" name="Arc 6"/>
          <p:cNvSpPr>
            <a:spLocks/>
          </p:cNvSpPr>
          <p:nvPr/>
        </p:nvSpPr>
        <p:spPr bwMode="auto">
          <a:xfrm flipH="1" flipV="1">
            <a:off x="4570413" y="1981200"/>
            <a:ext cx="468313" cy="457200"/>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707225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1267" name="Rectangle 3"/>
          <p:cNvSpPr>
            <a:spLocks noGrp="1" noChangeArrowheads="1"/>
          </p:cNvSpPr>
          <p:nvPr>
            <p:ph type="body" idx="1"/>
          </p:nvPr>
        </p:nvSpPr>
        <p:spPr>
          <a:xfrm>
            <a:off x="6451600" y="3810000"/>
            <a:ext cx="3478212" cy="914400"/>
          </a:xfrm>
        </p:spPr>
        <p:txBody>
          <a:bodyPr vert="horz" lIns="63360" tIns="25560" rIns="63360" bIns="25560" rtlCol="0">
            <a:normAutofit/>
          </a:bodyPr>
          <a:lstStyle/>
          <a:p>
            <a:pPr marL="201613" indent="-201613" defTabSz="449263">
              <a:buClr>
                <a:srgbClr val="FC0128"/>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100"/>
              <a:t>Pipelined laundry takes 3.5 hours for 4 loads </a:t>
            </a:r>
          </a:p>
        </p:txBody>
      </p:sp>
      <p:grpSp>
        <p:nvGrpSpPr>
          <p:cNvPr id="10244" name="Group 4"/>
          <p:cNvGrpSpPr>
            <a:grpSpLocks/>
          </p:cNvGrpSpPr>
          <p:nvPr/>
        </p:nvGrpSpPr>
        <p:grpSpPr bwMode="auto">
          <a:xfrm>
            <a:off x="2606676" y="3430587"/>
            <a:ext cx="522287" cy="539749"/>
            <a:chOff x="441" y="1516"/>
            <a:chExt cx="329" cy="340"/>
          </a:xfrm>
        </p:grpSpPr>
        <p:sp>
          <p:nvSpPr>
            <p:cNvPr id="10419" name="Freeform 5"/>
            <p:cNvSpPr>
              <a:spLocks noChangeArrowheads="1"/>
            </p:cNvSpPr>
            <p:nvPr/>
          </p:nvSpPr>
          <p:spPr bwMode="auto">
            <a:xfrm>
              <a:off x="441" y="1516"/>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20" name="Text Box 6"/>
            <p:cNvSpPr txBox="1">
              <a:spLocks noChangeArrowheads="1"/>
            </p:cNvSpPr>
            <p:nvPr/>
          </p:nvSpPr>
          <p:spPr bwMode="auto">
            <a:xfrm>
              <a:off x="502" y="1563"/>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A</a:t>
              </a:r>
            </a:p>
          </p:txBody>
        </p:sp>
      </p:grpSp>
      <p:grpSp>
        <p:nvGrpSpPr>
          <p:cNvPr id="10245" name="Group 7"/>
          <p:cNvGrpSpPr>
            <a:grpSpLocks/>
          </p:cNvGrpSpPr>
          <p:nvPr/>
        </p:nvGrpSpPr>
        <p:grpSpPr bwMode="auto">
          <a:xfrm>
            <a:off x="2593976" y="4281486"/>
            <a:ext cx="522287" cy="539749"/>
            <a:chOff x="433" y="2052"/>
            <a:chExt cx="329" cy="340"/>
          </a:xfrm>
        </p:grpSpPr>
        <p:sp>
          <p:nvSpPr>
            <p:cNvPr id="10417" name="Freeform 8"/>
            <p:cNvSpPr>
              <a:spLocks noChangeArrowheads="1"/>
            </p:cNvSpPr>
            <p:nvPr/>
          </p:nvSpPr>
          <p:spPr bwMode="auto">
            <a:xfrm>
              <a:off x="433" y="2052"/>
              <a:ext cx="329" cy="294"/>
            </a:xfrm>
            <a:custGeom>
              <a:avLst/>
              <a:gdLst>
                <a:gd name="T0" fmla="*/ 93 w 1452"/>
                <a:gd name="T1" fmla="*/ 14 h 1297"/>
                <a:gd name="T2" fmla="*/ 156 w 1452"/>
                <a:gd name="T3" fmla="*/ 16 h 1297"/>
                <a:gd name="T4" fmla="*/ 224 w 1452"/>
                <a:gd name="T5" fmla="*/ 0 h 1297"/>
                <a:gd name="T6" fmla="*/ 306 w 1452"/>
                <a:gd name="T7" fmla="*/ 0 h 1297"/>
                <a:gd name="T8" fmla="*/ 215 w 1452"/>
                <a:gd name="T9" fmla="*/ 84 h 1297"/>
                <a:gd name="T10" fmla="*/ 240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7" y="17"/>
                  </a:moveTo>
                  <a:lnTo>
                    <a:pt x="411" y="61"/>
                  </a:lnTo>
                  <a:lnTo>
                    <a:pt x="406" y="0"/>
                  </a:lnTo>
                  <a:lnTo>
                    <a:pt x="690" y="70"/>
                  </a:lnTo>
                  <a:lnTo>
                    <a:pt x="690" y="0"/>
                  </a:lnTo>
                  <a:lnTo>
                    <a:pt x="990" y="0"/>
                  </a:lnTo>
                  <a:lnTo>
                    <a:pt x="986" y="66"/>
                  </a:lnTo>
                  <a:lnTo>
                    <a:pt x="1350" y="0"/>
                  </a:lnTo>
                  <a:lnTo>
                    <a:pt x="907" y="366"/>
                  </a:lnTo>
                  <a:lnTo>
                    <a:pt x="951" y="370"/>
                  </a:lnTo>
                  <a:lnTo>
                    <a:pt x="999" y="379"/>
                  </a:lnTo>
                  <a:lnTo>
                    <a:pt x="1058" y="392"/>
                  </a:lnTo>
                  <a:lnTo>
                    <a:pt x="1106" y="410"/>
                  </a:lnTo>
                  <a:lnTo>
                    <a:pt x="1163" y="436"/>
                  </a:lnTo>
                  <a:lnTo>
                    <a:pt x="1212" y="459"/>
                  </a:lnTo>
                  <a:lnTo>
                    <a:pt x="1260" y="489"/>
                  </a:lnTo>
                  <a:lnTo>
                    <a:pt x="1300"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1" y="1137"/>
                  </a:lnTo>
                  <a:lnTo>
                    <a:pt x="1238" y="1177"/>
                  </a:lnTo>
                  <a:lnTo>
                    <a:pt x="1185" y="1208"/>
                  </a:lnTo>
                  <a:lnTo>
                    <a:pt x="1137" y="1230"/>
                  </a:lnTo>
                  <a:lnTo>
                    <a:pt x="1088" y="1252"/>
                  </a:lnTo>
                  <a:lnTo>
                    <a:pt x="1044" y="1265"/>
                  </a:lnTo>
                  <a:lnTo>
                    <a:pt x="990" y="1278"/>
                  </a:lnTo>
                  <a:lnTo>
                    <a:pt x="951" y="1287"/>
                  </a:lnTo>
                  <a:lnTo>
                    <a:pt x="889" y="1292"/>
                  </a:lnTo>
                  <a:lnTo>
                    <a:pt x="836" y="1296"/>
                  </a:lnTo>
                  <a:lnTo>
                    <a:pt x="588" y="1296"/>
                  </a:lnTo>
                  <a:lnTo>
                    <a:pt x="540" y="1292"/>
                  </a:lnTo>
                  <a:lnTo>
                    <a:pt x="478" y="1283"/>
                  </a:lnTo>
                  <a:lnTo>
                    <a:pt x="397" y="1265"/>
                  </a:lnTo>
                  <a:lnTo>
                    <a:pt x="322" y="1234"/>
                  </a:lnTo>
                  <a:lnTo>
                    <a:pt x="247" y="1199"/>
                  </a:lnTo>
                  <a:lnTo>
                    <a:pt x="181"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5" y="520"/>
                  </a:lnTo>
                  <a:lnTo>
                    <a:pt x="217" y="472"/>
                  </a:lnTo>
                  <a:lnTo>
                    <a:pt x="278" y="436"/>
                  </a:lnTo>
                  <a:lnTo>
                    <a:pt x="362" y="401"/>
                  </a:lnTo>
                  <a:lnTo>
                    <a:pt x="451" y="379"/>
                  </a:lnTo>
                  <a:lnTo>
                    <a:pt x="509" y="366"/>
                  </a:lnTo>
                  <a:lnTo>
                    <a:pt x="177"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8" name="Text Box 9"/>
            <p:cNvSpPr txBox="1">
              <a:spLocks noChangeArrowheads="1"/>
            </p:cNvSpPr>
            <p:nvPr/>
          </p:nvSpPr>
          <p:spPr bwMode="auto">
            <a:xfrm>
              <a:off x="494" y="2099"/>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B</a:t>
              </a:r>
            </a:p>
          </p:txBody>
        </p:sp>
      </p:grpSp>
      <p:grpSp>
        <p:nvGrpSpPr>
          <p:cNvPr id="10246" name="Group 10"/>
          <p:cNvGrpSpPr>
            <a:grpSpLocks/>
          </p:cNvGrpSpPr>
          <p:nvPr/>
        </p:nvGrpSpPr>
        <p:grpSpPr bwMode="auto">
          <a:xfrm>
            <a:off x="2555876" y="5030785"/>
            <a:ext cx="522287" cy="539749"/>
            <a:chOff x="409" y="2524"/>
            <a:chExt cx="329" cy="340"/>
          </a:xfrm>
        </p:grpSpPr>
        <p:sp>
          <p:nvSpPr>
            <p:cNvPr id="10415" name="Freeform 11"/>
            <p:cNvSpPr>
              <a:spLocks noChangeArrowheads="1"/>
            </p:cNvSpPr>
            <p:nvPr/>
          </p:nvSpPr>
          <p:spPr bwMode="auto">
            <a:xfrm>
              <a:off x="409" y="2524"/>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6" name="Text Box 12"/>
            <p:cNvSpPr txBox="1">
              <a:spLocks noChangeArrowheads="1"/>
            </p:cNvSpPr>
            <p:nvPr/>
          </p:nvSpPr>
          <p:spPr bwMode="auto">
            <a:xfrm>
              <a:off x="470" y="2571"/>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C</a:t>
              </a:r>
            </a:p>
          </p:txBody>
        </p:sp>
      </p:grpSp>
      <p:grpSp>
        <p:nvGrpSpPr>
          <p:cNvPr id="10247" name="Group 13"/>
          <p:cNvGrpSpPr>
            <a:grpSpLocks/>
          </p:cNvGrpSpPr>
          <p:nvPr/>
        </p:nvGrpSpPr>
        <p:grpSpPr bwMode="auto">
          <a:xfrm>
            <a:off x="2555876" y="5754685"/>
            <a:ext cx="522287" cy="539749"/>
            <a:chOff x="409" y="2980"/>
            <a:chExt cx="329" cy="340"/>
          </a:xfrm>
        </p:grpSpPr>
        <p:sp>
          <p:nvSpPr>
            <p:cNvPr id="10413" name="Freeform 14"/>
            <p:cNvSpPr>
              <a:spLocks noChangeArrowheads="1"/>
            </p:cNvSpPr>
            <p:nvPr/>
          </p:nvSpPr>
          <p:spPr bwMode="auto">
            <a:xfrm>
              <a:off x="409" y="2980"/>
              <a:ext cx="329" cy="294"/>
            </a:xfrm>
            <a:custGeom>
              <a:avLst/>
              <a:gdLst>
                <a:gd name="T0" fmla="*/ 93 w 1451"/>
                <a:gd name="T1" fmla="*/ 14 h 1297"/>
                <a:gd name="T2" fmla="*/ 156 w 1451"/>
                <a:gd name="T3" fmla="*/ 16 h 1297"/>
                <a:gd name="T4" fmla="*/ 224 w 1451"/>
                <a:gd name="T5" fmla="*/ 0 h 1297"/>
                <a:gd name="T6" fmla="*/ 306 w 1451"/>
                <a:gd name="T7" fmla="*/ 0 h 1297"/>
                <a:gd name="T8" fmla="*/ 215 w 1451"/>
                <a:gd name="T9" fmla="*/ 84 h 1297"/>
                <a:gd name="T10" fmla="*/ 239 w 1451"/>
                <a:gd name="T11" fmla="*/ 89 h 1297"/>
                <a:gd name="T12" fmla="*/ 263 w 1451"/>
                <a:gd name="T13" fmla="*/ 99 h 1297"/>
                <a:gd name="T14" fmla="*/ 286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1 w 1451"/>
                <a:gd name="T31" fmla="*/ 267 h 1297"/>
                <a:gd name="T32" fmla="*/ 258 w 1451"/>
                <a:gd name="T33" fmla="*/ 279 h 1297"/>
                <a:gd name="T34" fmla="*/ 236 w 1451"/>
                <a:gd name="T35" fmla="*/ 287 h 1297"/>
                <a:gd name="T36" fmla="*/ 215 w 1451"/>
                <a:gd name="T37" fmla="*/ 292 h 1297"/>
                <a:gd name="T38" fmla="*/ 190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7" y="0"/>
                  </a:lnTo>
                  <a:lnTo>
                    <a:pt x="689" y="70"/>
                  </a:lnTo>
                  <a:lnTo>
                    <a:pt x="689" y="0"/>
                  </a:lnTo>
                  <a:lnTo>
                    <a:pt x="990" y="0"/>
                  </a:lnTo>
                  <a:lnTo>
                    <a:pt x="986" y="66"/>
                  </a:lnTo>
                  <a:lnTo>
                    <a:pt x="1349" y="0"/>
                  </a:lnTo>
                  <a:lnTo>
                    <a:pt x="906" y="366"/>
                  </a:lnTo>
                  <a:lnTo>
                    <a:pt x="950" y="370"/>
                  </a:lnTo>
                  <a:lnTo>
                    <a:pt x="999" y="379"/>
                  </a:lnTo>
                  <a:lnTo>
                    <a:pt x="1056" y="392"/>
                  </a:lnTo>
                  <a:lnTo>
                    <a:pt x="1105" y="410"/>
                  </a:lnTo>
                  <a:lnTo>
                    <a:pt x="1162" y="436"/>
                  </a:lnTo>
                  <a:lnTo>
                    <a:pt x="1212" y="459"/>
                  </a:lnTo>
                  <a:lnTo>
                    <a:pt x="1260"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8" y="1177"/>
                  </a:lnTo>
                  <a:lnTo>
                    <a:pt x="1184" y="1208"/>
                  </a:lnTo>
                  <a:lnTo>
                    <a:pt x="1136" y="1230"/>
                  </a:lnTo>
                  <a:lnTo>
                    <a:pt x="1087" y="1252"/>
                  </a:lnTo>
                  <a:lnTo>
                    <a:pt x="1043" y="1265"/>
                  </a:lnTo>
                  <a:lnTo>
                    <a:pt x="990" y="1278"/>
                  </a:lnTo>
                  <a:lnTo>
                    <a:pt x="950" y="1287"/>
                  </a:lnTo>
                  <a:lnTo>
                    <a:pt x="889" y="1292"/>
                  </a:lnTo>
                  <a:lnTo>
                    <a:pt x="836" y="1296"/>
                  </a:lnTo>
                  <a:lnTo>
                    <a:pt x="587"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4"/>
                  </a:lnTo>
                  <a:lnTo>
                    <a:pt x="30" y="688"/>
                  </a:lnTo>
                  <a:lnTo>
                    <a:pt x="61" y="622"/>
                  </a:lnTo>
                  <a:lnTo>
                    <a:pt x="105" y="569"/>
                  </a:lnTo>
                  <a:lnTo>
                    <a:pt x="154" y="520"/>
                  </a:lnTo>
                  <a:lnTo>
                    <a:pt x="216"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4" name="Text Box 15"/>
            <p:cNvSpPr txBox="1">
              <a:spLocks noChangeArrowheads="1"/>
            </p:cNvSpPr>
            <p:nvPr/>
          </p:nvSpPr>
          <p:spPr bwMode="auto">
            <a:xfrm>
              <a:off x="470" y="3027"/>
              <a:ext cx="2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D</a:t>
              </a:r>
            </a:p>
          </p:txBody>
        </p:sp>
      </p:grpSp>
      <p:sp>
        <p:nvSpPr>
          <p:cNvPr id="10248" name="Text Box 16"/>
          <p:cNvSpPr txBox="1">
            <a:spLocks noChangeArrowheads="1"/>
          </p:cNvSpPr>
          <p:nvPr/>
        </p:nvSpPr>
        <p:spPr bwMode="auto">
          <a:xfrm>
            <a:off x="2871788" y="1828800"/>
            <a:ext cx="780405"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6 PM</a:t>
            </a:r>
          </a:p>
        </p:txBody>
      </p:sp>
      <p:sp>
        <p:nvSpPr>
          <p:cNvPr id="10249" name="Line 17"/>
          <p:cNvSpPr>
            <a:spLocks noChangeShapeType="1"/>
          </p:cNvSpPr>
          <p:nvPr/>
        </p:nvSpPr>
        <p:spPr bwMode="auto">
          <a:xfrm>
            <a:off x="3241675" y="2420939"/>
            <a:ext cx="63246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0250" name="Line 18"/>
          <p:cNvSpPr>
            <a:spLocks noChangeShapeType="1"/>
          </p:cNvSpPr>
          <p:nvPr/>
        </p:nvSpPr>
        <p:spPr bwMode="auto">
          <a:xfrm>
            <a:off x="3235326" y="2287588"/>
            <a:ext cx="1587"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51" name="Text Box 19"/>
          <p:cNvSpPr txBox="1">
            <a:spLocks noChangeArrowheads="1"/>
          </p:cNvSpPr>
          <p:nvPr/>
        </p:nvSpPr>
        <p:spPr bwMode="auto">
          <a:xfrm>
            <a:off x="41036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7</a:t>
            </a:r>
          </a:p>
        </p:txBody>
      </p:sp>
      <p:sp>
        <p:nvSpPr>
          <p:cNvPr id="10252" name="Text Box 20"/>
          <p:cNvSpPr txBox="1">
            <a:spLocks noChangeArrowheads="1"/>
          </p:cNvSpPr>
          <p:nvPr/>
        </p:nvSpPr>
        <p:spPr bwMode="auto">
          <a:xfrm>
            <a:off x="51704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8</a:t>
            </a:r>
          </a:p>
        </p:txBody>
      </p:sp>
      <p:sp>
        <p:nvSpPr>
          <p:cNvPr id="10253" name="Text Box 21"/>
          <p:cNvSpPr txBox="1">
            <a:spLocks noChangeArrowheads="1"/>
          </p:cNvSpPr>
          <p:nvPr/>
        </p:nvSpPr>
        <p:spPr bwMode="auto">
          <a:xfrm>
            <a:off x="6186488" y="1841500"/>
            <a:ext cx="325153"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9</a:t>
            </a:r>
          </a:p>
        </p:txBody>
      </p:sp>
      <p:sp>
        <p:nvSpPr>
          <p:cNvPr id="10254" name="Text Box 22"/>
          <p:cNvSpPr txBox="1">
            <a:spLocks noChangeArrowheads="1"/>
          </p:cNvSpPr>
          <p:nvPr/>
        </p:nvSpPr>
        <p:spPr bwMode="auto">
          <a:xfrm>
            <a:off x="7126288" y="1854200"/>
            <a:ext cx="467819"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10</a:t>
            </a:r>
          </a:p>
        </p:txBody>
      </p:sp>
      <p:sp>
        <p:nvSpPr>
          <p:cNvPr id="10255" name="Text Box 23"/>
          <p:cNvSpPr txBox="1">
            <a:spLocks noChangeArrowheads="1"/>
          </p:cNvSpPr>
          <p:nvPr/>
        </p:nvSpPr>
        <p:spPr bwMode="auto">
          <a:xfrm>
            <a:off x="8218488" y="1841500"/>
            <a:ext cx="453649"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b="1"/>
              <a:t>11</a:t>
            </a:r>
          </a:p>
        </p:txBody>
      </p:sp>
      <p:sp>
        <p:nvSpPr>
          <p:cNvPr id="10256" name="Text Box 24"/>
          <p:cNvSpPr txBox="1">
            <a:spLocks noChangeArrowheads="1"/>
          </p:cNvSpPr>
          <p:nvPr/>
        </p:nvSpPr>
        <p:spPr bwMode="auto">
          <a:xfrm>
            <a:off x="8998384" y="1828800"/>
            <a:ext cx="1250085"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Midnight</a:t>
            </a:r>
          </a:p>
        </p:txBody>
      </p:sp>
      <p:grpSp>
        <p:nvGrpSpPr>
          <p:cNvPr id="10257" name="Group 25"/>
          <p:cNvGrpSpPr>
            <a:grpSpLocks/>
          </p:cNvGrpSpPr>
          <p:nvPr/>
        </p:nvGrpSpPr>
        <p:grpSpPr bwMode="auto">
          <a:xfrm>
            <a:off x="3279776" y="3328988"/>
            <a:ext cx="3489325" cy="2932112"/>
            <a:chOff x="865" y="1452"/>
            <a:chExt cx="2198" cy="1847"/>
          </a:xfrm>
        </p:grpSpPr>
        <p:grpSp>
          <p:nvGrpSpPr>
            <p:cNvPr id="10289" name="Group 26"/>
            <p:cNvGrpSpPr>
              <a:grpSpLocks/>
            </p:cNvGrpSpPr>
            <p:nvPr/>
          </p:nvGrpSpPr>
          <p:grpSpPr bwMode="auto">
            <a:xfrm>
              <a:off x="865" y="1452"/>
              <a:ext cx="966" cy="447"/>
              <a:chOff x="865" y="1452"/>
              <a:chExt cx="966" cy="447"/>
            </a:xfrm>
          </p:grpSpPr>
          <p:grpSp>
            <p:nvGrpSpPr>
              <p:cNvPr id="10383" name="Group 27"/>
              <p:cNvGrpSpPr>
                <a:grpSpLocks/>
              </p:cNvGrpSpPr>
              <p:nvPr/>
            </p:nvGrpSpPr>
            <p:grpSpPr bwMode="auto">
              <a:xfrm>
                <a:off x="865" y="1452"/>
                <a:ext cx="304" cy="447"/>
                <a:chOff x="865" y="1452"/>
                <a:chExt cx="304" cy="447"/>
              </a:xfrm>
            </p:grpSpPr>
            <p:grpSp>
              <p:nvGrpSpPr>
                <p:cNvPr id="10403" name="Group 28"/>
                <p:cNvGrpSpPr>
                  <a:grpSpLocks/>
                </p:cNvGrpSpPr>
                <p:nvPr/>
              </p:nvGrpSpPr>
              <p:grpSpPr bwMode="auto">
                <a:xfrm>
                  <a:off x="865" y="1452"/>
                  <a:ext cx="304" cy="447"/>
                  <a:chOff x="865" y="1452"/>
                  <a:chExt cx="304" cy="447"/>
                </a:xfrm>
              </p:grpSpPr>
              <p:grpSp>
                <p:nvGrpSpPr>
                  <p:cNvPr id="10405" name="Group 29"/>
                  <p:cNvGrpSpPr>
                    <a:grpSpLocks/>
                  </p:cNvGrpSpPr>
                  <p:nvPr/>
                </p:nvGrpSpPr>
                <p:grpSpPr bwMode="auto">
                  <a:xfrm>
                    <a:off x="865" y="1523"/>
                    <a:ext cx="304" cy="376"/>
                    <a:chOff x="865" y="1523"/>
                    <a:chExt cx="304" cy="376"/>
                  </a:xfrm>
                </p:grpSpPr>
                <p:sp>
                  <p:nvSpPr>
                    <p:cNvPr id="10410" name="Freeform 30"/>
                    <p:cNvSpPr>
                      <a:spLocks noChangeArrowheads="1"/>
                    </p:cNvSpPr>
                    <p:nvPr/>
                  </p:nvSpPr>
                  <p:spPr bwMode="auto">
                    <a:xfrm>
                      <a:off x="865" y="15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1" name="Freeform 31"/>
                    <p:cNvSpPr>
                      <a:spLocks noChangeArrowheads="1"/>
                    </p:cNvSpPr>
                    <p:nvPr/>
                  </p:nvSpPr>
                  <p:spPr bwMode="auto">
                    <a:xfrm>
                      <a:off x="865" y="15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2" name="Freeform 32"/>
                    <p:cNvSpPr>
                      <a:spLocks noChangeArrowheads="1"/>
                    </p:cNvSpPr>
                    <p:nvPr/>
                  </p:nvSpPr>
                  <p:spPr bwMode="auto">
                    <a:xfrm>
                      <a:off x="1093" y="15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406" name="Group 33"/>
                  <p:cNvGrpSpPr>
                    <a:grpSpLocks/>
                  </p:cNvGrpSpPr>
                  <p:nvPr/>
                </p:nvGrpSpPr>
                <p:grpSpPr bwMode="auto">
                  <a:xfrm>
                    <a:off x="935" y="1452"/>
                    <a:ext cx="234" cy="77"/>
                    <a:chOff x="935" y="1452"/>
                    <a:chExt cx="234" cy="77"/>
                  </a:xfrm>
                </p:grpSpPr>
                <p:sp>
                  <p:nvSpPr>
                    <p:cNvPr id="10407" name="Freeform 34"/>
                    <p:cNvSpPr>
                      <a:spLocks noChangeArrowheads="1"/>
                    </p:cNvSpPr>
                    <p:nvPr/>
                  </p:nvSpPr>
                  <p:spPr bwMode="auto">
                    <a:xfrm>
                      <a:off x="935" y="1452"/>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8" name="Freeform 35"/>
                    <p:cNvSpPr>
                      <a:spLocks noChangeArrowheads="1"/>
                    </p:cNvSpPr>
                    <p:nvPr/>
                  </p:nvSpPr>
                  <p:spPr bwMode="auto">
                    <a:xfrm>
                      <a:off x="935" y="1452"/>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9" name="Freeform 36"/>
                    <p:cNvSpPr>
                      <a:spLocks noChangeArrowheads="1"/>
                    </p:cNvSpPr>
                    <p:nvPr/>
                  </p:nvSpPr>
                  <p:spPr bwMode="auto">
                    <a:xfrm>
                      <a:off x="1150" y="14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404" name="Freeform 37"/>
                <p:cNvSpPr>
                  <a:spLocks noChangeArrowheads="1"/>
                </p:cNvSpPr>
                <p:nvPr/>
              </p:nvSpPr>
              <p:spPr bwMode="auto">
                <a:xfrm>
                  <a:off x="927" y="1556"/>
                  <a:ext cx="158" cy="27"/>
                </a:xfrm>
                <a:custGeom>
                  <a:avLst/>
                  <a:gdLst>
                    <a:gd name="T0" fmla="*/ 39 w 698"/>
                    <a:gd name="T1" fmla="*/ 0 h 121"/>
                    <a:gd name="T2" fmla="*/ 158 w 698"/>
                    <a:gd name="T3" fmla="*/ 0 h 121"/>
                    <a:gd name="T4" fmla="*/ 118 w 698"/>
                    <a:gd name="T5" fmla="*/ 27 h 121"/>
                    <a:gd name="T6" fmla="*/ 0 w 698"/>
                    <a:gd name="T7" fmla="*/ 27 h 121"/>
                    <a:gd name="T8" fmla="*/ 39 w 698"/>
                    <a:gd name="T9" fmla="*/ 0 h 121"/>
                    <a:gd name="T10" fmla="*/ 0 60000 65536"/>
                    <a:gd name="T11" fmla="*/ 0 60000 65536"/>
                    <a:gd name="T12" fmla="*/ 0 60000 65536"/>
                    <a:gd name="T13" fmla="*/ 0 60000 65536"/>
                    <a:gd name="T14" fmla="*/ 0 60000 65536"/>
                    <a:gd name="T15" fmla="*/ 0 w 698"/>
                    <a:gd name="T16" fmla="*/ 0 h 121"/>
                    <a:gd name="T17" fmla="*/ 698 w 698"/>
                    <a:gd name="T18" fmla="*/ 121 h 121"/>
                  </a:gdLst>
                  <a:ahLst/>
                  <a:cxnLst>
                    <a:cxn ang="T10">
                      <a:pos x="T0" y="T1"/>
                    </a:cxn>
                    <a:cxn ang="T11">
                      <a:pos x="T2" y="T3"/>
                    </a:cxn>
                    <a:cxn ang="T12">
                      <a:pos x="T4" y="T5"/>
                    </a:cxn>
                    <a:cxn ang="T13">
                      <a:pos x="T6" y="T7"/>
                    </a:cxn>
                    <a:cxn ang="T14">
                      <a:pos x="T8" y="T9"/>
                    </a:cxn>
                  </a:cxnLst>
                  <a:rect l="T15" t="T16" r="T17" b="T18"/>
                  <a:pathLst>
                    <a:path w="698" h="121">
                      <a:moveTo>
                        <a:pt x="173" y="0"/>
                      </a:moveTo>
                      <a:lnTo>
                        <a:pt x="697" y="0"/>
                      </a:lnTo>
                      <a:lnTo>
                        <a:pt x="522" y="120"/>
                      </a:lnTo>
                      <a:lnTo>
                        <a:pt x="0" y="120"/>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84" name="Group 38"/>
              <p:cNvGrpSpPr>
                <a:grpSpLocks/>
              </p:cNvGrpSpPr>
              <p:nvPr/>
            </p:nvGrpSpPr>
            <p:grpSpPr bwMode="auto">
              <a:xfrm>
                <a:off x="1166" y="1452"/>
                <a:ext cx="377" cy="447"/>
                <a:chOff x="1166" y="1452"/>
                <a:chExt cx="377" cy="447"/>
              </a:xfrm>
            </p:grpSpPr>
            <p:grpSp>
              <p:nvGrpSpPr>
                <p:cNvPr id="10392" name="Group 39"/>
                <p:cNvGrpSpPr>
                  <a:grpSpLocks/>
                </p:cNvGrpSpPr>
                <p:nvPr/>
              </p:nvGrpSpPr>
              <p:grpSpPr bwMode="auto">
                <a:xfrm>
                  <a:off x="1166" y="1452"/>
                  <a:ext cx="377" cy="447"/>
                  <a:chOff x="1166" y="1452"/>
                  <a:chExt cx="377" cy="447"/>
                </a:xfrm>
              </p:grpSpPr>
              <p:grpSp>
                <p:nvGrpSpPr>
                  <p:cNvPr id="10395" name="Group 40"/>
                  <p:cNvGrpSpPr>
                    <a:grpSpLocks/>
                  </p:cNvGrpSpPr>
                  <p:nvPr/>
                </p:nvGrpSpPr>
                <p:grpSpPr bwMode="auto">
                  <a:xfrm>
                    <a:off x="1166" y="1523"/>
                    <a:ext cx="377" cy="376"/>
                    <a:chOff x="1166" y="1523"/>
                    <a:chExt cx="377" cy="376"/>
                  </a:xfrm>
                </p:grpSpPr>
                <p:sp>
                  <p:nvSpPr>
                    <p:cNvPr id="10400" name="Freeform 41"/>
                    <p:cNvSpPr>
                      <a:spLocks noChangeArrowheads="1"/>
                    </p:cNvSpPr>
                    <p:nvPr/>
                  </p:nvSpPr>
                  <p:spPr bwMode="auto">
                    <a:xfrm>
                      <a:off x="1166" y="15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1" name="Freeform 42"/>
                    <p:cNvSpPr>
                      <a:spLocks noChangeArrowheads="1"/>
                    </p:cNvSpPr>
                    <p:nvPr/>
                  </p:nvSpPr>
                  <p:spPr bwMode="auto">
                    <a:xfrm>
                      <a:off x="1166" y="15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2" name="Freeform 43"/>
                    <p:cNvSpPr>
                      <a:spLocks noChangeArrowheads="1"/>
                    </p:cNvSpPr>
                    <p:nvPr/>
                  </p:nvSpPr>
                  <p:spPr bwMode="auto">
                    <a:xfrm>
                      <a:off x="1450" y="15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96" name="Group 44"/>
                  <p:cNvGrpSpPr>
                    <a:grpSpLocks/>
                  </p:cNvGrpSpPr>
                  <p:nvPr/>
                </p:nvGrpSpPr>
                <p:grpSpPr bwMode="auto">
                  <a:xfrm>
                    <a:off x="1252" y="1452"/>
                    <a:ext cx="291" cy="77"/>
                    <a:chOff x="1252" y="1452"/>
                    <a:chExt cx="291" cy="77"/>
                  </a:xfrm>
                </p:grpSpPr>
                <p:sp>
                  <p:nvSpPr>
                    <p:cNvPr id="10397" name="Freeform 45"/>
                    <p:cNvSpPr>
                      <a:spLocks noChangeArrowheads="1"/>
                    </p:cNvSpPr>
                    <p:nvPr/>
                  </p:nvSpPr>
                  <p:spPr bwMode="auto">
                    <a:xfrm>
                      <a:off x="1252" y="14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8" name="Freeform 46"/>
                    <p:cNvSpPr>
                      <a:spLocks noChangeArrowheads="1"/>
                    </p:cNvSpPr>
                    <p:nvPr/>
                  </p:nvSpPr>
                  <p:spPr bwMode="auto">
                    <a:xfrm>
                      <a:off x="1252" y="14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9" name="Freeform 47"/>
                    <p:cNvSpPr>
                      <a:spLocks noChangeArrowheads="1"/>
                    </p:cNvSpPr>
                    <p:nvPr/>
                  </p:nvSpPr>
                  <p:spPr bwMode="auto">
                    <a:xfrm>
                      <a:off x="1524" y="14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93" name="Oval 48"/>
                <p:cNvSpPr>
                  <a:spLocks noChangeArrowheads="1"/>
                </p:cNvSpPr>
                <p:nvPr/>
              </p:nvSpPr>
              <p:spPr bwMode="auto">
                <a:xfrm>
                  <a:off x="1281" y="14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4" name="Freeform 49"/>
                <p:cNvSpPr>
                  <a:spLocks noChangeArrowheads="1"/>
                </p:cNvSpPr>
                <p:nvPr/>
              </p:nvSpPr>
              <p:spPr bwMode="auto">
                <a:xfrm>
                  <a:off x="1213" y="1698"/>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85" name="Freeform 50"/>
              <p:cNvSpPr>
                <a:spLocks noChangeArrowheads="1"/>
              </p:cNvSpPr>
              <p:nvPr/>
            </p:nvSpPr>
            <p:spPr bwMode="auto">
              <a:xfrm>
                <a:off x="1730" y="1681"/>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6" name="AutoShape 51"/>
              <p:cNvSpPr>
                <a:spLocks noChangeArrowheads="1"/>
              </p:cNvSpPr>
              <p:nvPr/>
            </p:nvSpPr>
            <p:spPr bwMode="auto">
              <a:xfrm>
                <a:off x="1726" y="16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7" name="AutoShape 52"/>
              <p:cNvSpPr>
                <a:spLocks noChangeArrowheads="1"/>
              </p:cNvSpPr>
              <p:nvPr/>
            </p:nvSpPr>
            <p:spPr bwMode="auto">
              <a:xfrm>
                <a:off x="1733" y="17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8" name="AutoShape 53"/>
              <p:cNvSpPr>
                <a:spLocks noChangeArrowheads="1"/>
              </p:cNvSpPr>
              <p:nvPr/>
            </p:nvSpPr>
            <p:spPr bwMode="auto">
              <a:xfrm>
                <a:off x="1550" y="17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89" name="Group 54"/>
              <p:cNvGrpSpPr>
                <a:grpSpLocks/>
              </p:cNvGrpSpPr>
              <p:nvPr/>
            </p:nvGrpSpPr>
            <p:grpSpPr bwMode="auto">
              <a:xfrm>
                <a:off x="1548" y="1509"/>
                <a:ext cx="193" cy="363"/>
                <a:chOff x="1548" y="1509"/>
                <a:chExt cx="193" cy="363"/>
              </a:xfrm>
            </p:grpSpPr>
            <p:sp>
              <p:nvSpPr>
                <p:cNvPr id="10390" name="Oval 55"/>
                <p:cNvSpPr>
                  <a:spLocks noChangeArrowheads="1"/>
                </p:cNvSpPr>
                <p:nvPr/>
              </p:nvSpPr>
              <p:spPr bwMode="auto">
                <a:xfrm>
                  <a:off x="1624" y="1509"/>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1" name="Freeform 56"/>
                <p:cNvSpPr>
                  <a:spLocks noChangeArrowheads="1"/>
                </p:cNvSpPr>
                <p:nvPr/>
              </p:nvSpPr>
              <p:spPr bwMode="auto">
                <a:xfrm>
                  <a:off x="1548" y="1577"/>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0" name="Group 57"/>
            <p:cNvGrpSpPr>
              <a:grpSpLocks/>
            </p:cNvGrpSpPr>
            <p:nvPr/>
          </p:nvGrpSpPr>
          <p:grpSpPr bwMode="auto">
            <a:xfrm>
              <a:off x="1265" y="1916"/>
              <a:ext cx="966" cy="447"/>
              <a:chOff x="1265" y="1916"/>
              <a:chExt cx="966" cy="447"/>
            </a:xfrm>
          </p:grpSpPr>
          <p:grpSp>
            <p:nvGrpSpPr>
              <p:cNvPr id="10353" name="Group 58"/>
              <p:cNvGrpSpPr>
                <a:grpSpLocks/>
              </p:cNvGrpSpPr>
              <p:nvPr/>
            </p:nvGrpSpPr>
            <p:grpSpPr bwMode="auto">
              <a:xfrm>
                <a:off x="1265" y="1916"/>
                <a:ext cx="304" cy="447"/>
                <a:chOff x="1265" y="1916"/>
                <a:chExt cx="304" cy="447"/>
              </a:xfrm>
            </p:grpSpPr>
            <p:grpSp>
              <p:nvGrpSpPr>
                <p:cNvPr id="10373" name="Group 59"/>
                <p:cNvGrpSpPr>
                  <a:grpSpLocks/>
                </p:cNvGrpSpPr>
                <p:nvPr/>
              </p:nvGrpSpPr>
              <p:grpSpPr bwMode="auto">
                <a:xfrm>
                  <a:off x="1265" y="1916"/>
                  <a:ext cx="304" cy="447"/>
                  <a:chOff x="1265" y="1916"/>
                  <a:chExt cx="304" cy="447"/>
                </a:xfrm>
              </p:grpSpPr>
              <p:grpSp>
                <p:nvGrpSpPr>
                  <p:cNvPr id="10375" name="Group 60"/>
                  <p:cNvGrpSpPr>
                    <a:grpSpLocks/>
                  </p:cNvGrpSpPr>
                  <p:nvPr/>
                </p:nvGrpSpPr>
                <p:grpSpPr bwMode="auto">
                  <a:xfrm>
                    <a:off x="1265" y="1987"/>
                    <a:ext cx="304" cy="376"/>
                    <a:chOff x="1265" y="1987"/>
                    <a:chExt cx="304" cy="376"/>
                  </a:xfrm>
                </p:grpSpPr>
                <p:sp>
                  <p:nvSpPr>
                    <p:cNvPr id="10380" name="Freeform 61"/>
                    <p:cNvSpPr>
                      <a:spLocks noChangeArrowheads="1"/>
                    </p:cNvSpPr>
                    <p:nvPr/>
                  </p:nvSpPr>
                  <p:spPr bwMode="auto">
                    <a:xfrm>
                      <a:off x="1265" y="1987"/>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1" name="Freeform 62"/>
                    <p:cNvSpPr>
                      <a:spLocks noChangeArrowheads="1"/>
                    </p:cNvSpPr>
                    <p:nvPr/>
                  </p:nvSpPr>
                  <p:spPr bwMode="auto">
                    <a:xfrm>
                      <a:off x="1265" y="1987"/>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2" name="Freeform 63"/>
                    <p:cNvSpPr>
                      <a:spLocks noChangeArrowheads="1"/>
                    </p:cNvSpPr>
                    <p:nvPr/>
                  </p:nvSpPr>
                  <p:spPr bwMode="auto">
                    <a:xfrm>
                      <a:off x="1494" y="1987"/>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76" name="Group 64"/>
                  <p:cNvGrpSpPr>
                    <a:grpSpLocks/>
                  </p:cNvGrpSpPr>
                  <p:nvPr/>
                </p:nvGrpSpPr>
                <p:grpSpPr bwMode="auto">
                  <a:xfrm>
                    <a:off x="1335" y="1916"/>
                    <a:ext cx="234" cy="77"/>
                    <a:chOff x="1335" y="1916"/>
                    <a:chExt cx="234" cy="77"/>
                  </a:xfrm>
                </p:grpSpPr>
                <p:sp>
                  <p:nvSpPr>
                    <p:cNvPr id="10377" name="Freeform 65"/>
                    <p:cNvSpPr>
                      <a:spLocks noChangeArrowheads="1"/>
                    </p:cNvSpPr>
                    <p:nvPr/>
                  </p:nvSpPr>
                  <p:spPr bwMode="auto">
                    <a:xfrm>
                      <a:off x="1335" y="1916"/>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8" name="Freeform 66"/>
                    <p:cNvSpPr>
                      <a:spLocks noChangeArrowheads="1"/>
                    </p:cNvSpPr>
                    <p:nvPr/>
                  </p:nvSpPr>
                  <p:spPr bwMode="auto">
                    <a:xfrm>
                      <a:off x="1335" y="1916"/>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9" name="Freeform 67"/>
                    <p:cNvSpPr>
                      <a:spLocks noChangeArrowheads="1"/>
                    </p:cNvSpPr>
                    <p:nvPr/>
                  </p:nvSpPr>
                  <p:spPr bwMode="auto">
                    <a:xfrm>
                      <a:off x="1550" y="19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74" name="Freeform 68"/>
                <p:cNvSpPr>
                  <a:spLocks noChangeArrowheads="1"/>
                </p:cNvSpPr>
                <p:nvPr/>
              </p:nvSpPr>
              <p:spPr bwMode="auto">
                <a:xfrm>
                  <a:off x="1327" y="2020"/>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54" name="Group 69"/>
              <p:cNvGrpSpPr>
                <a:grpSpLocks/>
              </p:cNvGrpSpPr>
              <p:nvPr/>
            </p:nvGrpSpPr>
            <p:grpSpPr bwMode="auto">
              <a:xfrm>
                <a:off x="1566" y="1916"/>
                <a:ext cx="377" cy="447"/>
                <a:chOff x="1566" y="1916"/>
                <a:chExt cx="377" cy="447"/>
              </a:xfrm>
            </p:grpSpPr>
            <p:grpSp>
              <p:nvGrpSpPr>
                <p:cNvPr id="10362" name="Group 70"/>
                <p:cNvGrpSpPr>
                  <a:grpSpLocks/>
                </p:cNvGrpSpPr>
                <p:nvPr/>
              </p:nvGrpSpPr>
              <p:grpSpPr bwMode="auto">
                <a:xfrm>
                  <a:off x="1566" y="1916"/>
                  <a:ext cx="377" cy="447"/>
                  <a:chOff x="1566" y="1916"/>
                  <a:chExt cx="377" cy="447"/>
                </a:xfrm>
              </p:grpSpPr>
              <p:grpSp>
                <p:nvGrpSpPr>
                  <p:cNvPr id="10365" name="Group 71"/>
                  <p:cNvGrpSpPr>
                    <a:grpSpLocks/>
                  </p:cNvGrpSpPr>
                  <p:nvPr/>
                </p:nvGrpSpPr>
                <p:grpSpPr bwMode="auto">
                  <a:xfrm>
                    <a:off x="1566" y="1987"/>
                    <a:ext cx="377" cy="376"/>
                    <a:chOff x="1566" y="1987"/>
                    <a:chExt cx="377" cy="376"/>
                  </a:xfrm>
                </p:grpSpPr>
                <p:sp>
                  <p:nvSpPr>
                    <p:cNvPr id="10370" name="Freeform 72"/>
                    <p:cNvSpPr>
                      <a:spLocks noChangeArrowheads="1"/>
                    </p:cNvSpPr>
                    <p:nvPr/>
                  </p:nvSpPr>
                  <p:spPr bwMode="auto">
                    <a:xfrm>
                      <a:off x="1566" y="1987"/>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4"/>
                          </a:lnTo>
                          <a:lnTo>
                            <a:pt x="414" y="0"/>
                          </a:lnTo>
                          <a:lnTo>
                            <a:pt x="1667" y="0"/>
                          </a:lnTo>
                          <a:lnTo>
                            <a:pt x="1667" y="1247"/>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1" name="Freeform 73"/>
                    <p:cNvSpPr>
                      <a:spLocks noChangeArrowheads="1"/>
                    </p:cNvSpPr>
                    <p:nvPr/>
                  </p:nvSpPr>
                  <p:spPr bwMode="auto">
                    <a:xfrm>
                      <a:off x="1566" y="1987"/>
                      <a:ext cx="378" cy="94"/>
                    </a:xfrm>
                    <a:custGeom>
                      <a:avLst/>
                      <a:gdLst>
                        <a:gd name="T0" fmla="*/ 0 w 1668"/>
                        <a:gd name="T1" fmla="*/ 94 h 415"/>
                        <a:gd name="T2" fmla="*/ 94 w 1668"/>
                        <a:gd name="T3" fmla="*/ 0 h 415"/>
                        <a:gd name="T4" fmla="*/ 378 w 1668"/>
                        <a:gd name="T5" fmla="*/ 0 h 415"/>
                        <a:gd name="T6" fmla="*/ 284 w 1668"/>
                        <a:gd name="T7" fmla="*/ 94 h 415"/>
                        <a:gd name="T8" fmla="*/ 0 w 1668"/>
                        <a:gd name="T9" fmla="*/ 94 h 415"/>
                        <a:gd name="T10" fmla="*/ 0 60000 65536"/>
                        <a:gd name="T11" fmla="*/ 0 60000 65536"/>
                        <a:gd name="T12" fmla="*/ 0 60000 65536"/>
                        <a:gd name="T13" fmla="*/ 0 60000 65536"/>
                        <a:gd name="T14" fmla="*/ 0 60000 65536"/>
                        <a:gd name="T15" fmla="*/ 0 w 1668"/>
                        <a:gd name="T16" fmla="*/ 0 h 415"/>
                        <a:gd name="T17" fmla="*/ 1668 w 1668"/>
                        <a:gd name="T18" fmla="*/ 415 h 415"/>
                      </a:gdLst>
                      <a:ahLst/>
                      <a:cxnLst>
                        <a:cxn ang="T10">
                          <a:pos x="T0" y="T1"/>
                        </a:cxn>
                        <a:cxn ang="T11">
                          <a:pos x="T2" y="T3"/>
                        </a:cxn>
                        <a:cxn ang="T12">
                          <a:pos x="T4" y="T5"/>
                        </a:cxn>
                        <a:cxn ang="T13">
                          <a:pos x="T6" y="T7"/>
                        </a:cxn>
                        <a:cxn ang="T14">
                          <a:pos x="T8" y="T9"/>
                        </a:cxn>
                      </a:cxnLst>
                      <a:rect l="T15" t="T16" r="T17" b="T18"/>
                      <a:pathLst>
                        <a:path w="1668" h="415">
                          <a:moveTo>
                            <a:pt x="0" y="414"/>
                          </a:moveTo>
                          <a:lnTo>
                            <a:pt x="414" y="0"/>
                          </a:lnTo>
                          <a:lnTo>
                            <a:pt x="1667" y="0"/>
                          </a:lnTo>
                          <a:lnTo>
                            <a:pt x="1251"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2" name="Freeform 74"/>
                    <p:cNvSpPr>
                      <a:spLocks noChangeArrowheads="1"/>
                    </p:cNvSpPr>
                    <p:nvPr/>
                  </p:nvSpPr>
                  <p:spPr bwMode="auto">
                    <a:xfrm>
                      <a:off x="1850" y="1987"/>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66" name="Group 75"/>
                  <p:cNvGrpSpPr>
                    <a:grpSpLocks/>
                  </p:cNvGrpSpPr>
                  <p:nvPr/>
                </p:nvGrpSpPr>
                <p:grpSpPr bwMode="auto">
                  <a:xfrm>
                    <a:off x="1652" y="1916"/>
                    <a:ext cx="291" cy="77"/>
                    <a:chOff x="1652" y="1916"/>
                    <a:chExt cx="291" cy="77"/>
                  </a:xfrm>
                </p:grpSpPr>
                <p:sp>
                  <p:nvSpPr>
                    <p:cNvPr id="10367" name="Freeform 76"/>
                    <p:cNvSpPr>
                      <a:spLocks noChangeArrowheads="1"/>
                    </p:cNvSpPr>
                    <p:nvPr/>
                  </p:nvSpPr>
                  <p:spPr bwMode="auto">
                    <a:xfrm>
                      <a:off x="1652" y="1916"/>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8" name="Freeform 77"/>
                    <p:cNvSpPr>
                      <a:spLocks noChangeArrowheads="1"/>
                    </p:cNvSpPr>
                    <p:nvPr/>
                  </p:nvSpPr>
                  <p:spPr bwMode="auto">
                    <a:xfrm>
                      <a:off x="1652" y="1916"/>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9" name="Freeform 78"/>
                    <p:cNvSpPr>
                      <a:spLocks noChangeArrowheads="1"/>
                    </p:cNvSpPr>
                    <p:nvPr/>
                  </p:nvSpPr>
                  <p:spPr bwMode="auto">
                    <a:xfrm>
                      <a:off x="1924" y="19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63" name="Oval 79"/>
                <p:cNvSpPr>
                  <a:spLocks noChangeArrowheads="1"/>
                </p:cNvSpPr>
                <p:nvPr/>
              </p:nvSpPr>
              <p:spPr bwMode="auto">
                <a:xfrm>
                  <a:off x="1681" y="1952"/>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4" name="Freeform 80"/>
                <p:cNvSpPr>
                  <a:spLocks noChangeArrowheads="1"/>
                </p:cNvSpPr>
                <p:nvPr/>
              </p:nvSpPr>
              <p:spPr bwMode="auto">
                <a:xfrm>
                  <a:off x="1613" y="2162"/>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55" name="Freeform 81"/>
              <p:cNvSpPr>
                <a:spLocks noChangeArrowheads="1"/>
              </p:cNvSpPr>
              <p:nvPr/>
            </p:nvSpPr>
            <p:spPr bwMode="auto">
              <a:xfrm>
                <a:off x="2130" y="2145"/>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6" name="AutoShape 82"/>
              <p:cNvSpPr>
                <a:spLocks noChangeArrowheads="1"/>
              </p:cNvSpPr>
              <p:nvPr/>
            </p:nvSpPr>
            <p:spPr bwMode="auto">
              <a:xfrm>
                <a:off x="2126" y="2145"/>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7" name="AutoShape 83"/>
              <p:cNvSpPr>
                <a:spLocks noChangeArrowheads="1"/>
              </p:cNvSpPr>
              <p:nvPr/>
            </p:nvSpPr>
            <p:spPr bwMode="auto">
              <a:xfrm>
                <a:off x="2133" y="2226"/>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8" name="AutoShape 84"/>
              <p:cNvSpPr>
                <a:spLocks noChangeArrowheads="1"/>
              </p:cNvSpPr>
              <p:nvPr/>
            </p:nvSpPr>
            <p:spPr bwMode="auto">
              <a:xfrm>
                <a:off x="1950" y="2226"/>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59" name="Group 85"/>
              <p:cNvGrpSpPr>
                <a:grpSpLocks/>
              </p:cNvGrpSpPr>
              <p:nvPr/>
            </p:nvGrpSpPr>
            <p:grpSpPr bwMode="auto">
              <a:xfrm>
                <a:off x="1948" y="1973"/>
                <a:ext cx="193" cy="363"/>
                <a:chOff x="1948" y="1973"/>
                <a:chExt cx="193" cy="363"/>
              </a:xfrm>
            </p:grpSpPr>
            <p:sp>
              <p:nvSpPr>
                <p:cNvPr id="10360" name="Oval 86"/>
                <p:cNvSpPr>
                  <a:spLocks noChangeArrowheads="1"/>
                </p:cNvSpPr>
                <p:nvPr/>
              </p:nvSpPr>
              <p:spPr bwMode="auto">
                <a:xfrm>
                  <a:off x="2024" y="1973"/>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1" name="Freeform 87"/>
                <p:cNvSpPr>
                  <a:spLocks noChangeArrowheads="1"/>
                </p:cNvSpPr>
                <p:nvPr/>
              </p:nvSpPr>
              <p:spPr bwMode="auto">
                <a:xfrm>
                  <a:off x="1948" y="2041"/>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1" name="Group 88"/>
            <p:cNvGrpSpPr>
              <a:grpSpLocks/>
            </p:cNvGrpSpPr>
            <p:nvPr/>
          </p:nvGrpSpPr>
          <p:grpSpPr bwMode="auto">
            <a:xfrm>
              <a:off x="1681" y="2404"/>
              <a:ext cx="966" cy="447"/>
              <a:chOff x="1681" y="2404"/>
              <a:chExt cx="966" cy="447"/>
            </a:xfrm>
          </p:grpSpPr>
          <p:grpSp>
            <p:nvGrpSpPr>
              <p:cNvPr id="10323" name="Group 89"/>
              <p:cNvGrpSpPr>
                <a:grpSpLocks/>
              </p:cNvGrpSpPr>
              <p:nvPr/>
            </p:nvGrpSpPr>
            <p:grpSpPr bwMode="auto">
              <a:xfrm>
                <a:off x="1681" y="2404"/>
                <a:ext cx="304" cy="447"/>
                <a:chOff x="1681" y="2404"/>
                <a:chExt cx="304" cy="447"/>
              </a:xfrm>
            </p:grpSpPr>
            <p:grpSp>
              <p:nvGrpSpPr>
                <p:cNvPr id="10343" name="Group 90"/>
                <p:cNvGrpSpPr>
                  <a:grpSpLocks/>
                </p:cNvGrpSpPr>
                <p:nvPr/>
              </p:nvGrpSpPr>
              <p:grpSpPr bwMode="auto">
                <a:xfrm>
                  <a:off x="1681" y="2404"/>
                  <a:ext cx="304" cy="447"/>
                  <a:chOff x="1681" y="2404"/>
                  <a:chExt cx="304" cy="447"/>
                </a:xfrm>
              </p:grpSpPr>
              <p:grpSp>
                <p:nvGrpSpPr>
                  <p:cNvPr id="10345" name="Group 91"/>
                  <p:cNvGrpSpPr>
                    <a:grpSpLocks/>
                  </p:cNvGrpSpPr>
                  <p:nvPr/>
                </p:nvGrpSpPr>
                <p:grpSpPr bwMode="auto">
                  <a:xfrm>
                    <a:off x="1681" y="2475"/>
                    <a:ext cx="304" cy="376"/>
                    <a:chOff x="1681" y="2475"/>
                    <a:chExt cx="304" cy="376"/>
                  </a:xfrm>
                </p:grpSpPr>
                <p:sp>
                  <p:nvSpPr>
                    <p:cNvPr id="10350" name="Freeform 92"/>
                    <p:cNvSpPr>
                      <a:spLocks noChangeArrowheads="1"/>
                    </p:cNvSpPr>
                    <p:nvPr/>
                  </p:nvSpPr>
                  <p:spPr bwMode="auto">
                    <a:xfrm>
                      <a:off x="1681" y="2475"/>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1" name="Freeform 93"/>
                    <p:cNvSpPr>
                      <a:spLocks noChangeArrowheads="1"/>
                    </p:cNvSpPr>
                    <p:nvPr/>
                  </p:nvSpPr>
                  <p:spPr bwMode="auto">
                    <a:xfrm>
                      <a:off x="1681" y="2475"/>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52" name="Freeform 94"/>
                    <p:cNvSpPr>
                      <a:spLocks noChangeArrowheads="1"/>
                    </p:cNvSpPr>
                    <p:nvPr/>
                  </p:nvSpPr>
                  <p:spPr bwMode="auto">
                    <a:xfrm>
                      <a:off x="1909" y="2475"/>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46" name="Group 95"/>
                  <p:cNvGrpSpPr>
                    <a:grpSpLocks/>
                  </p:cNvGrpSpPr>
                  <p:nvPr/>
                </p:nvGrpSpPr>
                <p:grpSpPr bwMode="auto">
                  <a:xfrm>
                    <a:off x="1751" y="2404"/>
                    <a:ext cx="234" cy="77"/>
                    <a:chOff x="1751" y="2404"/>
                    <a:chExt cx="234" cy="77"/>
                  </a:xfrm>
                </p:grpSpPr>
                <p:sp>
                  <p:nvSpPr>
                    <p:cNvPr id="10347" name="Freeform 96"/>
                    <p:cNvSpPr>
                      <a:spLocks noChangeArrowheads="1"/>
                    </p:cNvSpPr>
                    <p:nvPr/>
                  </p:nvSpPr>
                  <p:spPr bwMode="auto">
                    <a:xfrm>
                      <a:off x="1751" y="2404"/>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8" name="Freeform 97"/>
                    <p:cNvSpPr>
                      <a:spLocks noChangeArrowheads="1"/>
                    </p:cNvSpPr>
                    <p:nvPr/>
                  </p:nvSpPr>
                  <p:spPr bwMode="auto">
                    <a:xfrm>
                      <a:off x="1751" y="2404"/>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9" name="Freeform 98"/>
                    <p:cNvSpPr>
                      <a:spLocks noChangeArrowheads="1"/>
                    </p:cNvSpPr>
                    <p:nvPr/>
                  </p:nvSpPr>
                  <p:spPr bwMode="auto">
                    <a:xfrm>
                      <a:off x="1966" y="24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44" name="Freeform 99"/>
                <p:cNvSpPr>
                  <a:spLocks noChangeArrowheads="1"/>
                </p:cNvSpPr>
                <p:nvPr/>
              </p:nvSpPr>
              <p:spPr bwMode="auto">
                <a:xfrm>
                  <a:off x="1743" y="2508"/>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24" name="Group 100"/>
              <p:cNvGrpSpPr>
                <a:grpSpLocks/>
              </p:cNvGrpSpPr>
              <p:nvPr/>
            </p:nvGrpSpPr>
            <p:grpSpPr bwMode="auto">
              <a:xfrm>
                <a:off x="1982" y="2404"/>
                <a:ext cx="377" cy="447"/>
                <a:chOff x="1982" y="2404"/>
                <a:chExt cx="377" cy="447"/>
              </a:xfrm>
            </p:grpSpPr>
            <p:grpSp>
              <p:nvGrpSpPr>
                <p:cNvPr id="10332" name="Group 101"/>
                <p:cNvGrpSpPr>
                  <a:grpSpLocks/>
                </p:cNvGrpSpPr>
                <p:nvPr/>
              </p:nvGrpSpPr>
              <p:grpSpPr bwMode="auto">
                <a:xfrm>
                  <a:off x="1982" y="2404"/>
                  <a:ext cx="377" cy="447"/>
                  <a:chOff x="1982" y="2404"/>
                  <a:chExt cx="377" cy="447"/>
                </a:xfrm>
              </p:grpSpPr>
              <p:grpSp>
                <p:nvGrpSpPr>
                  <p:cNvPr id="10335" name="Group 102"/>
                  <p:cNvGrpSpPr>
                    <a:grpSpLocks/>
                  </p:cNvGrpSpPr>
                  <p:nvPr/>
                </p:nvGrpSpPr>
                <p:grpSpPr bwMode="auto">
                  <a:xfrm>
                    <a:off x="1982" y="2475"/>
                    <a:ext cx="377" cy="376"/>
                    <a:chOff x="1982" y="2475"/>
                    <a:chExt cx="377" cy="376"/>
                  </a:xfrm>
                </p:grpSpPr>
                <p:sp>
                  <p:nvSpPr>
                    <p:cNvPr id="10340" name="Freeform 103"/>
                    <p:cNvSpPr>
                      <a:spLocks noChangeArrowheads="1"/>
                    </p:cNvSpPr>
                    <p:nvPr/>
                  </p:nvSpPr>
                  <p:spPr bwMode="auto">
                    <a:xfrm>
                      <a:off x="1982" y="2475"/>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1" name="Freeform 104"/>
                    <p:cNvSpPr>
                      <a:spLocks noChangeArrowheads="1"/>
                    </p:cNvSpPr>
                    <p:nvPr/>
                  </p:nvSpPr>
                  <p:spPr bwMode="auto">
                    <a:xfrm>
                      <a:off x="1982" y="2475"/>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2" name="Freeform 105"/>
                    <p:cNvSpPr>
                      <a:spLocks noChangeArrowheads="1"/>
                    </p:cNvSpPr>
                    <p:nvPr/>
                  </p:nvSpPr>
                  <p:spPr bwMode="auto">
                    <a:xfrm>
                      <a:off x="2265" y="2475"/>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36" name="Group 106"/>
                  <p:cNvGrpSpPr>
                    <a:grpSpLocks/>
                  </p:cNvGrpSpPr>
                  <p:nvPr/>
                </p:nvGrpSpPr>
                <p:grpSpPr bwMode="auto">
                  <a:xfrm>
                    <a:off x="2068" y="2404"/>
                    <a:ext cx="291" cy="77"/>
                    <a:chOff x="2068" y="2404"/>
                    <a:chExt cx="291" cy="77"/>
                  </a:xfrm>
                </p:grpSpPr>
                <p:sp>
                  <p:nvSpPr>
                    <p:cNvPr id="10337" name="Freeform 107"/>
                    <p:cNvSpPr>
                      <a:spLocks noChangeArrowheads="1"/>
                    </p:cNvSpPr>
                    <p:nvPr/>
                  </p:nvSpPr>
                  <p:spPr bwMode="auto">
                    <a:xfrm>
                      <a:off x="2068" y="2404"/>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8" name="Freeform 108"/>
                    <p:cNvSpPr>
                      <a:spLocks noChangeArrowheads="1"/>
                    </p:cNvSpPr>
                    <p:nvPr/>
                  </p:nvSpPr>
                  <p:spPr bwMode="auto">
                    <a:xfrm>
                      <a:off x="2068" y="2404"/>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9" name="Freeform 109"/>
                    <p:cNvSpPr>
                      <a:spLocks noChangeArrowheads="1"/>
                    </p:cNvSpPr>
                    <p:nvPr/>
                  </p:nvSpPr>
                  <p:spPr bwMode="auto">
                    <a:xfrm>
                      <a:off x="2340" y="24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33" name="Oval 110"/>
                <p:cNvSpPr>
                  <a:spLocks noChangeArrowheads="1"/>
                </p:cNvSpPr>
                <p:nvPr/>
              </p:nvSpPr>
              <p:spPr bwMode="auto">
                <a:xfrm>
                  <a:off x="2097" y="2440"/>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4" name="Freeform 111"/>
                <p:cNvSpPr>
                  <a:spLocks noChangeArrowheads="1"/>
                </p:cNvSpPr>
                <p:nvPr/>
              </p:nvSpPr>
              <p:spPr bwMode="auto">
                <a:xfrm>
                  <a:off x="2029" y="2650"/>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325" name="Freeform 112"/>
              <p:cNvSpPr>
                <a:spLocks noChangeArrowheads="1"/>
              </p:cNvSpPr>
              <p:nvPr/>
            </p:nvSpPr>
            <p:spPr bwMode="auto">
              <a:xfrm>
                <a:off x="2546" y="2633"/>
                <a:ext cx="85" cy="191"/>
              </a:xfrm>
              <a:custGeom>
                <a:avLst/>
                <a:gdLst>
                  <a:gd name="T0" fmla="*/ 62 w 377"/>
                  <a:gd name="T1" fmla="*/ 0 h 843"/>
                  <a:gd name="T2" fmla="*/ 85 w 377"/>
                  <a:gd name="T3" fmla="*/ 0 h 843"/>
                  <a:gd name="T4" fmla="*/ 23 w 377"/>
                  <a:gd name="T5" fmla="*/ 191 h 843"/>
                  <a:gd name="T6" fmla="*/ 0 w 377"/>
                  <a:gd name="T7" fmla="*/ 191 h 843"/>
                  <a:gd name="T8" fmla="*/ 62 w 377"/>
                  <a:gd name="T9" fmla="*/ 0 h 843"/>
                  <a:gd name="T10" fmla="*/ 0 60000 65536"/>
                  <a:gd name="T11" fmla="*/ 0 60000 65536"/>
                  <a:gd name="T12" fmla="*/ 0 60000 65536"/>
                  <a:gd name="T13" fmla="*/ 0 60000 65536"/>
                  <a:gd name="T14" fmla="*/ 0 60000 65536"/>
                  <a:gd name="T15" fmla="*/ 0 w 377"/>
                  <a:gd name="T16" fmla="*/ 0 h 843"/>
                  <a:gd name="T17" fmla="*/ 377 w 377"/>
                  <a:gd name="T18" fmla="*/ 843 h 843"/>
                </a:gdLst>
                <a:ahLst/>
                <a:cxnLst>
                  <a:cxn ang="T10">
                    <a:pos x="T0" y="T1"/>
                  </a:cxn>
                  <a:cxn ang="T11">
                    <a:pos x="T2" y="T3"/>
                  </a:cxn>
                  <a:cxn ang="T12">
                    <a:pos x="T4" y="T5"/>
                  </a:cxn>
                  <a:cxn ang="T13">
                    <a:pos x="T6" y="T7"/>
                  </a:cxn>
                  <a:cxn ang="T14">
                    <a:pos x="T8" y="T9"/>
                  </a:cxn>
                </a:cxnLst>
                <a:rect l="T15" t="T16" r="T17" b="T18"/>
                <a:pathLst>
                  <a:path w="377" h="843">
                    <a:moveTo>
                      <a:pt x="274" y="0"/>
                    </a:moveTo>
                    <a:lnTo>
                      <a:pt x="376" y="0"/>
                    </a:lnTo>
                    <a:lnTo>
                      <a:pt x="101" y="842"/>
                    </a:lnTo>
                    <a:lnTo>
                      <a:pt x="0" y="842"/>
                    </a:lnTo>
                    <a:lnTo>
                      <a:pt x="274"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6" name="AutoShape 113"/>
              <p:cNvSpPr>
                <a:spLocks noChangeArrowheads="1"/>
              </p:cNvSpPr>
              <p:nvPr/>
            </p:nvSpPr>
            <p:spPr bwMode="auto">
              <a:xfrm>
                <a:off x="2542" y="2633"/>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7" name="AutoShape 114"/>
              <p:cNvSpPr>
                <a:spLocks noChangeArrowheads="1"/>
              </p:cNvSpPr>
              <p:nvPr/>
            </p:nvSpPr>
            <p:spPr bwMode="auto">
              <a:xfrm>
                <a:off x="2549" y="2714"/>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8" name="AutoShape 115"/>
              <p:cNvSpPr>
                <a:spLocks noChangeArrowheads="1"/>
              </p:cNvSpPr>
              <p:nvPr/>
            </p:nvSpPr>
            <p:spPr bwMode="auto">
              <a:xfrm>
                <a:off x="2366" y="2714"/>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329" name="Group 116"/>
              <p:cNvGrpSpPr>
                <a:grpSpLocks/>
              </p:cNvGrpSpPr>
              <p:nvPr/>
            </p:nvGrpSpPr>
            <p:grpSpPr bwMode="auto">
              <a:xfrm>
                <a:off x="2364" y="2461"/>
                <a:ext cx="193" cy="363"/>
                <a:chOff x="2364" y="2461"/>
                <a:chExt cx="193" cy="363"/>
              </a:xfrm>
            </p:grpSpPr>
            <p:sp>
              <p:nvSpPr>
                <p:cNvPr id="10330" name="Oval 117"/>
                <p:cNvSpPr>
                  <a:spLocks noChangeArrowheads="1"/>
                </p:cNvSpPr>
                <p:nvPr/>
              </p:nvSpPr>
              <p:spPr bwMode="auto">
                <a:xfrm>
                  <a:off x="2440" y="2461"/>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31" name="Freeform 118"/>
                <p:cNvSpPr>
                  <a:spLocks noChangeArrowheads="1"/>
                </p:cNvSpPr>
                <p:nvPr/>
              </p:nvSpPr>
              <p:spPr bwMode="auto">
                <a:xfrm>
                  <a:off x="2364" y="2529"/>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0292" name="Group 119"/>
            <p:cNvGrpSpPr>
              <a:grpSpLocks/>
            </p:cNvGrpSpPr>
            <p:nvPr/>
          </p:nvGrpSpPr>
          <p:grpSpPr bwMode="auto">
            <a:xfrm>
              <a:off x="2097" y="2852"/>
              <a:ext cx="966" cy="447"/>
              <a:chOff x="2097" y="2852"/>
              <a:chExt cx="966" cy="447"/>
            </a:xfrm>
          </p:grpSpPr>
          <p:grpSp>
            <p:nvGrpSpPr>
              <p:cNvPr id="10293" name="Group 120"/>
              <p:cNvGrpSpPr>
                <a:grpSpLocks/>
              </p:cNvGrpSpPr>
              <p:nvPr/>
            </p:nvGrpSpPr>
            <p:grpSpPr bwMode="auto">
              <a:xfrm>
                <a:off x="2097" y="2852"/>
                <a:ext cx="304" cy="447"/>
                <a:chOff x="2097" y="2852"/>
                <a:chExt cx="304" cy="447"/>
              </a:xfrm>
            </p:grpSpPr>
            <p:grpSp>
              <p:nvGrpSpPr>
                <p:cNvPr id="10313" name="Group 121"/>
                <p:cNvGrpSpPr>
                  <a:grpSpLocks/>
                </p:cNvGrpSpPr>
                <p:nvPr/>
              </p:nvGrpSpPr>
              <p:grpSpPr bwMode="auto">
                <a:xfrm>
                  <a:off x="2097" y="2852"/>
                  <a:ext cx="304" cy="447"/>
                  <a:chOff x="2097" y="2852"/>
                  <a:chExt cx="304" cy="447"/>
                </a:xfrm>
              </p:grpSpPr>
              <p:grpSp>
                <p:nvGrpSpPr>
                  <p:cNvPr id="10315" name="Group 122"/>
                  <p:cNvGrpSpPr>
                    <a:grpSpLocks/>
                  </p:cNvGrpSpPr>
                  <p:nvPr/>
                </p:nvGrpSpPr>
                <p:grpSpPr bwMode="auto">
                  <a:xfrm>
                    <a:off x="2097" y="2923"/>
                    <a:ext cx="304" cy="376"/>
                    <a:chOff x="2097" y="2923"/>
                    <a:chExt cx="304" cy="376"/>
                  </a:xfrm>
                </p:grpSpPr>
                <p:sp>
                  <p:nvSpPr>
                    <p:cNvPr id="10320" name="Freeform 123"/>
                    <p:cNvSpPr>
                      <a:spLocks noChangeArrowheads="1"/>
                    </p:cNvSpPr>
                    <p:nvPr/>
                  </p:nvSpPr>
                  <p:spPr bwMode="auto">
                    <a:xfrm>
                      <a:off x="2097" y="29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1" name="Freeform 124"/>
                    <p:cNvSpPr>
                      <a:spLocks noChangeArrowheads="1"/>
                    </p:cNvSpPr>
                    <p:nvPr/>
                  </p:nvSpPr>
                  <p:spPr bwMode="auto">
                    <a:xfrm>
                      <a:off x="2097" y="29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22" name="Freeform 125"/>
                    <p:cNvSpPr>
                      <a:spLocks noChangeArrowheads="1"/>
                    </p:cNvSpPr>
                    <p:nvPr/>
                  </p:nvSpPr>
                  <p:spPr bwMode="auto">
                    <a:xfrm>
                      <a:off x="2325" y="29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16" name="Group 126"/>
                  <p:cNvGrpSpPr>
                    <a:grpSpLocks/>
                  </p:cNvGrpSpPr>
                  <p:nvPr/>
                </p:nvGrpSpPr>
                <p:grpSpPr bwMode="auto">
                  <a:xfrm>
                    <a:off x="2167" y="2852"/>
                    <a:ext cx="234" cy="77"/>
                    <a:chOff x="2167" y="2852"/>
                    <a:chExt cx="234" cy="77"/>
                  </a:xfrm>
                </p:grpSpPr>
                <p:sp>
                  <p:nvSpPr>
                    <p:cNvPr id="10317" name="Freeform 127"/>
                    <p:cNvSpPr>
                      <a:spLocks noChangeArrowheads="1"/>
                    </p:cNvSpPr>
                    <p:nvPr/>
                  </p:nvSpPr>
                  <p:spPr bwMode="auto">
                    <a:xfrm>
                      <a:off x="2167" y="2852"/>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8" name="Freeform 128"/>
                    <p:cNvSpPr>
                      <a:spLocks noChangeArrowheads="1"/>
                    </p:cNvSpPr>
                    <p:nvPr/>
                  </p:nvSpPr>
                  <p:spPr bwMode="auto">
                    <a:xfrm>
                      <a:off x="2167" y="2852"/>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9" name="Freeform 129"/>
                    <p:cNvSpPr>
                      <a:spLocks noChangeArrowheads="1"/>
                    </p:cNvSpPr>
                    <p:nvPr/>
                  </p:nvSpPr>
                  <p:spPr bwMode="auto">
                    <a:xfrm>
                      <a:off x="2382" y="28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14" name="Freeform 130"/>
                <p:cNvSpPr>
                  <a:spLocks noChangeArrowheads="1"/>
                </p:cNvSpPr>
                <p:nvPr/>
              </p:nvSpPr>
              <p:spPr bwMode="auto">
                <a:xfrm>
                  <a:off x="2159" y="2956"/>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294" name="Group 131"/>
              <p:cNvGrpSpPr>
                <a:grpSpLocks/>
              </p:cNvGrpSpPr>
              <p:nvPr/>
            </p:nvGrpSpPr>
            <p:grpSpPr bwMode="auto">
              <a:xfrm>
                <a:off x="2398" y="2852"/>
                <a:ext cx="377" cy="447"/>
                <a:chOff x="2398" y="2852"/>
                <a:chExt cx="377" cy="447"/>
              </a:xfrm>
            </p:grpSpPr>
            <p:grpSp>
              <p:nvGrpSpPr>
                <p:cNvPr id="10302" name="Group 132"/>
                <p:cNvGrpSpPr>
                  <a:grpSpLocks/>
                </p:cNvGrpSpPr>
                <p:nvPr/>
              </p:nvGrpSpPr>
              <p:grpSpPr bwMode="auto">
                <a:xfrm>
                  <a:off x="2398" y="2852"/>
                  <a:ext cx="377" cy="447"/>
                  <a:chOff x="2398" y="2852"/>
                  <a:chExt cx="377" cy="447"/>
                </a:xfrm>
              </p:grpSpPr>
              <p:grpSp>
                <p:nvGrpSpPr>
                  <p:cNvPr id="10305" name="Group 133"/>
                  <p:cNvGrpSpPr>
                    <a:grpSpLocks/>
                  </p:cNvGrpSpPr>
                  <p:nvPr/>
                </p:nvGrpSpPr>
                <p:grpSpPr bwMode="auto">
                  <a:xfrm>
                    <a:off x="2398" y="2923"/>
                    <a:ext cx="377" cy="376"/>
                    <a:chOff x="2398" y="2923"/>
                    <a:chExt cx="377" cy="376"/>
                  </a:xfrm>
                </p:grpSpPr>
                <p:sp>
                  <p:nvSpPr>
                    <p:cNvPr id="10310" name="Freeform 134"/>
                    <p:cNvSpPr>
                      <a:spLocks noChangeArrowheads="1"/>
                    </p:cNvSpPr>
                    <p:nvPr/>
                  </p:nvSpPr>
                  <p:spPr bwMode="auto">
                    <a:xfrm>
                      <a:off x="2398" y="29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1" name="Freeform 135"/>
                    <p:cNvSpPr>
                      <a:spLocks noChangeArrowheads="1"/>
                    </p:cNvSpPr>
                    <p:nvPr/>
                  </p:nvSpPr>
                  <p:spPr bwMode="auto">
                    <a:xfrm>
                      <a:off x="2398" y="29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12" name="Freeform 136"/>
                    <p:cNvSpPr>
                      <a:spLocks noChangeArrowheads="1"/>
                    </p:cNvSpPr>
                    <p:nvPr/>
                  </p:nvSpPr>
                  <p:spPr bwMode="auto">
                    <a:xfrm>
                      <a:off x="2682" y="29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306" name="Group 137"/>
                  <p:cNvGrpSpPr>
                    <a:grpSpLocks/>
                  </p:cNvGrpSpPr>
                  <p:nvPr/>
                </p:nvGrpSpPr>
                <p:grpSpPr bwMode="auto">
                  <a:xfrm>
                    <a:off x="2484" y="2852"/>
                    <a:ext cx="291" cy="77"/>
                    <a:chOff x="2484" y="2852"/>
                    <a:chExt cx="291" cy="77"/>
                  </a:xfrm>
                </p:grpSpPr>
                <p:sp>
                  <p:nvSpPr>
                    <p:cNvPr id="10307" name="Freeform 138"/>
                    <p:cNvSpPr>
                      <a:spLocks noChangeArrowheads="1"/>
                    </p:cNvSpPr>
                    <p:nvPr/>
                  </p:nvSpPr>
                  <p:spPr bwMode="auto">
                    <a:xfrm>
                      <a:off x="2484" y="28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8" name="Freeform 139"/>
                    <p:cNvSpPr>
                      <a:spLocks noChangeArrowheads="1"/>
                    </p:cNvSpPr>
                    <p:nvPr/>
                  </p:nvSpPr>
                  <p:spPr bwMode="auto">
                    <a:xfrm>
                      <a:off x="2484" y="28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9" name="Freeform 140"/>
                    <p:cNvSpPr>
                      <a:spLocks noChangeArrowheads="1"/>
                    </p:cNvSpPr>
                    <p:nvPr/>
                  </p:nvSpPr>
                  <p:spPr bwMode="auto">
                    <a:xfrm>
                      <a:off x="2756" y="28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0303" name="Oval 141"/>
                <p:cNvSpPr>
                  <a:spLocks noChangeArrowheads="1"/>
                </p:cNvSpPr>
                <p:nvPr/>
              </p:nvSpPr>
              <p:spPr bwMode="auto">
                <a:xfrm>
                  <a:off x="2513" y="28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4" name="Freeform 142"/>
                <p:cNvSpPr>
                  <a:spLocks noChangeArrowheads="1"/>
                </p:cNvSpPr>
                <p:nvPr/>
              </p:nvSpPr>
              <p:spPr bwMode="auto">
                <a:xfrm>
                  <a:off x="2445" y="3098"/>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295" name="Freeform 143"/>
              <p:cNvSpPr>
                <a:spLocks noChangeArrowheads="1"/>
              </p:cNvSpPr>
              <p:nvPr/>
            </p:nvSpPr>
            <p:spPr bwMode="auto">
              <a:xfrm>
                <a:off x="2962" y="3081"/>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6" name="AutoShape 144"/>
              <p:cNvSpPr>
                <a:spLocks noChangeArrowheads="1"/>
              </p:cNvSpPr>
              <p:nvPr/>
            </p:nvSpPr>
            <p:spPr bwMode="auto">
              <a:xfrm>
                <a:off x="2958" y="30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7" name="AutoShape 145"/>
              <p:cNvSpPr>
                <a:spLocks noChangeArrowheads="1"/>
              </p:cNvSpPr>
              <p:nvPr/>
            </p:nvSpPr>
            <p:spPr bwMode="auto">
              <a:xfrm>
                <a:off x="2965" y="31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98" name="AutoShape 146"/>
              <p:cNvSpPr>
                <a:spLocks noChangeArrowheads="1"/>
              </p:cNvSpPr>
              <p:nvPr/>
            </p:nvSpPr>
            <p:spPr bwMode="auto">
              <a:xfrm>
                <a:off x="2782" y="31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0299" name="Group 147"/>
              <p:cNvGrpSpPr>
                <a:grpSpLocks/>
              </p:cNvGrpSpPr>
              <p:nvPr/>
            </p:nvGrpSpPr>
            <p:grpSpPr bwMode="auto">
              <a:xfrm>
                <a:off x="2780" y="2909"/>
                <a:ext cx="193" cy="363"/>
                <a:chOff x="2780" y="2909"/>
                <a:chExt cx="193" cy="363"/>
              </a:xfrm>
            </p:grpSpPr>
            <p:sp>
              <p:nvSpPr>
                <p:cNvPr id="10300" name="Oval 148"/>
                <p:cNvSpPr>
                  <a:spLocks noChangeArrowheads="1"/>
                </p:cNvSpPr>
                <p:nvPr/>
              </p:nvSpPr>
              <p:spPr bwMode="auto">
                <a:xfrm>
                  <a:off x="2856" y="2909"/>
                  <a:ext cx="49" cy="48"/>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01" name="Freeform 149"/>
                <p:cNvSpPr>
                  <a:spLocks noChangeArrowheads="1"/>
                </p:cNvSpPr>
                <p:nvPr/>
              </p:nvSpPr>
              <p:spPr bwMode="auto">
                <a:xfrm>
                  <a:off x="2780" y="2978"/>
                  <a:ext cx="194" cy="296"/>
                </a:xfrm>
                <a:custGeom>
                  <a:avLst/>
                  <a:gdLst>
                    <a:gd name="T0" fmla="*/ 2 w 857"/>
                    <a:gd name="T1" fmla="*/ 137 h 1304"/>
                    <a:gd name="T2" fmla="*/ 1 w 857"/>
                    <a:gd name="T3" fmla="*/ 140 h 1304"/>
                    <a:gd name="T4" fmla="*/ 0 w 857"/>
                    <a:gd name="T5" fmla="*/ 145 h 1304"/>
                    <a:gd name="T6" fmla="*/ 0 w 857"/>
                    <a:gd name="T7" fmla="*/ 150 h 1304"/>
                    <a:gd name="T8" fmla="*/ 2 w 857"/>
                    <a:gd name="T9" fmla="*/ 155 h 1304"/>
                    <a:gd name="T10" fmla="*/ 4 w 857"/>
                    <a:gd name="T11" fmla="*/ 159 h 1304"/>
                    <a:gd name="T12" fmla="*/ 8 w 857"/>
                    <a:gd name="T13" fmla="*/ 163 h 1304"/>
                    <a:gd name="T14" fmla="*/ 12 w 857"/>
                    <a:gd name="T15" fmla="*/ 165 h 1304"/>
                    <a:gd name="T16" fmla="*/ 16 w 857"/>
                    <a:gd name="T17" fmla="*/ 166 h 1304"/>
                    <a:gd name="T18" fmla="*/ 21 w 857"/>
                    <a:gd name="T19" fmla="*/ 166 h 1304"/>
                    <a:gd name="T20" fmla="*/ 127 w 857"/>
                    <a:gd name="T21" fmla="*/ 296 h 1304"/>
                    <a:gd name="T22" fmla="*/ 160 w 857"/>
                    <a:gd name="T23" fmla="*/ 142 h 1304"/>
                    <a:gd name="T24" fmla="*/ 160 w 857"/>
                    <a:gd name="T25" fmla="*/ 138 h 1304"/>
                    <a:gd name="T26" fmla="*/ 158 w 857"/>
                    <a:gd name="T27" fmla="*/ 136 h 1304"/>
                    <a:gd name="T28" fmla="*/ 155 w 857"/>
                    <a:gd name="T29" fmla="*/ 133 h 1304"/>
                    <a:gd name="T30" fmla="*/ 153 w 857"/>
                    <a:gd name="T31" fmla="*/ 131 h 1304"/>
                    <a:gd name="T32" fmla="*/ 148 w 857"/>
                    <a:gd name="T33" fmla="*/ 130 h 1304"/>
                    <a:gd name="T34" fmla="*/ 145 w 857"/>
                    <a:gd name="T35" fmla="*/ 129 h 1304"/>
                    <a:gd name="T36" fmla="*/ 141 w 857"/>
                    <a:gd name="T37" fmla="*/ 129 h 1304"/>
                    <a:gd name="T38" fmla="*/ 138 w 857"/>
                    <a:gd name="T39" fmla="*/ 129 h 1304"/>
                    <a:gd name="T40" fmla="*/ 93 w 857"/>
                    <a:gd name="T41" fmla="*/ 75 h 1304"/>
                    <a:gd name="T42" fmla="*/ 180 w 857"/>
                    <a:gd name="T43" fmla="*/ 93 h 1304"/>
                    <a:gd name="T44" fmla="*/ 184 w 857"/>
                    <a:gd name="T45" fmla="*/ 92 h 1304"/>
                    <a:gd name="T46" fmla="*/ 186 w 857"/>
                    <a:gd name="T47" fmla="*/ 91 h 1304"/>
                    <a:gd name="T48" fmla="*/ 190 w 857"/>
                    <a:gd name="T49" fmla="*/ 89 h 1304"/>
                    <a:gd name="T50" fmla="*/ 192 w 857"/>
                    <a:gd name="T51" fmla="*/ 86 h 1304"/>
                    <a:gd name="T52" fmla="*/ 193 w 857"/>
                    <a:gd name="T53" fmla="*/ 83 h 1304"/>
                    <a:gd name="T54" fmla="*/ 194 w 857"/>
                    <a:gd name="T55" fmla="*/ 78 h 1304"/>
                    <a:gd name="T56" fmla="*/ 193 w 857"/>
                    <a:gd name="T57" fmla="*/ 74 h 1304"/>
                    <a:gd name="T58" fmla="*/ 191 w 857"/>
                    <a:gd name="T59" fmla="*/ 70 h 1304"/>
                    <a:gd name="T60" fmla="*/ 189 w 857"/>
                    <a:gd name="T61" fmla="*/ 68 h 1304"/>
                    <a:gd name="T62" fmla="*/ 185 w 857"/>
                    <a:gd name="T63" fmla="*/ 65 h 1304"/>
                    <a:gd name="T64" fmla="*/ 182 w 857"/>
                    <a:gd name="T65" fmla="*/ 64 h 1304"/>
                    <a:gd name="T66" fmla="*/ 122 w 857"/>
                    <a:gd name="T67" fmla="*/ 64 h 1304"/>
                    <a:gd name="T68" fmla="*/ 112 w 857"/>
                    <a:gd name="T69" fmla="*/ 42 h 1304"/>
                    <a:gd name="T70" fmla="*/ 113 w 857"/>
                    <a:gd name="T71" fmla="*/ 37 h 1304"/>
                    <a:gd name="T72" fmla="*/ 114 w 857"/>
                    <a:gd name="T73" fmla="*/ 30 h 1304"/>
                    <a:gd name="T74" fmla="*/ 114 w 857"/>
                    <a:gd name="T75" fmla="*/ 24 h 1304"/>
                    <a:gd name="T76" fmla="*/ 112 w 857"/>
                    <a:gd name="T77" fmla="*/ 19 h 1304"/>
                    <a:gd name="T78" fmla="*/ 110 w 857"/>
                    <a:gd name="T79" fmla="*/ 15 h 1304"/>
                    <a:gd name="T80" fmla="*/ 107 w 857"/>
                    <a:gd name="T81" fmla="*/ 10 h 1304"/>
                    <a:gd name="T82" fmla="*/ 103 w 857"/>
                    <a:gd name="T83" fmla="*/ 7 h 1304"/>
                    <a:gd name="T84" fmla="*/ 98 w 857"/>
                    <a:gd name="T85" fmla="*/ 3 h 1304"/>
                    <a:gd name="T86" fmla="*/ 93 w 857"/>
                    <a:gd name="T87" fmla="*/ 1 h 1304"/>
                    <a:gd name="T88" fmla="*/ 87 w 857"/>
                    <a:gd name="T89" fmla="*/ 0 h 1304"/>
                    <a:gd name="T90" fmla="*/ 81 w 857"/>
                    <a:gd name="T91" fmla="*/ 0 h 1304"/>
                    <a:gd name="T92" fmla="*/ 75 w 857"/>
                    <a:gd name="T93" fmla="*/ 1 h 1304"/>
                    <a:gd name="T94" fmla="*/ 69 w 857"/>
                    <a:gd name="T95" fmla="*/ 3 h 1304"/>
                    <a:gd name="T96" fmla="*/ 63 w 857"/>
                    <a:gd name="T97" fmla="*/ 6 h 1304"/>
                    <a:gd name="T98" fmla="*/ 59 w 857"/>
                    <a:gd name="T99" fmla="*/ 11 h 1304"/>
                    <a:gd name="T100" fmla="*/ 55 w 857"/>
                    <a:gd name="T101" fmla="*/ 17 h 1304"/>
                    <a:gd name="T102" fmla="*/ 53 w 857"/>
                    <a:gd name="T103" fmla="*/ 23 h 13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4"/>
                    <a:gd name="T158" fmla="*/ 857 w 857"/>
                    <a:gd name="T159" fmla="*/ 1304 h 13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4">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2"/>
                      </a:lnTo>
                      <a:lnTo>
                        <a:pt x="26" y="711"/>
                      </a:lnTo>
                      <a:lnTo>
                        <a:pt x="35" y="720"/>
                      </a:lnTo>
                      <a:lnTo>
                        <a:pt x="44" y="724"/>
                      </a:lnTo>
                      <a:lnTo>
                        <a:pt x="53" y="729"/>
                      </a:lnTo>
                      <a:lnTo>
                        <a:pt x="61" y="729"/>
                      </a:lnTo>
                      <a:lnTo>
                        <a:pt x="70" y="733"/>
                      </a:lnTo>
                      <a:lnTo>
                        <a:pt x="79" y="733"/>
                      </a:lnTo>
                      <a:lnTo>
                        <a:pt x="92" y="733"/>
                      </a:lnTo>
                      <a:lnTo>
                        <a:pt x="559" y="733"/>
                      </a:lnTo>
                      <a:lnTo>
                        <a:pt x="559" y="1303"/>
                      </a:lnTo>
                      <a:lnTo>
                        <a:pt x="705" y="1303"/>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0"/>
                      </a:lnTo>
                      <a:lnTo>
                        <a:pt x="465" y="410"/>
                      </a:lnTo>
                      <a:lnTo>
                        <a:pt x="794" y="410"/>
                      </a:lnTo>
                      <a:lnTo>
                        <a:pt x="803" y="405"/>
                      </a:lnTo>
                      <a:lnTo>
                        <a:pt x="812" y="405"/>
                      </a:lnTo>
                      <a:lnTo>
                        <a:pt x="816" y="401"/>
                      </a:lnTo>
                      <a:lnTo>
                        <a:pt x="821" y="401"/>
                      </a:lnTo>
                      <a:lnTo>
                        <a:pt x="830" y="397"/>
                      </a:lnTo>
                      <a:lnTo>
                        <a:pt x="838" y="392"/>
                      </a:lnTo>
                      <a:lnTo>
                        <a:pt x="843" y="383"/>
                      </a:lnTo>
                      <a:lnTo>
                        <a:pt x="847" y="379"/>
                      </a:lnTo>
                      <a:lnTo>
                        <a:pt x="852" y="370"/>
                      </a:lnTo>
                      <a:lnTo>
                        <a:pt x="852" y="366"/>
                      </a:lnTo>
                      <a:lnTo>
                        <a:pt x="856" y="357"/>
                      </a:lnTo>
                      <a:lnTo>
                        <a:pt x="856" y="344"/>
                      </a:lnTo>
                      <a:lnTo>
                        <a:pt x="856" y="335"/>
                      </a:lnTo>
                      <a:lnTo>
                        <a:pt x="852" y="326"/>
                      </a:lnTo>
                      <a:lnTo>
                        <a:pt x="847" y="317"/>
                      </a:lnTo>
                      <a:lnTo>
                        <a:pt x="843" y="308"/>
                      </a:lnTo>
                      <a:lnTo>
                        <a:pt x="838" y="304"/>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
        <p:nvSpPr>
          <p:cNvPr id="10258" name="Text Box 150"/>
          <p:cNvSpPr txBox="1">
            <a:spLocks noChangeArrowheads="1"/>
          </p:cNvSpPr>
          <p:nvPr/>
        </p:nvSpPr>
        <p:spPr bwMode="auto">
          <a:xfrm>
            <a:off x="1901697" y="2514601"/>
            <a:ext cx="381257" cy="384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i="1"/>
              <a:t>T</a:t>
            </a:r>
          </a:p>
          <a:p>
            <a:pPr algn="ctr" eaLnBrk="1">
              <a:lnSpc>
                <a:spcPct val="122000"/>
              </a:lnSpc>
              <a:buClr>
                <a:srgbClr val="000000"/>
              </a:buClr>
              <a:buSzPct val="45000"/>
              <a:buFont typeface="Times New Roman" panose="02020603050405020304" pitchFamily="18" charset="0"/>
              <a:buNone/>
            </a:pPr>
            <a:r>
              <a:rPr lang="en-GB" altLang="en-US" sz="2000" i="1"/>
              <a:t>a</a:t>
            </a:r>
          </a:p>
          <a:p>
            <a:pPr algn="ctr" eaLnBrk="1">
              <a:lnSpc>
                <a:spcPct val="122000"/>
              </a:lnSpc>
              <a:buClr>
                <a:srgbClr val="000000"/>
              </a:buClr>
              <a:buSzPct val="45000"/>
              <a:buFont typeface="Times New Roman" panose="02020603050405020304" pitchFamily="18" charset="0"/>
              <a:buNone/>
            </a:pPr>
            <a:r>
              <a:rPr lang="en-GB" altLang="en-US" sz="2000" i="1"/>
              <a:t>s</a:t>
            </a:r>
          </a:p>
          <a:p>
            <a:pPr algn="ctr" eaLnBrk="1">
              <a:lnSpc>
                <a:spcPct val="122000"/>
              </a:lnSpc>
              <a:buClr>
                <a:srgbClr val="000000"/>
              </a:buClr>
              <a:buSzPct val="45000"/>
              <a:buFont typeface="Times New Roman" panose="02020603050405020304" pitchFamily="18" charset="0"/>
              <a:buNone/>
            </a:pPr>
            <a:r>
              <a:rPr lang="en-GB" altLang="en-US" sz="2000" i="1"/>
              <a:t>k</a:t>
            </a:r>
          </a:p>
          <a:p>
            <a:pPr algn="ctr" eaLnBrk="1">
              <a:lnSpc>
                <a:spcPct val="122000"/>
              </a:lnSpc>
              <a:buClr>
                <a:srgbClr val="000000"/>
              </a:buClr>
              <a:buSzPct val="45000"/>
              <a:buFont typeface="Times New Roman" panose="02020603050405020304" pitchFamily="18" charset="0"/>
              <a:buNone/>
            </a:pPr>
            <a:endParaRPr lang="en-GB" altLang="en-US" sz="2000" i="1"/>
          </a:p>
          <a:p>
            <a:pPr algn="ctr" eaLnBrk="1">
              <a:lnSpc>
                <a:spcPct val="122000"/>
              </a:lnSpc>
              <a:buClr>
                <a:srgbClr val="000000"/>
              </a:buClr>
              <a:buSzPct val="45000"/>
              <a:buFont typeface="Times New Roman" panose="02020603050405020304" pitchFamily="18" charset="0"/>
              <a:buNone/>
            </a:pPr>
            <a:r>
              <a:rPr lang="en-GB" altLang="en-US" sz="2000" i="1"/>
              <a:t>O</a:t>
            </a:r>
          </a:p>
          <a:p>
            <a:pPr algn="ctr" eaLnBrk="1">
              <a:lnSpc>
                <a:spcPct val="122000"/>
              </a:lnSpc>
              <a:buClr>
                <a:srgbClr val="000000"/>
              </a:buClr>
              <a:buSzPct val="45000"/>
              <a:buFont typeface="Times New Roman" panose="02020603050405020304" pitchFamily="18" charset="0"/>
              <a:buNone/>
            </a:pPr>
            <a:r>
              <a:rPr lang="en-GB" altLang="en-US" sz="2000" i="1"/>
              <a:t>r</a:t>
            </a:r>
          </a:p>
          <a:p>
            <a:pPr algn="ctr" eaLnBrk="1">
              <a:lnSpc>
                <a:spcPct val="122000"/>
              </a:lnSpc>
              <a:buClr>
                <a:srgbClr val="000000"/>
              </a:buClr>
              <a:buSzPct val="45000"/>
              <a:buFont typeface="Times New Roman" panose="02020603050405020304" pitchFamily="18" charset="0"/>
              <a:buNone/>
            </a:pPr>
            <a:r>
              <a:rPr lang="en-GB" altLang="en-US" sz="2000" i="1"/>
              <a:t>d</a:t>
            </a:r>
          </a:p>
          <a:p>
            <a:pPr algn="ctr" eaLnBrk="1">
              <a:lnSpc>
                <a:spcPct val="122000"/>
              </a:lnSpc>
              <a:buClr>
                <a:srgbClr val="000000"/>
              </a:buClr>
              <a:buSzPct val="45000"/>
              <a:buFont typeface="Times New Roman" panose="02020603050405020304" pitchFamily="18" charset="0"/>
              <a:buNone/>
            </a:pPr>
            <a:r>
              <a:rPr lang="en-GB" altLang="en-US" sz="2000" i="1"/>
              <a:t>e</a:t>
            </a:r>
          </a:p>
          <a:p>
            <a:pPr algn="ctr" eaLnBrk="1">
              <a:lnSpc>
                <a:spcPct val="122000"/>
              </a:lnSpc>
              <a:buClr>
                <a:srgbClr val="000000"/>
              </a:buClr>
              <a:buSzPct val="45000"/>
              <a:buFont typeface="Times New Roman" panose="02020603050405020304" pitchFamily="18" charset="0"/>
              <a:buNone/>
            </a:pPr>
            <a:r>
              <a:rPr lang="en-GB" altLang="en-US" sz="2000" i="1"/>
              <a:t>r</a:t>
            </a:r>
          </a:p>
        </p:txBody>
      </p:sp>
      <p:sp>
        <p:nvSpPr>
          <p:cNvPr id="10259" name="Line 151"/>
          <p:cNvSpPr>
            <a:spLocks noChangeShapeType="1"/>
          </p:cNvSpPr>
          <p:nvPr/>
        </p:nvSpPr>
        <p:spPr bwMode="auto">
          <a:xfrm>
            <a:off x="2397126" y="3163888"/>
            <a:ext cx="1587"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0260" name="Text Box 152"/>
          <p:cNvSpPr txBox="1">
            <a:spLocks noChangeArrowheads="1"/>
          </p:cNvSpPr>
          <p:nvPr/>
        </p:nvSpPr>
        <p:spPr bwMode="auto">
          <a:xfrm>
            <a:off x="5881687" y="2379663"/>
            <a:ext cx="750910" cy="46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sz="2000" i="1"/>
              <a:t>Time</a:t>
            </a:r>
          </a:p>
        </p:txBody>
      </p:sp>
      <p:grpSp>
        <p:nvGrpSpPr>
          <p:cNvPr id="10261" name="Group 153"/>
          <p:cNvGrpSpPr>
            <a:grpSpLocks/>
          </p:cNvGrpSpPr>
          <p:nvPr/>
        </p:nvGrpSpPr>
        <p:grpSpPr bwMode="auto">
          <a:xfrm>
            <a:off x="3260725" y="2757488"/>
            <a:ext cx="3522662" cy="641349"/>
            <a:chOff x="853" y="1092"/>
            <a:chExt cx="2219" cy="404"/>
          </a:xfrm>
        </p:grpSpPr>
        <p:sp>
          <p:nvSpPr>
            <p:cNvPr id="10262" name="Text Box 154"/>
            <p:cNvSpPr txBox="1">
              <a:spLocks noChangeArrowheads="1"/>
            </p:cNvSpPr>
            <p:nvPr/>
          </p:nvSpPr>
          <p:spPr bwMode="auto">
            <a:xfrm>
              <a:off x="857"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30</a:t>
              </a:r>
            </a:p>
          </p:txBody>
        </p:sp>
        <p:sp>
          <p:nvSpPr>
            <p:cNvPr id="10263" name="Line 155"/>
            <p:cNvSpPr>
              <a:spLocks noChangeShapeType="1"/>
            </p:cNvSpPr>
            <p:nvPr/>
          </p:nvSpPr>
          <p:spPr bwMode="auto">
            <a:xfrm>
              <a:off x="853"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64" name="Line 156"/>
            <p:cNvSpPr>
              <a:spLocks noChangeShapeType="1"/>
            </p:cNvSpPr>
            <p:nvPr/>
          </p:nvSpPr>
          <p:spPr bwMode="auto">
            <a:xfrm>
              <a:off x="117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10265" name="Group 157"/>
            <p:cNvGrpSpPr>
              <a:grpSpLocks/>
            </p:cNvGrpSpPr>
            <p:nvPr/>
          </p:nvGrpSpPr>
          <p:grpSpPr bwMode="auto">
            <a:xfrm>
              <a:off x="1189" y="1092"/>
              <a:ext cx="385" cy="404"/>
              <a:chOff x="1189" y="1092"/>
              <a:chExt cx="385" cy="404"/>
            </a:xfrm>
          </p:grpSpPr>
          <p:sp>
            <p:nvSpPr>
              <p:cNvPr id="10286" name="Line 158"/>
              <p:cNvSpPr>
                <a:spLocks noChangeShapeType="1"/>
              </p:cNvSpPr>
              <p:nvPr/>
            </p:nvSpPr>
            <p:spPr bwMode="auto">
              <a:xfrm>
                <a:off x="1189"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7" name="Text Box 159"/>
              <p:cNvSpPr txBox="1">
                <a:spLocks noChangeArrowheads="1"/>
              </p:cNvSpPr>
              <p:nvPr/>
            </p:nvSpPr>
            <p:spPr bwMode="auto">
              <a:xfrm>
                <a:off x="1225"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8" name="Line 160"/>
              <p:cNvSpPr>
                <a:spLocks noChangeShapeType="1"/>
              </p:cNvSpPr>
              <p:nvPr/>
            </p:nvSpPr>
            <p:spPr bwMode="auto">
              <a:xfrm>
                <a:off x="157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266" name="Group 161"/>
            <p:cNvGrpSpPr>
              <a:grpSpLocks/>
            </p:cNvGrpSpPr>
            <p:nvPr/>
          </p:nvGrpSpPr>
          <p:grpSpPr bwMode="auto">
            <a:xfrm>
              <a:off x="1597" y="1092"/>
              <a:ext cx="385" cy="404"/>
              <a:chOff x="1597" y="1092"/>
              <a:chExt cx="385" cy="404"/>
            </a:xfrm>
          </p:grpSpPr>
          <p:sp>
            <p:nvSpPr>
              <p:cNvPr id="10283" name="Line 162"/>
              <p:cNvSpPr>
                <a:spLocks noChangeShapeType="1"/>
              </p:cNvSpPr>
              <p:nvPr/>
            </p:nvSpPr>
            <p:spPr bwMode="auto">
              <a:xfrm>
                <a:off x="1597"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4" name="Text Box 163"/>
              <p:cNvSpPr txBox="1">
                <a:spLocks noChangeArrowheads="1"/>
              </p:cNvSpPr>
              <p:nvPr/>
            </p:nvSpPr>
            <p:spPr bwMode="auto">
              <a:xfrm>
                <a:off x="1633"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5" name="Line 164"/>
              <p:cNvSpPr>
                <a:spLocks noChangeShapeType="1"/>
              </p:cNvSpPr>
              <p:nvPr/>
            </p:nvSpPr>
            <p:spPr bwMode="auto">
              <a:xfrm>
                <a:off x="1981"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267" name="Group 165"/>
            <p:cNvGrpSpPr>
              <a:grpSpLocks/>
            </p:cNvGrpSpPr>
            <p:nvPr/>
          </p:nvGrpSpPr>
          <p:grpSpPr bwMode="auto">
            <a:xfrm>
              <a:off x="2005" y="1092"/>
              <a:ext cx="385" cy="404"/>
              <a:chOff x="2005" y="1092"/>
              <a:chExt cx="385" cy="404"/>
            </a:xfrm>
          </p:grpSpPr>
          <p:sp>
            <p:nvSpPr>
              <p:cNvPr id="10280" name="Line 166"/>
              <p:cNvSpPr>
                <a:spLocks noChangeShapeType="1"/>
              </p:cNvSpPr>
              <p:nvPr/>
            </p:nvSpPr>
            <p:spPr bwMode="auto">
              <a:xfrm>
                <a:off x="2005"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81" name="Text Box 167"/>
              <p:cNvSpPr txBox="1">
                <a:spLocks noChangeArrowheads="1"/>
              </p:cNvSpPr>
              <p:nvPr/>
            </p:nvSpPr>
            <p:spPr bwMode="auto">
              <a:xfrm>
                <a:off x="2041"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82" name="Line 168"/>
              <p:cNvSpPr>
                <a:spLocks noChangeShapeType="1"/>
              </p:cNvSpPr>
              <p:nvPr/>
            </p:nvSpPr>
            <p:spPr bwMode="auto">
              <a:xfrm>
                <a:off x="2389"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10268" name="Line 169"/>
            <p:cNvSpPr>
              <a:spLocks noChangeShapeType="1"/>
            </p:cNvSpPr>
            <p:nvPr/>
          </p:nvSpPr>
          <p:spPr bwMode="auto">
            <a:xfrm>
              <a:off x="2413" y="1200"/>
              <a:ext cx="360"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69" name="Line 170"/>
            <p:cNvSpPr>
              <a:spLocks noChangeShapeType="1"/>
            </p:cNvSpPr>
            <p:nvPr/>
          </p:nvSpPr>
          <p:spPr bwMode="auto">
            <a:xfrm>
              <a:off x="2813"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0" name="Text Box 171"/>
            <p:cNvSpPr txBox="1">
              <a:spLocks noChangeArrowheads="1"/>
            </p:cNvSpPr>
            <p:nvPr/>
          </p:nvSpPr>
          <p:spPr bwMode="auto">
            <a:xfrm>
              <a:off x="2449"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40</a:t>
              </a:r>
            </a:p>
          </p:txBody>
        </p:sp>
        <p:sp>
          <p:nvSpPr>
            <p:cNvPr id="10271" name="Text Box 172"/>
            <p:cNvSpPr txBox="1">
              <a:spLocks noChangeArrowheads="1"/>
            </p:cNvSpPr>
            <p:nvPr/>
          </p:nvSpPr>
          <p:spPr bwMode="auto">
            <a:xfrm>
              <a:off x="2777" y="1203"/>
              <a:ext cx="29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sz="2000" b="1"/>
                <a:t>20</a:t>
              </a:r>
            </a:p>
          </p:txBody>
        </p:sp>
        <p:sp>
          <p:nvSpPr>
            <p:cNvPr id="10272" name="Line 173"/>
            <p:cNvSpPr>
              <a:spLocks noChangeShapeType="1"/>
            </p:cNvSpPr>
            <p:nvPr/>
          </p:nvSpPr>
          <p:spPr bwMode="auto">
            <a:xfrm>
              <a:off x="2797"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3" name="Line 174"/>
            <p:cNvSpPr>
              <a:spLocks noChangeShapeType="1"/>
            </p:cNvSpPr>
            <p:nvPr/>
          </p:nvSpPr>
          <p:spPr bwMode="auto">
            <a:xfrm>
              <a:off x="3053" y="10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4" name="Line 175"/>
            <p:cNvSpPr>
              <a:spLocks noChangeShapeType="1"/>
            </p:cNvSpPr>
            <p:nvPr/>
          </p:nvSpPr>
          <p:spPr bwMode="auto">
            <a:xfrm>
              <a:off x="1261"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5" name="Line 176"/>
            <p:cNvSpPr>
              <a:spLocks noChangeShapeType="1"/>
            </p:cNvSpPr>
            <p:nvPr/>
          </p:nvSpPr>
          <p:spPr bwMode="auto">
            <a:xfrm>
              <a:off x="1669"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6" name="Line 177"/>
            <p:cNvSpPr>
              <a:spLocks noChangeShapeType="1"/>
            </p:cNvSpPr>
            <p:nvPr/>
          </p:nvSpPr>
          <p:spPr bwMode="auto">
            <a:xfrm>
              <a:off x="2077" y="1168"/>
              <a:ext cx="288"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7" name="Line 178"/>
            <p:cNvSpPr>
              <a:spLocks noChangeShapeType="1"/>
            </p:cNvSpPr>
            <p:nvPr/>
          </p:nvSpPr>
          <p:spPr bwMode="auto">
            <a:xfrm>
              <a:off x="1597"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8" name="Line 179"/>
            <p:cNvSpPr>
              <a:spLocks noChangeShapeType="1"/>
            </p:cNvSpPr>
            <p:nvPr/>
          </p:nvSpPr>
          <p:spPr bwMode="auto">
            <a:xfrm>
              <a:off x="2005"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0279" name="Line 180"/>
            <p:cNvSpPr>
              <a:spLocks noChangeShapeType="1"/>
            </p:cNvSpPr>
            <p:nvPr/>
          </p:nvSpPr>
          <p:spPr bwMode="auto">
            <a:xfrm>
              <a:off x="2413" y="1232"/>
              <a:ext cx="216"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spTree>
    <p:extLst>
      <p:ext uri="{BB962C8B-B14F-4D97-AF65-F5344CB8AC3E}">
        <p14:creationId xmlns:p14="http://schemas.microsoft.com/office/powerpoint/2010/main" val="1632401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a:xfrm>
            <a:off x="5332412" y="228600"/>
            <a:ext cx="4572000" cy="762000"/>
          </a:xfrm>
        </p:spPr>
        <p:txBody>
          <a:bodyPr/>
          <a:lstStyle/>
          <a:p>
            <a:pPr algn="r"/>
            <a:r>
              <a:rPr lang="en-US" altLang="zh-CN">
                <a:solidFill>
                  <a:srgbClr val="0237BC"/>
                </a:solidFill>
                <a:ea typeface="SimSun" panose="02010600030101010101" pitchFamily="2" charset="-122"/>
              </a:rPr>
              <a:t>Data Hazards</a:t>
            </a:r>
          </a:p>
        </p:txBody>
      </p:sp>
      <p:sp>
        <p:nvSpPr>
          <p:cNvPr id="849923" name="Rectangle 3"/>
          <p:cNvSpPr>
            <a:spLocks noGrp="1" noChangeArrowheads="1"/>
          </p:cNvSpPr>
          <p:nvPr>
            <p:ph type="body" idx="1"/>
          </p:nvPr>
        </p:nvSpPr>
        <p:spPr>
          <a:xfrm>
            <a:off x="3732212" y="914400"/>
            <a:ext cx="6781800" cy="43434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a:bodyPr>
          <a:lstStyle/>
          <a:p>
            <a:pPr>
              <a:lnSpc>
                <a:spcPct val="80000"/>
              </a:lnSpc>
              <a:buFontTx/>
              <a:buNone/>
            </a:pPr>
            <a:r>
              <a:rPr lang="en-US" altLang="zh-CN" sz="1800">
                <a:solidFill>
                  <a:srgbClr val="FF3300"/>
                </a:solidFill>
                <a:ea typeface="SimSun" panose="02010600030101010101" pitchFamily="2" charset="-122"/>
              </a:rPr>
              <a:t>Write After Read (WAR</a:t>
            </a:r>
            <a:r>
              <a:rPr lang="en-US" altLang="zh-CN" sz="1800">
                <a:solidFill>
                  <a:schemeClr val="hlink"/>
                </a:solidFill>
                <a:ea typeface="SimSun" panose="02010600030101010101" pitchFamily="2" charset="-122"/>
              </a:rPr>
              <a:t>)</a:t>
            </a:r>
            <a:r>
              <a:rPr lang="en-US" altLang="zh-CN" sz="1800">
                <a:ea typeface="SimSun" panose="02010600030101010101" pitchFamily="2" charset="-122"/>
              </a:rPr>
              <a:t> </a:t>
            </a:r>
            <a:br>
              <a:rPr lang="en-US" altLang="zh-CN" sz="1800">
                <a:ea typeface="SimSun" panose="02010600030101010101" pitchFamily="2" charset="-122"/>
              </a:rPr>
            </a:br>
            <a:endParaRPr lang="en-US" altLang="zh-CN" sz="1800">
              <a:ea typeface="SimSun" panose="02010600030101010101" pitchFamily="2" charset="-122"/>
            </a:endParaRPr>
          </a:p>
          <a:p>
            <a:pPr>
              <a:lnSpc>
                <a:spcPct val="80000"/>
              </a:lnSpc>
              <a:buFontTx/>
              <a:buNone/>
            </a:pPr>
            <a:r>
              <a:rPr lang="en-US" altLang="zh-CN" sz="1600">
                <a:ea typeface="SimSun" panose="02010600030101010101" pitchFamily="2" charset="-122"/>
              </a:rPr>
              <a:t>Instr</a:t>
            </a:r>
            <a:r>
              <a:rPr lang="en-US" altLang="zh-CN" sz="1600" baseline="-25000">
                <a:ea typeface="SimSun" panose="02010600030101010101" pitchFamily="2" charset="-122"/>
              </a:rPr>
              <a:t>J</a:t>
            </a:r>
            <a:r>
              <a:rPr lang="en-US" altLang="zh-CN" sz="1600">
                <a:ea typeface="SimSun" panose="02010600030101010101" pitchFamily="2" charset="-122"/>
              </a:rPr>
              <a:t> tries to write operand </a:t>
            </a:r>
            <a:r>
              <a:rPr lang="en-US" altLang="zh-CN" sz="1600" i="1" u="sng">
                <a:ea typeface="SimSun" panose="02010600030101010101" pitchFamily="2" charset="-122"/>
              </a:rPr>
              <a:t>before</a:t>
            </a:r>
            <a:r>
              <a:rPr lang="en-US" altLang="zh-CN" sz="1600">
                <a:ea typeface="SimSun" panose="02010600030101010101" pitchFamily="2" charset="-122"/>
              </a:rPr>
              <a:t> Instr</a:t>
            </a:r>
            <a:r>
              <a:rPr lang="en-US" altLang="zh-CN" sz="1600" baseline="-25000">
                <a:ea typeface="SimSun" panose="02010600030101010101" pitchFamily="2" charset="-122"/>
              </a:rPr>
              <a:t>I </a:t>
            </a:r>
            <a:r>
              <a:rPr lang="en-US" altLang="zh-CN" sz="1600">
                <a:ea typeface="SimSun" panose="02010600030101010101" pitchFamily="2" charset="-122"/>
              </a:rPr>
              <a:t>reads i</a:t>
            </a:r>
          </a:p>
          <a:p>
            <a:pPr lvl="1">
              <a:lnSpc>
                <a:spcPct val="80000"/>
              </a:lnSpc>
            </a:pPr>
            <a:r>
              <a:rPr lang="en-US" altLang="zh-CN" sz="1400">
                <a:ea typeface="SimSun" panose="02010600030101010101" pitchFamily="2" charset="-122"/>
              </a:rPr>
              <a:t>Gets wrong operand</a:t>
            </a:r>
            <a:br>
              <a:rPr lang="en-US" altLang="zh-CN" sz="1400">
                <a:ea typeface="SimSun" panose="02010600030101010101" pitchFamily="2" charset="-122"/>
              </a:rPr>
            </a:b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r>
              <a:rPr lang="en-US" altLang="zh-CN" sz="1400">
                <a:ea typeface="SimSun" panose="02010600030101010101" pitchFamily="2" charset="-122"/>
              </a:rPr>
              <a:t>Called an “</a:t>
            </a:r>
            <a:r>
              <a:rPr lang="en-US" altLang="zh-CN" sz="1400">
                <a:solidFill>
                  <a:schemeClr val="hlink"/>
                </a:solidFill>
                <a:ea typeface="SimSun" panose="02010600030101010101" pitchFamily="2" charset="-122"/>
              </a:rPr>
              <a:t>anti-dependence</a:t>
            </a:r>
            <a:r>
              <a:rPr lang="en-US" altLang="zh-CN" sz="1400">
                <a:ea typeface="SimSun" panose="02010600030101010101" pitchFamily="2" charset="-122"/>
              </a:rPr>
              <a:t>” by compiler writers.</a:t>
            </a:r>
            <a:br>
              <a:rPr lang="en-US" altLang="zh-CN" sz="1400">
                <a:ea typeface="SimSun" panose="02010600030101010101" pitchFamily="2" charset="-122"/>
              </a:rPr>
            </a:br>
            <a:r>
              <a:rPr lang="en-US" altLang="zh-CN" sz="1400">
                <a:ea typeface="SimSun" panose="02010600030101010101" pitchFamily="2" charset="-122"/>
              </a:rPr>
              <a:t>This results from reuse of the name “</a:t>
            </a:r>
            <a:r>
              <a:rPr lang="en-US" altLang="zh-CN" sz="1400">
                <a:solidFill>
                  <a:schemeClr val="hlink"/>
                </a:solidFill>
                <a:ea typeface="SimSun" panose="02010600030101010101" pitchFamily="2" charset="-122"/>
              </a:rPr>
              <a:t>r1</a:t>
            </a:r>
            <a:r>
              <a:rPr lang="en-US" altLang="zh-CN" sz="1400">
                <a:ea typeface="SimSun" panose="02010600030101010101" pitchFamily="2" charset="-122"/>
              </a:rPr>
              <a:t>”.</a:t>
            </a:r>
            <a:br>
              <a:rPr lang="en-US" altLang="zh-CN" sz="1400">
                <a:ea typeface="SimSun" panose="02010600030101010101" pitchFamily="2" charset="-122"/>
              </a:rPr>
            </a:br>
            <a:endParaRPr lang="en-US" altLang="zh-CN" sz="1400">
              <a:ea typeface="SimSun" panose="02010600030101010101" pitchFamily="2" charset="-122"/>
            </a:endParaRPr>
          </a:p>
          <a:p>
            <a:pPr>
              <a:lnSpc>
                <a:spcPct val="80000"/>
              </a:lnSpc>
            </a:pPr>
            <a:r>
              <a:rPr lang="en-US" altLang="zh-CN" sz="1600">
                <a:ea typeface="SimSun" panose="02010600030101010101" pitchFamily="2" charset="-122"/>
              </a:rPr>
              <a:t>Can’t happen in MIPS 5 stage pipeline because:</a:t>
            </a:r>
          </a:p>
          <a:p>
            <a:pPr lvl="1">
              <a:lnSpc>
                <a:spcPct val="80000"/>
              </a:lnSpc>
            </a:pPr>
            <a:r>
              <a:rPr lang="en-US" altLang="zh-CN" sz="1400">
                <a:ea typeface="SimSun" panose="02010600030101010101" pitchFamily="2" charset="-122"/>
              </a:rPr>
              <a:t> All instructions take 5 stages, and</a:t>
            </a:r>
          </a:p>
          <a:p>
            <a:pPr lvl="1">
              <a:lnSpc>
                <a:spcPct val="80000"/>
              </a:lnSpc>
            </a:pPr>
            <a:r>
              <a:rPr lang="en-US" altLang="zh-CN" sz="1400">
                <a:ea typeface="SimSun" panose="02010600030101010101" pitchFamily="2" charset="-122"/>
              </a:rPr>
              <a:t> Reads are always in stage 2, and </a:t>
            </a:r>
          </a:p>
          <a:p>
            <a:pPr lvl="1">
              <a:lnSpc>
                <a:spcPct val="80000"/>
              </a:lnSpc>
            </a:pPr>
            <a:r>
              <a:rPr lang="en-US" altLang="zh-CN" sz="1400">
                <a:ea typeface="SimSun" panose="02010600030101010101" pitchFamily="2" charset="-122"/>
              </a:rPr>
              <a:t> Writes are always in stage 5</a:t>
            </a:r>
          </a:p>
          <a:p>
            <a:pPr>
              <a:lnSpc>
                <a:spcPct val="80000"/>
              </a:lnSpc>
              <a:buFontTx/>
              <a:buNone/>
            </a:pPr>
            <a:endParaRPr lang="zh-CN" altLang="en-US" sz="1600">
              <a:ea typeface="SimSun" panose="02010600030101010101" pitchFamily="2" charset="-122"/>
            </a:endParaRPr>
          </a:p>
        </p:txBody>
      </p:sp>
      <p:sp>
        <p:nvSpPr>
          <p:cNvPr id="849924" name="Text Box 4"/>
          <p:cNvSpPr txBox="1">
            <a:spLocks noChangeArrowheads="1"/>
          </p:cNvSpPr>
          <p:nvPr/>
        </p:nvSpPr>
        <p:spPr bwMode="auto">
          <a:xfrm>
            <a:off x="1670050" y="990600"/>
            <a:ext cx="1922462" cy="1003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anose="020B0604020202020204" pitchFamily="34" charset="0"/>
                <a:ea typeface="SimSun" panose="02010600030101010101" pitchFamily="2" charset="-122"/>
              </a:rPr>
              <a:t>Execution Order is:</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I</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J</a:t>
            </a:r>
          </a:p>
          <a:p>
            <a:endParaRPr lang="zh-CN" altLang="en-US" sz="1600" baseline="-25000">
              <a:latin typeface="Arial" panose="020B0604020202020204" pitchFamily="34" charset="0"/>
              <a:ea typeface="SimSun" panose="02010600030101010101" pitchFamily="2" charset="-122"/>
            </a:endParaRPr>
          </a:p>
        </p:txBody>
      </p:sp>
      <p:grpSp>
        <p:nvGrpSpPr>
          <p:cNvPr id="849925" name="Group 5"/>
          <p:cNvGrpSpPr>
            <a:grpSpLocks/>
          </p:cNvGrpSpPr>
          <p:nvPr/>
        </p:nvGrpSpPr>
        <p:grpSpPr bwMode="auto">
          <a:xfrm>
            <a:off x="4722812" y="2133601"/>
            <a:ext cx="3810000" cy="1196975"/>
            <a:chOff x="1344" y="1488"/>
            <a:chExt cx="2400" cy="754"/>
          </a:xfrm>
        </p:grpSpPr>
        <p:sp>
          <p:nvSpPr>
            <p:cNvPr id="849926" name="Rectangle 6"/>
            <p:cNvSpPr>
              <a:spLocks noChangeArrowheads="1"/>
            </p:cNvSpPr>
            <p:nvPr/>
          </p:nvSpPr>
          <p:spPr bwMode="auto">
            <a:xfrm>
              <a:off x="1632" y="1488"/>
              <a:ext cx="2112" cy="754"/>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a:latin typeface="Courier New" panose="02070309020205020404" pitchFamily="49" charset="0"/>
                  <a:ea typeface="SimSun" panose="02010600030101010101" pitchFamily="2" charset="-122"/>
                </a:rPr>
                <a:t>I: sub r4,</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,r3 </a:t>
              </a:r>
            </a:p>
            <a:p>
              <a:pPr algn="l"/>
              <a:r>
                <a:rPr lang="en-US" altLang="zh-CN" sz="2400">
                  <a:latin typeface="Courier New" panose="02070309020205020404" pitchFamily="49" charset="0"/>
                  <a:ea typeface="SimSun" panose="02010600030101010101" pitchFamily="2" charset="-122"/>
                </a:rPr>
                <a:t>J: add </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,r2,r3</a:t>
              </a:r>
            </a:p>
            <a:p>
              <a:pPr algn="l"/>
              <a:r>
                <a:rPr lang="en-US" altLang="zh-CN" sz="2400">
                  <a:latin typeface="Courier New" panose="02070309020205020404" pitchFamily="49" charset="0"/>
                  <a:ea typeface="SimSun" panose="02010600030101010101" pitchFamily="2" charset="-122"/>
                </a:rPr>
                <a:t>K: mul r6,r1,r7</a:t>
              </a:r>
            </a:p>
          </p:txBody>
        </p:sp>
        <p:sp>
          <p:nvSpPr>
            <p:cNvPr id="849927" name="Arc 7"/>
            <p:cNvSpPr>
              <a:spLocks/>
            </p:cNvSpPr>
            <p:nvPr/>
          </p:nvSpPr>
          <p:spPr bwMode="auto">
            <a:xfrm flipH="1" flipV="1">
              <a:off x="1344" y="1584"/>
              <a:ext cx="295" cy="288"/>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33232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5332412" y="228600"/>
            <a:ext cx="4572000" cy="762000"/>
          </a:xfrm>
        </p:spPr>
        <p:txBody>
          <a:bodyPr/>
          <a:lstStyle/>
          <a:p>
            <a:pPr algn="r"/>
            <a:r>
              <a:rPr lang="en-US" altLang="zh-CN">
                <a:solidFill>
                  <a:srgbClr val="0237BC"/>
                </a:solidFill>
                <a:ea typeface="SimSun" panose="02010600030101010101" pitchFamily="2" charset="-122"/>
              </a:rPr>
              <a:t>Data Hazards</a:t>
            </a:r>
          </a:p>
        </p:txBody>
      </p:sp>
      <p:sp>
        <p:nvSpPr>
          <p:cNvPr id="851971" name="Rectangle 3"/>
          <p:cNvSpPr>
            <a:spLocks noGrp="1" noChangeArrowheads="1"/>
          </p:cNvSpPr>
          <p:nvPr>
            <p:ph type="body" idx="1"/>
          </p:nvPr>
        </p:nvSpPr>
        <p:spPr>
          <a:xfrm>
            <a:off x="3732212" y="914400"/>
            <a:ext cx="6781800" cy="5638800"/>
          </a:xfrm>
          <a:noFill/>
          <a:ln/>
          <a:extLst>
            <a:ext uri="{909E8E84-426E-40DD-AFC4-6F175D3DCCD1}">
              <a14:hiddenFill xmlns:a14="http://schemas.microsoft.com/office/drawing/2010/main">
                <a:solidFill>
                  <a:schemeClr val="accent1"/>
                </a:solidFill>
              </a14:hiddenFill>
            </a:ext>
          </a:extLst>
        </p:spPr>
        <p:txBody>
          <a:bodyPr vert="horz" lIns="91440" tIns="45720" rIns="91440" bIns="45720" rtlCol="0">
            <a:normAutofit/>
          </a:bodyPr>
          <a:lstStyle/>
          <a:p>
            <a:pPr>
              <a:lnSpc>
                <a:spcPct val="80000"/>
              </a:lnSpc>
              <a:buFontTx/>
              <a:buNone/>
            </a:pPr>
            <a:r>
              <a:rPr lang="en-US" altLang="zh-CN" sz="1800">
                <a:solidFill>
                  <a:srgbClr val="FF3300"/>
                </a:solidFill>
                <a:ea typeface="SimSun" panose="02010600030101010101" pitchFamily="2" charset="-122"/>
              </a:rPr>
              <a:t>Write After Write (WAW)</a:t>
            </a:r>
          </a:p>
          <a:p>
            <a:pPr>
              <a:lnSpc>
                <a:spcPct val="80000"/>
              </a:lnSpc>
              <a:buFontTx/>
              <a:buNone/>
            </a:pPr>
            <a:r>
              <a:rPr lang="en-US" altLang="zh-CN" sz="1800">
                <a:solidFill>
                  <a:srgbClr val="FF3300"/>
                </a:solidFill>
                <a:ea typeface="SimSun" panose="02010600030101010101" pitchFamily="2" charset="-122"/>
              </a:rPr>
              <a:t> </a:t>
            </a:r>
            <a:br>
              <a:rPr lang="en-US" altLang="zh-CN" sz="1800">
                <a:solidFill>
                  <a:srgbClr val="FF3300"/>
                </a:solidFill>
                <a:ea typeface="SimSun" panose="02010600030101010101" pitchFamily="2" charset="-122"/>
              </a:rPr>
            </a:br>
            <a:r>
              <a:rPr lang="en-US" altLang="zh-CN" sz="1600">
                <a:ea typeface="SimSun" panose="02010600030101010101" pitchFamily="2" charset="-122"/>
              </a:rPr>
              <a:t>Instr</a:t>
            </a:r>
            <a:r>
              <a:rPr lang="en-US" altLang="zh-CN" sz="1600" baseline="-25000">
                <a:ea typeface="SimSun" panose="02010600030101010101" pitchFamily="2" charset="-122"/>
              </a:rPr>
              <a:t>J</a:t>
            </a:r>
            <a:r>
              <a:rPr lang="en-US" altLang="zh-CN" sz="1600">
                <a:ea typeface="SimSun" panose="02010600030101010101" pitchFamily="2" charset="-122"/>
              </a:rPr>
              <a:t> tries to write operand </a:t>
            </a:r>
            <a:r>
              <a:rPr lang="en-US" altLang="zh-CN" sz="1600" i="1" u="sng">
                <a:ea typeface="SimSun" panose="02010600030101010101" pitchFamily="2" charset="-122"/>
              </a:rPr>
              <a:t>before</a:t>
            </a:r>
            <a:r>
              <a:rPr lang="en-US" altLang="zh-CN" sz="1600">
                <a:ea typeface="SimSun" panose="02010600030101010101" pitchFamily="2" charset="-122"/>
              </a:rPr>
              <a:t> Instr</a:t>
            </a:r>
            <a:r>
              <a:rPr lang="en-US" altLang="zh-CN" sz="1600" baseline="-25000">
                <a:ea typeface="SimSun" panose="02010600030101010101" pitchFamily="2" charset="-122"/>
              </a:rPr>
              <a:t>I </a:t>
            </a:r>
            <a:r>
              <a:rPr lang="en-US" altLang="zh-CN" sz="1600">
                <a:ea typeface="SimSun" panose="02010600030101010101" pitchFamily="2" charset="-122"/>
              </a:rPr>
              <a:t>writes it</a:t>
            </a:r>
          </a:p>
          <a:p>
            <a:pPr lvl="1">
              <a:lnSpc>
                <a:spcPct val="80000"/>
              </a:lnSpc>
            </a:pPr>
            <a:r>
              <a:rPr lang="en-US" altLang="zh-CN" sz="1400">
                <a:ea typeface="SimSun" panose="02010600030101010101" pitchFamily="2" charset="-122"/>
              </a:rPr>
              <a:t> Leaves wrong result ( Instr</a:t>
            </a:r>
            <a:r>
              <a:rPr lang="en-US" altLang="zh-CN" sz="1400" baseline="-25000">
                <a:ea typeface="SimSun" panose="02010600030101010101" pitchFamily="2" charset="-122"/>
              </a:rPr>
              <a:t>I</a:t>
            </a:r>
            <a:r>
              <a:rPr lang="en-US" altLang="zh-CN" sz="1400">
                <a:ea typeface="SimSun" panose="02010600030101010101" pitchFamily="2" charset="-122"/>
              </a:rPr>
              <a:t> not Instr</a:t>
            </a:r>
            <a:r>
              <a:rPr lang="en-US" altLang="zh-CN" sz="1400" baseline="-25000">
                <a:ea typeface="SimSun" panose="02010600030101010101" pitchFamily="2" charset="-122"/>
              </a:rPr>
              <a:t>J </a:t>
            </a:r>
            <a:r>
              <a:rPr lang="en-US" altLang="zh-CN" sz="1400">
                <a:ea typeface="SimSun" panose="02010600030101010101" pitchFamily="2" charset="-122"/>
              </a:rPr>
              <a:t>)</a:t>
            </a:r>
            <a:br>
              <a:rPr lang="en-US" altLang="zh-CN" sz="1400">
                <a:ea typeface="SimSun" panose="02010600030101010101" pitchFamily="2" charset="-122"/>
              </a:rPr>
            </a:b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lvl="1">
              <a:lnSpc>
                <a:spcPct val="80000"/>
              </a:lnSpc>
            </a:pPr>
            <a:endParaRPr lang="en-US" altLang="zh-CN" sz="1400">
              <a:ea typeface="SimSun" panose="02010600030101010101" pitchFamily="2" charset="-122"/>
            </a:endParaRPr>
          </a:p>
          <a:p>
            <a:pPr>
              <a:lnSpc>
                <a:spcPct val="80000"/>
              </a:lnSpc>
            </a:pPr>
            <a:r>
              <a:rPr lang="en-US" altLang="zh-CN" sz="1600">
                <a:ea typeface="SimSun" panose="02010600030101010101" pitchFamily="2" charset="-122"/>
              </a:rPr>
              <a:t>Called an “</a:t>
            </a:r>
            <a:r>
              <a:rPr lang="en-US" altLang="zh-CN" sz="1600">
                <a:solidFill>
                  <a:schemeClr val="hlink"/>
                </a:solidFill>
                <a:ea typeface="SimSun" panose="02010600030101010101" pitchFamily="2" charset="-122"/>
              </a:rPr>
              <a:t>output dependence</a:t>
            </a:r>
            <a:r>
              <a:rPr lang="en-US" altLang="zh-CN" sz="1600">
                <a:ea typeface="SimSun" panose="02010600030101010101" pitchFamily="2" charset="-122"/>
              </a:rPr>
              <a:t>” by compiler writers</a:t>
            </a:r>
            <a:br>
              <a:rPr lang="en-US" altLang="zh-CN" sz="1600">
                <a:ea typeface="SimSun" panose="02010600030101010101" pitchFamily="2" charset="-122"/>
              </a:rPr>
            </a:br>
            <a:r>
              <a:rPr lang="en-US" altLang="zh-CN" sz="1600">
                <a:ea typeface="SimSun" panose="02010600030101010101" pitchFamily="2" charset="-122"/>
              </a:rPr>
              <a:t>This also results from the reuse of name “</a:t>
            </a:r>
            <a:r>
              <a:rPr lang="en-US" altLang="zh-CN" sz="1600">
                <a:solidFill>
                  <a:schemeClr val="hlink"/>
                </a:solidFill>
                <a:ea typeface="SimSun" panose="02010600030101010101" pitchFamily="2" charset="-122"/>
              </a:rPr>
              <a:t>r1</a:t>
            </a:r>
            <a:r>
              <a:rPr lang="en-US" altLang="zh-CN" sz="1600">
                <a:ea typeface="SimSun" panose="02010600030101010101" pitchFamily="2" charset="-122"/>
              </a:rPr>
              <a:t>”.</a:t>
            </a:r>
          </a:p>
          <a:p>
            <a:pPr lvl="1">
              <a:lnSpc>
                <a:spcPct val="80000"/>
              </a:lnSpc>
            </a:pPr>
            <a:endParaRPr lang="en-US" altLang="zh-CN" sz="1400">
              <a:ea typeface="SimSun" panose="02010600030101010101" pitchFamily="2" charset="-122"/>
            </a:endParaRPr>
          </a:p>
          <a:p>
            <a:pPr>
              <a:lnSpc>
                <a:spcPct val="80000"/>
              </a:lnSpc>
            </a:pPr>
            <a:r>
              <a:rPr lang="en-US" altLang="zh-CN" sz="1600">
                <a:ea typeface="SimSun" panose="02010600030101010101" pitchFamily="2" charset="-122"/>
              </a:rPr>
              <a:t>Can’t happen in MIPS 5 stage pipeline because: </a:t>
            </a:r>
          </a:p>
          <a:p>
            <a:pPr lvl="1">
              <a:lnSpc>
                <a:spcPct val="80000"/>
              </a:lnSpc>
            </a:pPr>
            <a:r>
              <a:rPr lang="en-US" altLang="zh-CN" sz="1400">
                <a:ea typeface="SimSun" panose="02010600030101010101" pitchFamily="2" charset="-122"/>
              </a:rPr>
              <a:t> All instructions take 5 stages, and </a:t>
            </a:r>
          </a:p>
          <a:p>
            <a:pPr lvl="1">
              <a:lnSpc>
                <a:spcPct val="80000"/>
              </a:lnSpc>
            </a:pPr>
            <a:r>
              <a:rPr lang="en-US" altLang="zh-CN" sz="1400">
                <a:ea typeface="SimSun" panose="02010600030101010101" pitchFamily="2" charset="-122"/>
              </a:rPr>
              <a:t> Writes are always in stage 5</a:t>
            </a:r>
            <a:br>
              <a:rPr lang="en-US" altLang="zh-CN" sz="1400">
                <a:ea typeface="SimSun" panose="02010600030101010101" pitchFamily="2" charset="-122"/>
              </a:rPr>
            </a:br>
            <a:endParaRPr lang="en-US" altLang="zh-CN" sz="1400">
              <a:ea typeface="SimSun" panose="02010600030101010101" pitchFamily="2" charset="-122"/>
            </a:endParaRPr>
          </a:p>
          <a:p>
            <a:pPr>
              <a:lnSpc>
                <a:spcPct val="80000"/>
              </a:lnSpc>
            </a:pPr>
            <a:r>
              <a:rPr lang="en-US" altLang="zh-CN" sz="1600">
                <a:ea typeface="SimSun" panose="02010600030101010101" pitchFamily="2" charset="-122"/>
              </a:rPr>
              <a:t>Will see WAR and WAW  later in more complicated pipes</a:t>
            </a:r>
          </a:p>
        </p:txBody>
      </p:sp>
      <p:sp>
        <p:nvSpPr>
          <p:cNvPr id="851972" name="Text Box 4"/>
          <p:cNvSpPr txBox="1">
            <a:spLocks noChangeArrowheads="1"/>
          </p:cNvSpPr>
          <p:nvPr/>
        </p:nvSpPr>
        <p:spPr bwMode="auto">
          <a:xfrm>
            <a:off x="1670050" y="990600"/>
            <a:ext cx="1922462" cy="1003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latin typeface="Arial" panose="020B0604020202020204" pitchFamily="34" charset="0"/>
                <a:ea typeface="SimSun" panose="02010600030101010101" pitchFamily="2" charset="-122"/>
              </a:rPr>
              <a:t>Execution Order is:</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I</a:t>
            </a:r>
          </a:p>
          <a:p>
            <a:r>
              <a:rPr lang="en-US" altLang="zh-CN" sz="1600">
                <a:latin typeface="Arial" panose="020B0604020202020204" pitchFamily="34" charset="0"/>
                <a:ea typeface="SimSun" panose="02010600030101010101" pitchFamily="2" charset="-122"/>
              </a:rPr>
              <a:t>Instr</a:t>
            </a:r>
            <a:r>
              <a:rPr lang="en-US" altLang="zh-CN" sz="1600" baseline="-25000">
                <a:latin typeface="Arial" panose="020B0604020202020204" pitchFamily="34" charset="0"/>
                <a:ea typeface="SimSun" panose="02010600030101010101" pitchFamily="2" charset="-122"/>
              </a:rPr>
              <a:t>J</a:t>
            </a:r>
          </a:p>
          <a:p>
            <a:endParaRPr lang="zh-CN" altLang="en-US" sz="1600" baseline="-25000">
              <a:latin typeface="Arial" panose="020B0604020202020204" pitchFamily="34" charset="0"/>
              <a:ea typeface="SimSun" panose="02010600030101010101" pitchFamily="2" charset="-122"/>
            </a:endParaRPr>
          </a:p>
        </p:txBody>
      </p:sp>
      <p:grpSp>
        <p:nvGrpSpPr>
          <p:cNvPr id="851973" name="Group 5"/>
          <p:cNvGrpSpPr>
            <a:grpSpLocks/>
          </p:cNvGrpSpPr>
          <p:nvPr/>
        </p:nvGrpSpPr>
        <p:grpSpPr bwMode="auto">
          <a:xfrm>
            <a:off x="4265612" y="2057401"/>
            <a:ext cx="3810000" cy="1196975"/>
            <a:chOff x="1296" y="1680"/>
            <a:chExt cx="2400" cy="754"/>
          </a:xfrm>
        </p:grpSpPr>
        <p:sp>
          <p:nvSpPr>
            <p:cNvPr id="851974" name="Rectangle 6"/>
            <p:cNvSpPr>
              <a:spLocks noChangeArrowheads="1"/>
            </p:cNvSpPr>
            <p:nvPr/>
          </p:nvSpPr>
          <p:spPr bwMode="auto">
            <a:xfrm>
              <a:off x="1584" y="1680"/>
              <a:ext cx="2112" cy="754"/>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r>
                <a:rPr lang="en-US" altLang="zh-CN" sz="2400">
                  <a:latin typeface="Courier New" panose="02070309020205020404" pitchFamily="49" charset="0"/>
                  <a:ea typeface="SimSun" panose="02010600030101010101" pitchFamily="2" charset="-122"/>
                </a:rPr>
                <a:t>I: sub </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,r4,r3 </a:t>
              </a:r>
            </a:p>
            <a:p>
              <a:pPr algn="l"/>
              <a:r>
                <a:rPr lang="en-US" altLang="zh-CN" sz="2400">
                  <a:latin typeface="Courier New" panose="02070309020205020404" pitchFamily="49" charset="0"/>
                  <a:ea typeface="SimSun" panose="02010600030101010101" pitchFamily="2" charset="-122"/>
                </a:rPr>
                <a:t>J: add </a:t>
              </a:r>
              <a:r>
                <a:rPr lang="en-US" altLang="zh-CN" sz="2400">
                  <a:solidFill>
                    <a:schemeClr val="hlink"/>
                  </a:solidFill>
                  <a:latin typeface="Courier New" panose="02070309020205020404" pitchFamily="49" charset="0"/>
                  <a:ea typeface="SimSun" panose="02010600030101010101" pitchFamily="2" charset="-122"/>
                </a:rPr>
                <a:t>r1</a:t>
              </a:r>
              <a:r>
                <a:rPr lang="en-US" altLang="zh-CN" sz="2400">
                  <a:latin typeface="Courier New" panose="02070309020205020404" pitchFamily="49" charset="0"/>
                  <a:ea typeface="SimSun" panose="02010600030101010101" pitchFamily="2" charset="-122"/>
                </a:rPr>
                <a:t>,r2,r3</a:t>
              </a:r>
            </a:p>
            <a:p>
              <a:pPr algn="l"/>
              <a:r>
                <a:rPr lang="en-US" altLang="zh-CN" sz="2400">
                  <a:latin typeface="Courier New" panose="02070309020205020404" pitchFamily="49" charset="0"/>
                  <a:ea typeface="SimSun" panose="02010600030101010101" pitchFamily="2" charset="-122"/>
                </a:rPr>
                <a:t>K: mul r6,r1,r7</a:t>
              </a:r>
            </a:p>
          </p:txBody>
        </p:sp>
        <p:sp>
          <p:nvSpPr>
            <p:cNvPr id="851975" name="Arc 7"/>
            <p:cNvSpPr>
              <a:spLocks/>
            </p:cNvSpPr>
            <p:nvPr/>
          </p:nvSpPr>
          <p:spPr bwMode="auto">
            <a:xfrm flipH="1" flipV="1">
              <a:off x="1296" y="1776"/>
              <a:ext cx="295" cy="288"/>
            </a:xfrm>
            <a:custGeom>
              <a:avLst/>
              <a:gdLst>
                <a:gd name="G0" fmla="+- 2932 0 0"/>
                <a:gd name="G1" fmla="+- 21600 0 0"/>
                <a:gd name="G2" fmla="+- 21600 0 0"/>
                <a:gd name="T0" fmla="*/ 0 w 24532"/>
                <a:gd name="T1" fmla="*/ 200 h 43200"/>
                <a:gd name="T2" fmla="*/ 870 w 24532"/>
                <a:gd name="T3" fmla="*/ 43101 h 43200"/>
                <a:gd name="T4" fmla="*/ 2932 w 24532"/>
                <a:gd name="T5" fmla="*/ 21600 h 43200"/>
              </a:gdLst>
              <a:ahLst/>
              <a:cxnLst>
                <a:cxn ang="0">
                  <a:pos x="T0" y="T1"/>
                </a:cxn>
                <a:cxn ang="0">
                  <a:pos x="T2" y="T3"/>
                </a:cxn>
                <a:cxn ang="0">
                  <a:pos x="T4" y="T5"/>
                </a:cxn>
              </a:cxnLst>
              <a:rect l="0" t="0" r="r" b="b"/>
              <a:pathLst>
                <a:path w="24532" h="43200" fill="none"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path>
                <a:path w="24532" h="43200" stroke="0" extrusionOk="0">
                  <a:moveTo>
                    <a:pt x="-1" y="199"/>
                  </a:moveTo>
                  <a:cubicBezTo>
                    <a:pt x="971" y="66"/>
                    <a:pt x="1951" y="0"/>
                    <a:pt x="2932" y="0"/>
                  </a:cubicBezTo>
                  <a:cubicBezTo>
                    <a:pt x="14861" y="0"/>
                    <a:pt x="24532" y="9670"/>
                    <a:pt x="24532" y="21600"/>
                  </a:cubicBezTo>
                  <a:cubicBezTo>
                    <a:pt x="24532" y="33529"/>
                    <a:pt x="14861" y="43200"/>
                    <a:pt x="2932" y="43200"/>
                  </a:cubicBezTo>
                  <a:cubicBezTo>
                    <a:pt x="2243" y="43199"/>
                    <a:pt x="1555" y="43167"/>
                    <a:pt x="869" y="43101"/>
                  </a:cubicBezTo>
                  <a:lnTo>
                    <a:pt x="2932" y="21600"/>
                  </a:lnTo>
                  <a:close/>
                </a:path>
              </a:pathLst>
            </a:custGeom>
            <a:noFill/>
            <a:ln w="28575">
              <a:solidFill>
                <a:schemeClr val="tx1"/>
              </a:solidFill>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21698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638096" y="76201"/>
            <a:ext cx="10056971" cy="1143000"/>
          </a:xfrm>
        </p:spPr>
        <p:txBody>
          <a:bodyPr/>
          <a:lstStyle/>
          <a:p>
            <a:r>
              <a:rPr lang="en-US" altLang="en-US" dirty="0"/>
              <a:t>Data Hazard Detection in MIPS (1)</a:t>
            </a:r>
          </a:p>
        </p:txBody>
      </p:sp>
      <p:grpSp>
        <p:nvGrpSpPr>
          <p:cNvPr id="854019" name="Group 3"/>
          <p:cNvGrpSpPr>
            <a:grpSpLocks/>
          </p:cNvGrpSpPr>
          <p:nvPr/>
        </p:nvGrpSpPr>
        <p:grpSpPr bwMode="auto">
          <a:xfrm>
            <a:off x="3275013" y="1219201"/>
            <a:ext cx="6392863" cy="3444875"/>
            <a:chOff x="864" y="1056"/>
            <a:chExt cx="4027" cy="2170"/>
          </a:xfrm>
        </p:grpSpPr>
        <p:grpSp>
          <p:nvGrpSpPr>
            <p:cNvPr id="854020" name="Group 4"/>
            <p:cNvGrpSpPr>
              <a:grpSpLocks/>
            </p:cNvGrpSpPr>
            <p:nvPr/>
          </p:nvGrpSpPr>
          <p:grpSpPr bwMode="auto">
            <a:xfrm>
              <a:off x="864" y="1056"/>
              <a:ext cx="4027" cy="2170"/>
              <a:chOff x="917" y="1574"/>
              <a:chExt cx="4027" cy="2170"/>
            </a:xfrm>
          </p:grpSpPr>
          <p:sp>
            <p:nvSpPr>
              <p:cNvPr id="854021" name="Text Box 5"/>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5402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4023" name="Group 7"/>
            <p:cNvGrpSpPr>
              <a:grpSpLocks/>
            </p:cNvGrpSpPr>
            <p:nvPr/>
          </p:nvGrpSpPr>
          <p:grpSpPr bwMode="auto">
            <a:xfrm>
              <a:off x="1517" y="1439"/>
              <a:ext cx="1440" cy="146"/>
              <a:chOff x="1517" y="1439"/>
              <a:chExt cx="1440" cy="146"/>
            </a:xfrm>
          </p:grpSpPr>
          <p:sp>
            <p:nvSpPr>
              <p:cNvPr id="854024" name="Text Box 8"/>
              <p:cNvSpPr txBox="1">
                <a:spLocks noChangeArrowheads="1"/>
              </p:cNvSpPr>
              <p:nvPr/>
            </p:nvSpPr>
            <p:spPr bwMode="auto">
              <a:xfrm>
                <a:off x="1517" y="1439"/>
                <a:ext cx="274"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IF/ID</a:t>
                </a:r>
              </a:p>
            </p:txBody>
          </p:sp>
          <p:sp>
            <p:nvSpPr>
              <p:cNvPr id="854025" name="Text Box 9"/>
              <p:cNvSpPr txBox="1">
                <a:spLocks noChangeArrowheads="1"/>
              </p:cNvSpPr>
              <p:nvPr/>
            </p:nvSpPr>
            <p:spPr bwMode="auto">
              <a:xfrm>
                <a:off x="1867" y="1440"/>
                <a:ext cx="30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ID/EX</a:t>
                </a:r>
              </a:p>
            </p:txBody>
          </p:sp>
          <p:sp>
            <p:nvSpPr>
              <p:cNvPr id="854026" name="Text Box 10"/>
              <p:cNvSpPr txBox="1">
                <a:spLocks noChangeArrowheads="1"/>
              </p:cNvSpPr>
              <p:nvPr/>
            </p:nvSpPr>
            <p:spPr bwMode="auto">
              <a:xfrm>
                <a:off x="2169" y="1440"/>
                <a:ext cx="40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EX/MEM</a:t>
                </a:r>
              </a:p>
            </p:txBody>
          </p:sp>
          <p:sp>
            <p:nvSpPr>
              <p:cNvPr id="854027" name="Text Box 11"/>
              <p:cNvSpPr txBox="1">
                <a:spLocks noChangeArrowheads="1"/>
              </p:cNvSpPr>
              <p:nvPr/>
            </p:nvSpPr>
            <p:spPr bwMode="auto">
              <a:xfrm>
                <a:off x="2534" y="1440"/>
                <a:ext cx="42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MEM/WB</a:t>
                </a:r>
              </a:p>
            </p:txBody>
          </p:sp>
        </p:grpSp>
      </p:grpSp>
      <p:sp>
        <p:nvSpPr>
          <p:cNvPr id="854028" name="Text Box 12"/>
          <p:cNvSpPr txBox="1">
            <a:spLocks noChangeArrowheads="1"/>
          </p:cNvSpPr>
          <p:nvPr/>
        </p:nvSpPr>
        <p:spPr bwMode="auto">
          <a:xfrm>
            <a:off x="3198812" y="4876801"/>
            <a:ext cx="5943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ea typeface="SimSun" panose="02010600030101010101" pitchFamily="2" charset="-122"/>
              </a:rPr>
              <a:t>1a:</a:t>
            </a:r>
            <a:r>
              <a:rPr lang="en-US" altLang="zh-CN">
                <a:solidFill>
                  <a:schemeClr val="hlink"/>
                </a:solidFill>
                <a:ea typeface="SimSun" panose="02010600030101010101" pitchFamily="2" charset="-122"/>
              </a:rPr>
              <a:t> EX/MEM.Register</a:t>
            </a:r>
            <a:r>
              <a:rPr lang="en-US" altLang="zh-CN">
                <a:solidFill>
                  <a:schemeClr val="hlink"/>
                </a:solidFill>
                <a:ea typeface="SimSun" panose="02010600030101010101" pitchFamily="2" charset="-122"/>
                <a:hlinkClick r:id="" action="ppaction://noaction"/>
              </a:rPr>
              <a:t>Rd</a:t>
            </a:r>
            <a:r>
              <a:rPr lang="en-US" altLang="zh-CN">
                <a:solidFill>
                  <a:schemeClr val="hlink"/>
                </a:solidFill>
                <a:ea typeface="SimSun" panose="02010600030101010101" pitchFamily="2" charset="-122"/>
              </a:rPr>
              <a:t> = ID/EX.Register</a:t>
            </a:r>
            <a:r>
              <a:rPr lang="en-US" altLang="zh-CN">
                <a:solidFill>
                  <a:schemeClr val="hlink"/>
                </a:solidFill>
                <a:ea typeface="SimSun" panose="02010600030101010101" pitchFamily="2" charset="-122"/>
                <a:hlinkClick r:id="" action="ppaction://noaction"/>
              </a:rPr>
              <a:t>Rs</a:t>
            </a:r>
            <a:endParaRPr lang="en-US" altLang="zh-CN">
              <a:solidFill>
                <a:schemeClr val="hlink"/>
              </a:solidFill>
              <a:ea typeface="SimSun" panose="02010600030101010101" pitchFamily="2" charset="-122"/>
            </a:endParaRPr>
          </a:p>
          <a:p>
            <a:pPr algn="l"/>
            <a:r>
              <a:rPr lang="en-US" altLang="zh-CN">
                <a:ea typeface="SimSun" panose="02010600030101010101" pitchFamily="2" charset="-122"/>
              </a:rPr>
              <a:t>1b:</a:t>
            </a:r>
            <a:r>
              <a:rPr lang="en-US" altLang="zh-CN">
                <a:solidFill>
                  <a:schemeClr val="hlink"/>
                </a:solidFill>
                <a:ea typeface="SimSun" panose="02010600030101010101" pitchFamily="2" charset="-122"/>
              </a:rPr>
              <a:t> EX/MEM.RegisterRd = ID/EX.Register</a:t>
            </a:r>
            <a:r>
              <a:rPr lang="en-US" altLang="zh-CN">
                <a:solidFill>
                  <a:schemeClr val="hlink"/>
                </a:solidFill>
                <a:ea typeface="SimSun" panose="02010600030101010101" pitchFamily="2" charset="-122"/>
                <a:hlinkClick r:id="" action="ppaction://noaction"/>
              </a:rPr>
              <a:t>Rt</a:t>
            </a:r>
            <a:endParaRPr lang="en-US" altLang="zh-CN">
              <a:solidFill>
                <a:schemeClr val="hlink"/>
              </a:solidFill>
              <a:ea typeface="SimSun" panose="02010600030101010101" pitchFamily="2" charset="-122"/>
            </a:endParaRPr>
          </a:p>
          <a:p>
            <a:pPr algn="l"/>
            <a:r>
              <a:rPr lang="en-US" altLang="zh-CN">
                <a:ea typeface="SimSun" panose="02010600030101010101" pitchFamily="2" charset="-122"/>
              </a:rPr>
              <a:t>2a:</a:t>
            </a:r>
            <a:r>
              <a:rPr lang="en-US" altLang="zh-CN">
                <a:solidFill>
                  <a:schemeClr val="hlink"/>
                </a:solidFill>
                <a:ea typeface="SimSun" panose="02010600030101010101" pitchFamily="2" charset="-122"/>
              </a:rPr>
              <a:t> MEM/WB.RegisterRd = ID/EX.RegisterRs</a:t>
            </a:r>
          </a:p>
          <a:p>
            <a:pPr algn="l"/>
            <a:r>
              <a:rPr lang="en-US" altLang="zh-CN">
                <a:ea typeface="SimSun" panose="02010600030101010101" pitchFamily="2" charset="-122"/>
              </a:rPr>
              <a:t>2b:</a:t>
            </a:r>
            <a:r>
              <a:rPr lang="en-US" altLang="zh-CN">
                <a:solidFill>
                  <a:schemeClr val="hlink"/>
                </a:solidFill>
                <a:ea typeface="SimSun" panose="02010600030101010101" pitchFamily="2" charset="-122"/>
              </a:rPr>
              <a:t> MEM/WB.RegisterRd = ID/EX.RegisterRt</a:t>
            </a:r>
          </a:p>
        </p:txBody>
      </p:sp>
      <p:sp>
        <p:nvSpPr>
          <p:cNvPr id="854032" name="Text Box 16"/>
          <p:cNvSpPr txBox="1">
            <a:spLocks noChangeArrowheads="1"/>
          </p:cNvSpPr>
          <p:nvPr/>
        </p:nvSpPr>
        <p:spPr bwMode="auto">
          <a:xfrm>
            <a:off x="1522413" y="914400"/>
            <a:ext cx="16765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hlink"/>
                </a:solidFill>
                <a:ea typeface="SimSun" panose="02010600030101010101" pitchFamily="2" charset="-122"/>
              </a:rPr>
              <a:t>Read after Write</a:t>
            </a:r>
          </a:p>
        </p:txBody>
      </p:sp>
      <p:grpSp>
        <p:nvGrpSpPr>
          <p:cNvPr id="854033" name="Group 17"/>
          <p:cNvGrpSpPr>
            <a:grpSpLocks/>
          </p:cNvGrpSpPr>
          <p:nvPr/>
        </p:nvGrpSpPr>
        <p:grpSpPr bwMode="auto">
          <a:xfrm>
            <a:off x="8609016" y="4953000"/>
            <a:ext cx="1414463" cy="457200"/>
            <a:chOff x="4464" y="2928"/>
            <a:chExt cx="891" cy="288"/>
          </a:xfrm>
        </p:grpSpPr>
        <p:sp>
          <p:nvSpPr>
            <p:cNvPr id="854034" name="AutoShape 18"/>
            <p:cNvSpPr>
              <a:spLocks/>
            </p:cNvSpPr>
            <p:nvPr/>
          </p:nvSpPr>
          <p:spPr bwMode="auto">
            <a:xfrm>
              <a:off x="4464" y="2928"/>
              <a:ext cx="48" cy="288"/>
            </a:xfrm>
            <a:prstGeom prst="righ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54035" name="Text Box 19"/>
            <p:cNvSpPr txBox="1">
              <a:spLocks noChangeArrowheads="1"/>
            </p:cNvSpPr>
            <p:nvPr/>
          </p:nvSpPr>
          <p:spPr bwMode="auto">
            <a:xfrm>
              <a:off x="4560" y="2976"/>
              <a:ext cx="7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3333CC"/>
                  </a:solidFill>
                  <a:ea typeface="SimSun" panose="02010600030101010101" pitchFamily="2" charset="-122"/>
                </a:rPr>
                <a:t>EX hazard</a:t>
              </a:r>
            </a:p>
          </p:txBody>
        </p:sp>
      </p:grpSp>
      <p:grpSp>
        <p:nvGrpSpPr>
          <p:cNvPr id="854036" name="Group 20"/>
          <p:cNvGrpSpPr>
            <a:grpSpLocks/>
          </p:cNvGrpSpPr>
          <p:nvPr/>
        </p:nvGrpSpPr>
        <p:grpSpPr bwMode="auto">
          <a:xfrm>
            <a:off x="8609012" y="5486400"/>
            <a:ext cx="1644650" cy="457200"/>
            <a:chOff x="4464" y="3264"/>
            <a:chExt cx="1036" cy="288"/>
          </a:xfrm>
        </p:grpSpPr>
        <p:sp>
          <p:nvSpPr>
            <p:cNvPr id="854037" name="AutoShape 21"/>
            <p:cNvSpPr>
              <a:spLocks/>
            </p:cNvSpPr>
            <p:nvPr/>
          </p:nvSpPr>
          <p:spPr bwMode="auto">
            <a:xfrm>
              <a:off x="4464" y="3264"/>
              <a:ext cx="48" cy="288"/>
            </a:xfrm>
            <a:prstGeom prst="righ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54038" name="Text Box 22"/>
            <p:cNvSpPr txBox="1">
              <a:spLocks noChangeArrowheads="1"/>
            </p:cNvSpPr>
            <p:nvPr/>
          </p:nvSpPr>
          <p:spPr bwMode="auto">
            <a:xfrm>
              <a:off x="4560" y="3264"/>
              <a:ext cx="9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3333CC"/>
                  </a:solidFill>
                  <a:ea typeface="SimSun" panose="02010600030101010101" pitchFamily="2" charset="-122"/>
                </a:rPr>
                <a:t>MEM hazard</a:t>
              </a:r>
            </a:p>
          </p:txBody>
        </p:sp>
      </p:grpSp>
    </p:spTree>
    <p:extLst>
      <p:ext uri="{BB962C8B-B14F-4D97-AF65-F5344CB8AC3E}">
        <p14:creationId xmlns:p14="http://schemas.microsoft.com/office/powerpoint/2010/main" val="793091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4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40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40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4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ltLang="zh-CN">
                <a:ea typeface="SimSun" panose="02010600030101010101" pitchFamily="2" charset="-122"/>
              </a:rPr>
              <a:t>Data Hazards</a:t>
            </a:r>
          </a:p>
        </p:txBody>
      </p:sp>
      <p:sp>
        <p:nvSpPr>
          <p:cNvPr id="856067" name="Rectangle 3"/>
          <p:cNvSpPr>
            <a:spLocks noGrp="1" noChangeArrowheads="1"/>
          </p:cNvSpPr>
          <p:nvPr>
            <p:ph type="body" idx="1"/>
          </p:nvPr>
        </p:nvSpPr>
        <p:spPr>
          <a:ln/>
          <a:extLst>
            <a:ext uri="{91240B29-F687-4F45-9708-019B960494DF}">
              <a14:hiddenLine xmlns:a14="http://schemas.microsoft.com/office/drawing/2010/main" w="12700">
                <a:solidFill>
                  <a:srgbClr val="990000"/>
                </a:solidFill>
                <a:miter lim="800000"/>
                <a:headEnd/>
                <a:tailEnd/>
              </a14:hiddenLine>
            </a:ext>
          </a:extLst>
        </p:spPr>
        <p:txBody>
          <a:bodyPr/>
          <a:lstStyle/>
          <a:p>
            <a:r>
              <a:rPr lang="en-US" altLang="zh-CN">
                <a:ea typeface="SimSun" panose="02010600030101010101" pitchFamily="2" charset="-122"/>
              </a:rPr>
              <a:t>Solutions for Data Hazards</a:t>
            </a:r>
          </a:p>
          <a:p>
            <a:pPr lvl="1">
              <a:buClr>
                <a:schemeClr val="tx1"/>
              </a:buClr>
            </a:pPr>
            <a:r>
              <a:rPr lang="en-US" altLang="zh-CN">
                <a:solidFill>
                  <a:srgbClr val="CC0000"/>
                </a:solidFill>
                <a:ea typeface="SimSun" panose="02010600030101010101" pitchFamily="2" charset="-122"/>
              </a:rPr>
              <a:t>Stalling</a:t>
            </a:r>
          </a:p>
          <a:p>
            <a:pPr lvl="1">
              <a:buClr>
                <a:schemeClr val="tx1"/>
              </a:buClr>
            </a:pPr>
            <a:r>
              <a:rPr lang="en-US" altLang="zh-CN">
                <a:solidFill>
                  <a:srgbClr val="CC0000"/>
                </a:solidFill>
                <a:ea typeface="SimSun" panose="02010600030101010101" pitchFamily="2" charset="-122"/>
              </a:rPr>
              <a:t>Forwarding:</a:t>
            </a:r>
          </a:p>
          <a:p>
            <a:pPr lvl="2">
              <a:buClr>
                <a:schemeClr val="tx1"/>
              </a:buClr>
            </a:pPr>
            <a:r>
              <a:rPr lang="en-US" altLang="zh-CN">
                <a:ea typeface="SimSun" panose="02010600030101010101" pitchFamily="2" charset="-122"/>
              </a:rPr>
              <a:t>connect new value directly to next stage</a:t>
            </a:r>
            <a:endParaRPr lang="en-US" altLang="zh-CN">
              <a:solidFill>
                <a:srgbClr val="CC0000"/>
              </a:solidFill>
              <a:ea typeface="SimSun" panose="02010600030101010101" pitchFamily="2" charset="-122"/>
            </a:endParaRPr>
          </a:p>
          <a:p>
            <a:pPr lvl="1">
              <a:buClr>
                <a:schemeClr val="tx1"/>
              </a:buClr>
            </a:pPr>
            <a:r>
              <a:rPr lang="en-US" altLang="zh-CN">
                <a:solidFill>
                  <a:srgbClr val="CC0000"/>
                </a:solidFill>
                <a:ea typeface="SimSun" panose="02010600030101010101" pitchFamily="2" charset="-122"/>
              </a:rPr>
              <a:t>Reordering</a:t>
            </a:r>
          </a:p>
        </p:txBody>
      </p:sp>
    </p:spTree>
    <p:extLst>
      <p:ext uri="{BB962C8B-B14F-4D97-AF65-F5344CB8AC3E}">
        <p14:creationId xmlns:p14="http://schemas.microsoft.com/office/powerpoint/2010/main" val="33458428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title"/>
          </p:nvPr>
        </p:nvSpPr>
        <p:spPr/>
        <p:txBody>
          <a:bodyPr/>
          <a:lstStyle/>
          <a:p>
            <a:r>
              <a:rPr lang="en-US" altLang="zh-CN">
                <a:ea typeface="SimSun" panose="02010600030101010101" pitchFamily="2" charset="-122"/>
              </a:rPr>
              <a:t>Data Hazard - Stalling</a:t>
            </a:r>
          </a:p>
        </p:txBody>
      </p:sp>
      <p:pic>
        <p:nvPicPr>
          <p:cNvPr id="85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2" y="1828800"/>
            <a:ext cx="9131300" cy="4152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9767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a:xfrm>
            <a:off x="3732212" y="152400"/>
            <a:ext cx="4038600" cy="533400"/>
          </a:xfrm>
        </p:spPr>
        <p:txBody>
          <a:bodyPr/>
          <a:lstStyle/>
          <a:p>
            <a:r>
              <a:rPr lang="en-US" altLang="zh-CN" sz="2600">
                <a:solidFill>
                  <a:srgbClr val="0237BC"/>
                </a:solidFill>
                <a:ea typeface="SimSun" panose="02010600030101010101" pitchFamily="2" charset="-122"/>
              </a:rPr>
              <a:t>Data Hazards - Stalling</a:t>
            </a:r>
          </a:p>
        </p:txBody>
      </p:sp>
      <p:sp>
        <p:nvSpPr>
          <p:cNvPr id="860163" name="Text Box 3"/>
          <p:cNvSpPr txBox="1">
            <a:spLocks noChangeArrowheads="1"/>
          </p:cNvSpPr>
          <p:nvPr/>
        </p:nvSpPr>
        <p:spPr bwMode="auto">
          <a:xfrm>
            <a:off x="2208213" y="1219200"/>
            <a:ext cx="7102475"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CN" sz="1800">
                <a:solidFill>
                  <a:srgbClr val="CC0000"/>
                </a:solidFill>
                <a:latin typeface="Arial" panose="020B0604020202020204" pitchFamily="34" charset="0"/>
                <a:ea typeface="SimSun" panose="02010600030101010101" pitchFamily="2" charset="-122"/>
              </a:rPr>
              <a:t>Simple Solution to RAW </a:t>
            </a:r>
          </a:p>
          <a:p>
            <a:pPr algn="ctr"/>
            <a:endParaRPr lang="en-US" altLang="zh-CN" sz="1800">
              <a:solidFill>
                <a:srgbClr val="CC0000"/>
              </a:solidFill>
              <a:latin typeface="Arial" panose="020B0604020202020204" pitchFamily="34" charset="0"/>
              <a:ea typeface="SimSun" panose="02010600030101010101" pitchFamily="2" charset="-122"/>
            </a:endParaRPr>
          </a:p>
          <a:p>
            <a:pPr>
              <a:buFontTx/>
              <a:buChar char="•"/>
            </a:pPr>
            <a:r>
              <a:rPr lang="en-US" altLang="zh-CN" sz="1800">
                <a:latin typeface="Arial" panose="020B0604020202020204" pitchFamily="34" charset="0"/>
                <a:ea typeface="SimSun" panose="02010600030101010101" pitchFamily="2" charset="-122"/>
              </a:rPr>
              <a:t>Hardware detects RAW and stalls </a:t>
            </a:r>
          </a:p>
          <a:p>
            <a:pPr>
              <a:buFontTx/>
              <a:buChar char="•"/>
            </a:pPr>
            <a:r>
              <a:rPr lang="en-US" altLang="zh-CN" sz="1800">
                <a:latin typeface="Arial" panose="020B0604020202020204" pitchFamily="34" charset="0"/>
                <a:ea typeface="SimSun" panose="02010600030101010101" pitchFamily="2" charset="-122"/>
              </a:rPr>
              <a:t>Assumes register written then read each cycle </a:t>
            </a:r>
          </a:p>
          <a:p>
            <a:pPr lvl="1"/>
            <a:r>
              <a:rPr lang="en-US" altLang="zh-CN" sz="1800">
                <a:latin typeface="Arial" panose="020B0604020202020204" pitchFamily="34" charset="0"/>
                <a:ea typeface="SimSun" panose="02010600030101010101" pitchFamily="2" charset="-122"/>
              </a:rPr>
              <a:t>+ low cost to implement, simple </a:t>
            </a:r>
          </a:p>
          <a:p>
            <a:pPr lvl="1"/>
            <a:r>
              <a:rPr lang="en-US" altLang="zh-CN" sz="1800">
                <a:latin typeface="Arial" panose="020B0604020202020204" pitchFamily="34" charset="0"/>
                <a:ea typeface="SimSun" panose="02010600030101010101" pitchFamily="2" charset="-122"/>
              </a:rPr>
              <a:t>-- reduces IPC </a:t>
            </a:r>
          </a:p>
          <a:p>
            <a:pPr>
              <a:buFontTx/>
              <a:buChar char="•"/>
            </a:pPr>
            <a:r>
              <a:rPr lang="en-US" altLang="zh-CN" sz="1800">
                <a:latin typeface="Arial" panose="020B0604020202020204" pitchFamily="34" charset="0"/>
                <a:ea typeface="SimSun" panose="02010600030101010101" pitchFamily="2" charset="-122"/>
              </a:rPr>
              <a:t>Try to minimize stalls </a:t>
            </a:r>
          </a:p>
          <a:p>
            <a:endParaRPr lang="en-US" altLang="zh-CN" sz="1800">
              <a:latin typeface="Arial" panose="020B0604020202020204" pitchFamily="34" charset="0"/>
              <a:ea typeface="SimSun" panose="02010600030101010101" pitchFamily="2" charset="-122"/>
            </a:endParaRPr>
          </a:p>
          <a:p>
            <a:pPr algn="ctr"/>
            <a:r>
              <a:rPr lang="en-US" altLang="zh-CN" sz="1800">
                <a:latin typeface="Arial" panose="020B0604020202020204" pitchFamily="34" charset="0"/>
                <a:ea typeface="SimSun" panose="02010600030101010101" pitchFamily="2" charset="-122"/>
              </a:rPr>
              <a:t>Minimizing RAW stalls </a:t>
            </a:r>
          </a:p>
          <a:p>
            <a:pPr algn="ctr"/>
            <a:endParaRPr lang="en-US" altLang="zh-CN" sz="1800">
              <a:latin typeface="Arial" panose="020B0604020202020204" pitchFamily="34" charset="0"/>
              <a:ea typeface="SimSun" panose="02010600030101010101" pitchFamily="2" charset="-122"/>
            </a:endParaRPr>
          </a:p>
          <a:p>
            <a:pPr>
              <a:buFontTx/>
              <a:buChar char="•"/>
            </a:pPr>
            <a:r>
              <a:rPr lang="en-US" altLang="zh-CN" sz="1800">
                <a:latin typeface="Arial" panose="020B0604020202020204" pitchFamily="34" charset="0"/>
                <a:ea typeface="SimSun" panose="02010600030101010101" pitchFamily="2" charset="-122"/>
              </a:rPr>
              <a:t>Bypass/forward/short­circuit  (We will use the word “forward”)</a:t>
            </a:r>
          </a:p>
          <a:p>
            <a:pPr>
              <a:buFontTx/>
              <a:buChar char="•"/>
            </a:pPr>
            <a:r>
              <a:rPr lang="en-US" altLang="zh-CN" sz="1800">
                <a:latin typeface="Arial" panose="020B0604020202020204" pitchFamily="34" charset="0"/>
                <a:ea typeface="SimSun" panose="02010600030101010101" pitchFamily="2" charset="-122"/>
              </a:rPr>
              <a:t>Use data before it is in the register </a:t>
            </a:r>
          </a:p>
          <a:p>
            <a:pPr lvl="1"/>
            <a:r>
              <a:rPr lang="en-US" altLang="zh-CN" sz="1800">
                <a:latin typeface="Arial" panose="020B0604020202020204" pitchFamily="34" charset="0"/>
                <a:ea typeface="SimSun" panose="02010600030101010101" pitchFamily="2" charset="-122"/>
              </a:rPr>
              <a:t>+ reduces/avoids stalls </a:t>
            </a:r>
          </a:p>
          <a:p>
            <a:pPr lvl="1"/>
            <a:r>
              <a:rPr lang="en-US" altLang="zh-CN" sz="1800">
                <a:latin typeface="Arial" panose="020B0604020202020204" pitchFamily="34" charset="0"/>
                <a:ea typeface="SimSun" panose="02010600030101010101" pitchFamily="2" charset="-122"/>
              </a:rPr>
              <a:t>-- complex </a:t>
            </a:r>
          </a:p>
          <a:p>
            <a:pPr>
              <a:buFontTx/>
              <a:buChar char="•"/>
            </a:pPr>
            <a:r>
              <a:rPr lang="en-US" altLang="zh-CN" sz="1800">
                <a:latin typeface="Arial" panose="020B0604020202020204" pitchFamily="34" charset="0"/>
                <a:ea typeface="SimSun" panose="02010600030101010101" pitchFamily="2" charset="-122"/>
              </a:rPr>
              <a:t>Crucial for common RAW hazards </a:t>
            </a:r>
          </a:p>
        </p:txBody>
      </p:sp>
    </p:spTree>
    <p:extLst>
      <p:ext uri="{BB962C8B-B14F-4D97-AF65-F5344CB8AC3E}">
        <p14:creationId xmlns:p14="http://schemas.microsoft.com/office/powerpoint/2010/main" val="2807868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r>
              <a:rPr lang="en-US" altLang="zh-CN">
                <a:ea typeface="SimSun" panose="02010600030101010101" pitchFamily="2" charset="-122"/>
              </a:rPr>
              <a:t>Data Hazards - Forwarding</a:t>
            </a:r>
          </a:p>
        </p:txBody>
      </p:sp>
      <p:sp>
        <p:nvSpPr>
          <p:cNvPr id="862211" name="Rectangle 3"/>
          <p:cNvSpPr>
            <a:spLocks noGrp="1" noChangeArrowheads="1"/>
          </p:cNvSpPr>
          <p:nvPr>
            <p:ph type="body" idx="1"/>
          </p:nvPr>
        </p:nvSpPr>
        <p:spPr>
          <a:xfrm>
            <a:off x="1141412" y="1417638"/>
            <a:ext cx="7848600" cy="4114800"/>
          </a:xfrm>
        </p:spPr>
        <p:txBody>
          <a:bodyPr>
            <a:normAutofit fontScale="62500" lnSpcReduction="20000"/>
          </a:bodyPr>
          <a:lstStyle/>
          <a:p>
            <a:r>
              <a:rPr lang="en-US" altLang="zh-CN" dirty="0">
                <a:ea typeface="SimSun" panose="02010600030101010101" pitchFamily="2" charset="-122"/>
              </a:rPr>
              <a:t>Key idea: connect new value directly to next stage</a:t>
            </a:r>
          </a:p>
          <a:p>
            <a:r>
              <a:rPr lang="en-US" altLang="zh-CN" dirty="0">
                <a:ea typeface="SimSun" panose="02010600030101010101" pitchFamily="2" charset="-122"/>
              </a:rPr>
              <a:t>Still read s0, but ignore in favor of new result</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r>
              <a:rPr lang="en-US" altLang="zh-CN" dirty="0">
                <a:ea typeface="SimSun" panose="02010600030101010101" pitchFamily="2" charset="-122"/>
              </a:rPr>
              <a:t/>
            </a:r>
            <a:br>
              <a:rPr lang="en-US" altLang="zh-CN" dirty="0">
                <a:ea typeface="SimSun" panose="02010600030101010101" pitchFamily="2" charset="-122"/>
              </a:rPr>
            </a:br>
            <a:endParaRPr lang="en-US" altLang="zh-CN" dirty="0">
              <a:ea typeface="SimSun" panose="02010600030101010101" pitchFamily="2" charset="-122"/>
            </a:endParaRPr>
          </a:p>
          <a:p>
            <a:r>
              <a:rPr lang="en-US" altLang="zh-CN" dirty="0">
                <a:ea typeface="SimSun" panose="02010600030101010101" pitchFamily="2" charset="-122"/>
              </a:rPr>
              <a:t>Problem: what about load instructions?</a:t>
            </a:r>
          </a:p>
        </p:txBody>
      </p:sp>
      <p:pic>
        <p:nvPicPr>
          <p:cNvPr id="862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2" y="2109788"/>
            <a:ext cx="9169400" cy="27305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417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zh-CN">
                <a:ea typeface="SimSun" panose="02010600030101010101" pitchFamily="2" charset="-122"/>
              </a:rPr>
              <a:t>Data Hazards - Forwarding</a:t>
            </a:r>
          </a:p>
        </p:txBody>
      </p:sp>
      <p:sp>
        <p:nvSpPr>
          <p:cNvPr id="864259" name="Rectangle 3"/>
          <p:cNvSpPr>
            <a:spLocks noGrp="1" noChangeArrowheads="1"/>
          </p:cNvSpPr>
          <p:nvPr>
            <p:ph type="body" idx="1"/>
          </p:nvPr>
        </p:nvSpPr>
        <p:spPr>
          <a:xfrm>
            <a:off x="150812" y="1302183"/>
            <a:ext cx="10287000" cy="1752600"/>
          </a:xfrm>
        </p:spPr>
        <p:txBody>
          <a:bodyPr>
            <a:normAutofit/>
          </a:bodyPr>
          <a:lstStyle/>
          <a:p>
            <a:r>
              <a:rPr lang="en-US" altLang="zh-CN" sz="2800" dirty="0">
                <a:ea typeface="SimSun" panose="02010600030101010101" pitchFamily="2" charset="-122"/>
              </a:rPr>
              <a:t>STALL </a:t>
            </a:r>
            <a:r>
              <a:rPr lang="en-US" altLang="zh-CN" sz="2800" u="sng" dirty="0">
                <a:ea typeface="SimSun" panose="02010600030101010101" pitchFamily="2" charset="-122"/>
              </a:rPr>
              <a:t>still</a:t>
            </a:r>
            <a:r>
              <a:rPr lang="en-US" altLang="zh-CN" sz="2800" dirty="0">
                <a:ea typeface="SimSun" panose="02010600030101010101" pitchFamily="2" charset="-122"/>
              </a:rPr>
              <a:t> required for load - data avail. after MEM</a:t>
            </a:r>
          </a:p>
          <a:p>
            <a:r>
              <a:rPr lang="en-US" altLang="zh-CN" sz="2800" dirty="0">
                <a:ea typeface="SimSun" panose="02010600030101010101" pitchFamily="2" charset="-122"/>
              </a:rPr>
              <a:t>MIPS architecture calls this </a:t>
            </a:r>
            <a:r>
              <a:rPr lang="en-US" altLang="zh-CN" sz="2800" u="sng" dirty="0">
                <a:ea typeface="SimSun" panose="02010600030101010101" pitchFamily="2" charset="-122"/>
              </a:rPr>
              <a:t>delayed load</a:t>
            </a:r>
            <a:r>
              <a:rPr lang="en-US" altLang="zh-CN" sz="2800" dirty="0">
                <a:ea typeface="SimSun" panose="02010600030101010101" pitchFamily="2" charset="-122"/>
              </a:rPr>
              <a:t>, initial implementations required compiler to deal with this</a:t>
            </a:r>
          </a:p>
        </p:txBody>
      </p:sp>
      <p:pic>
        <p:nvPicPr>
          <p:cNvPr id="864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2819400"/>
            <a:ext cx="9131300" cy="3441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21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1674812" y="228600"/>
            <a:ext cx="4038600" cy="1143000"/>
          </a:xfrm>
        </p:spPr>
        <p:txBody>
          <a:bodyPr/>
          <a:lstStyle/>
          <a:p>
            <a:r>
              <a:rPr lang="en-US" altLang="zh-CN">
                <a:solidFill>
                  <a:srgbClr val="0237BC"/>
                </a:solidFill>
                <a:ea typeface="SimSun" panose="02010600030101010101" pitchFamily="2" charset="-122"/>
              </a:rPr>
              <a:t>Data Hazards</a:t>
            </a:r>
          </a:p>
        </p:txBody>
      </p:sp>
      <p:sp>
        <p:nvSpPr>
          <p:cNvPr id="866307" name="Text Box 3"/>
          <p:cNvSpPr txBox="1">
            <a:spLocks noChangeArrowheads="1"/>
          </p:cNvSpPr>
          <p:nvPr/>
        </p:nvSpPr>
        <p:spPr bwMode="auto">
          <a:xfrm>
            <a:off x="7542212" y="228601"/>
            <a:ext cx="1905000" cy="925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latin typeface="Arial" panose="020B0604020202020204" pitchFamily="34" charset="0"/>
                <a:ea typeface="SimSun" panose="02010600030101010101" pitchFamily="2" charset="-122"/>
              </a:rPr>
              <a:t>This is another representation of the stall.</a:t>
            </a:r>
          </a:p>
        </p:txBody>
      </p:sp>
      <p:graphicFrame>
        <p:nvGraphicFramePr>
          <p:cNvPr id="866308" name="Group 4"/>
          <p:cNvGraphicFramePr>
            <a:graphicFrameLocks noGrp="1"/>
          </p:cNvGraphicFramePr>
          <p:nvPr/>
        </p:nvGraphicFramePr>
        <p:xfrm>
          <a:off x="2132012" y="1447800"/>
          <a:ext cx="8153400" cy="1676400"/>
        </p:xfrm>
        <a:graphic>
          <a:graphicData uri="http://schemas.openxmlformats.org/drawingml/2006/table">
            <a:tbl>
              <a:tblPr/>
              <a:tblGrid>
                <a:gridCol w="1905000">
                  <a:extLst>
                    <a:ext uri="{9D8B030D-6E8A-4147-A177-3AD203B41FA5}">
                      <a16:colId xmlns:a16="http://schemas.microsoft.com/office/drawing/2014/main" val="2901102816"/>
                    </a:ext>
                  </a:extLst>
                </a:gridCol>
                <a:gridCol w="914400">
                  <a:extLst>
                    <a:ext uri="{9D8B030D-6E8A-4147-A177-3AD203B41FA5}">
                      <a16:colId xmlns:a16="http://schemas.microsoft.com/office/drawing/2014/main" val="4079112761"/>
                    </a:ext>
                  </a:extLst>
                </a:gridCol>
                <a:gridCol w="838200">
                  <a:extLst>
                    <a:ext uri="{9D8B030D-6E8A-4147-A177-3AD203B41FA5}">
                      <a16:colId xmlns:a16="http://schemas.microsoft.com/office/drawing/2014/main" val="3364291072"/>
                    </a:ext>
                  </a:extLst>
                </a:gridCol>
                <a:gridCol w="762000">
                  <a:extLst>
                    <a:ext uri="{9D8B030D-6E8A-4147-A177-3AD203B41FA5}">
                      <a16:colId xmlns:a16="http://schemas.microsoft.com/office/drawing/2014/main" val="1715820106"/>
                    </a:ext>
                  </a:extLst>
                </a:gridCol>
                <a:gridCol w="762000">
                  <a:extLst>
                    <a:ext uri="{9D8B030D-6E8A-4147-A177-3AD203B41FA5}">
                      <a16:colId xmlns:a16="http://schemas.microsoft.com/office/drawing/2014/main" val="3127311115"/>
                    </a:ext>
                  </a:extLst>
                </a:gridCol>
                <a:gridCol w="762000">
                  <a:extLst>
                    <a:ext uri="{9D8B030D-6E8A-4147-A177-3AD203B41FA5}">
                      <a16:colId xmlns:a16="http://schemas.microsoft.com/office/drawing/2014/main" val="1692307740"/>
                    </a:ext>
                  </a:extLst>
                </a:gridCol>
                <a:gridCol w="685800">
                  <a:extLst>
                    <a:ext uri="{9D8B030D-6E8A-4147-A177-3AD203B41FA5}">
                      <a16:colId xmlns:a16="http://schemas.microsoft.com/office/drawing/2014/main" val="1820799247"/>
                    </a:ext>
                  </a:extLst>
                </a:gridCol>
                <a:gridCol w="762000">
                  <a:extLst>
                    <a:ext uri="{9D8B030D-6E8A-4147-A177-3AD203B41FA5}">
                      <a16:colId xmlns:a16="http://schemas.microsoft.com/office/drawing/2014/main" val="3220603254"/>
                    </a:ext>
                  </a:extLst>
                </a:gridCol>
                <a:gridCol w="762000">
                  <a:extLst>
                    <a:ext uri="{9D8B030D-6E8A-4147-A177-3AD203B41FA5}">
                      <a16:colId xmlns:a16="http://schemas.microsoft.com/office/drawing/2014/main" val="3030851779"/>
                    </a:ext>
                  </a:extLst>
                </a:gridCol>
              </a:tblGrid>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1413745"/>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3506967"/>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6239478"/>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0689045"/>
                  </a:ext>
                </a:extLst>
              </a:tr>
            </a:tbl>
          </a:graphicData>
        </a:graphic>
      </p:graphicFrame>
      <p:graphicFrame>
        <p:nvGraphicFramePr>
          <p:cNvPr id="866360" name="Group 56"/>
          <p:cNvGraphicFramePr>
            <a:graphicFrameLocks noGrp="1"/>
          </p:cNvGraphicFramePr>
          <p:nvPr/>
        </p:nvGraphicFramePr>
        <p:xfrm>
          <a:off x="2132012" y="3886200"/>
          <a:ext cx="8229600" cy="1676400"/>
        </p:xfrm>
        <a:graphic>
          <a:graphicData uri="http://schemas.openxmlformats.org/drawingml/2006/table">
            <a:tbl>
              <a:tblPr/>
              <a:tblGrid>
                <a:gridCol w="1905000">
                  <a:extLst>
                    <a:ext uri="{9D8B030D-6E8A-4147-A177-3AD203B41FA5}">
                      <a16:colId xmlns:a16="http://schemas.microsoft.com/office/drawing/2014/main" val="3080439713"/>
                    </a:ext>
                  </a:extLst>
                </a:gridCol>
                <a:gridCol w="533400">
                  <a:extLst>
                    <a:ext uri="{9D8B030D-6E8A-4147-A177-3AD203B41FA5}">
                      <a16:colId xmlns:a16="http://schemas.microsoft.com/office/drawing/2014/main" val="3660003293"/>
                    </a:ext>
                  </a:extLst>
                </a:gridCol>
                <a:gridCol w="585788">
                  <a:extLst>
                    <a:ext uri="{9D8B030D-6E8A-4147-A177-3AD203B41FA5}">
                      <a16:colId xmlns:a16="http://schemas.microsoft.com/office/drawing/2014/main" val="1606600179"/>
                    </a:ext>
                  </a:extLst>
                </a:gridCol>
                <a:gridCol w="844550">
                  <a:extLst>
                    <a:ext uri="{9D8B030D-6E8A-4147-A177-3AD203B41FA5}">
                      <a16:colId xmlns:a16="http://schemas.microsoft.com/office/drawing/2014/main" val="3452023875"/>
                    </a:ext>
                  </a:extLst>
                </a:gridCol>
                <a:gridCol w="914400">
                  <a:extLst>
                    <a:ext uri="{9D8B030D-6E8A-4147-A177-3AD203B41FA5}">
                      <a16:colId xmlns:a16="http://schemas.microsoft.com/office/drawing/2014/main" val="94976254"/>
                    </a:ext>
                  </a:extLst>
                </a:gridCol>
                <a:gridCol w="703262">
                  <a:extLst>
                    <a:ext uri="{9D8B030D-6E8A-4147-A177-3AD203B41FA5}">
                      <a16:colId xmlns:a16="http://schemas.microsoft.com/office/drawing/2014/main" val="432813032"/>
                    </a:ext>
                  </a:extLst>
                </a:gridCol>
                <a:gridCol w="762000">
                  <a:extLst>
                    <a:ext uri="{9D8B030D-6E8A-4147-A177-3AD203B41FA5}">
                      <a16:colId xmlns:a16="http://schemas.microsoft.com/office/drawing/2014/main" val="2764018568"/>
                    </a:ext>
                  </a:extLst>
                </a:gridCol>
                <a:gridCol w="685800">
                  <a:extLst>
                    <a:ext uri="{9D8B030D-6E8A-4147-A177-3AD203B41FA5}">
                      <a16:colId xmlns:a16="http://schemas.microsoft.com/office/drawing/2014/main" val="3243076869"/>
                    </a:ext>
                  </a:extLst>
                </a:gridCol>
                <a:gridCol w="685800">
                  <a:extLst>
                    <a:ext uri="{9D8B030D-6E8A-4147-A177-3AD203B41FA5}">
                      <a16:colId xmlns:a16="http://schemas.microsoft.com/office/drawing/2014/main" val="2450532932"/>
                    </a:ext>
                  </a:extLst>
                </a:gridCol>
                <a:gridCol w="609600">
                  <a:extLst>
                    <a:ext uri="{9D8B030D-6E8A-4147-A177-3AD203B41FA5}">
                      <a16:colId xmlns:a16="http://schemas.microsoft.com/office/drawing/2014/main" val="2842860965"/>
                    </a:ext>
                  </a:extLst>
                </a:gridCol>
              </a:tblGrid>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3953940"/>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7741086"/>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0926620"/>
                  </a:ext>
                </a:extLst>
              </a:tr>
              <a:tr h="419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endParaRPr kumimoji="0" lang="zh-CN" altLang="en-US"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1417790"/>
                  </a:ext>
                </a:extLst>
              </a:tr>
            </a:tbl>
          </a:graphicData>
        </a:graphic>
      </p:graphicFrame>
    </p:spTree>
    <p:extLst>
      <p:ext uri="{BB962C8B-B14F-4D97-AF65-F5344CB8AC3E}">
        <p14:creationId xmlns:p14="http://schemas.microsoft.com/office/powerpoint/2010/main" val="828677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r>
              <a:rPr lang="en-US" altLang="en-US"/>
              <a:t>Forwarding</a:t>
            </a:r>
          </a:p>
        </p:txBody>
      </p:sp>
      <p:grpSp>
        <p:nvGrpSpPr>
          <p:cNvPr id="868355" name="Group 3"/>
          <p:cNvGrpSpPr>
            <a:grpSpLocks/>
          </p:cNvGrpSpPr>
          <p:nvPr/>
        </p:nvGrpSpPr>
        <p:grpSpPr bwMode="auto">
          <a:xfrm>
            <a:off x="2665413" y="1447800"/>
            <a:ext cx="7231063" cy="4419600"/>
            <a:chOff x="864" y="1056"/>
            <a:chExt cx="4020" cy="2170"/>
          </a:xfrm>
        </p:grpSpPr>
        <p:grpSp>
          <p:nvGrpSpPr>
            <p:cNvPr id="868356" name="Group 4"/>
            <p:cNvGrpSpPr>
              <a:grpSpLocks/>
            </p:cNvGrpSpPr>
            <p:nvPr/>
          </p:nvGrpSpPr>
          <p:grpSpPr bwMode="auto">
            <a:xfrm>
              <a:off x="864" y="1056"/>
              <a:ext cx="4020" cy="2170"/>
              <a:chOff x="917" y="1574"/>
              <a:chExt cx="4020" cy="2170"/>
            </a:xfrm>
          </p:grpSpPr>
          <p:sp>
            <p:nvSpPr>
              <p:cNvPr id="868357" name="Text Box 5"/>
              <p:cNvSpPr txBox="1">
                <a:spLocks noChangeArrowheads="1"/>
              </p:cNvSpPr>
              <p:nvPr/>
            </p:nvSpPr>
            <p:spPr bwMode="auto">
              <a:xfrm>
                <a:off x="4834" y="3530"/>
                <a:ext cx="103" cy="18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pic>
            <p:nvPicPr>
              <p:cNvPr id="86835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 y="1574"/>
                <a:ext cx="3499" cy="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8359" name="Group 7"/>
            <p:cNvGrpSpPr>
              <a:grpSpLocks/>
            </p:cNvGrpSpPr>
            <p:nvPr/>
          </p:nvGrpSpPr>
          <p:grpSpPr bwMode="auto">
            <a:xfrm>
              <a:off x="1517" y="1439"/>
              <a:ext cx="1417" cy="114"/>
              <a:chOff x="1517" y="1439"/>
              <a:chExt cx="1417" cy="114"/>
            </a:xfrm>
          </p:grpSpPr>
          <p:sp>
            <p:nvSpPr>
              <p:cNvPr id="868360" name="Text Box 8"/>
              <p:cNvSpPr txBox="1">
                <a:spLocks noChangeArrowheads="1"/>
              </p:cNvSpPr>
              <p:nvPr/>
            </p:nvSpPr>
            <p:spPr bwMode="auto">
              <a:xfrm>
                <a:off x="1517" y="1439"/>
                <a:ext cx="327"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900">
                    <a:solidFill>
                      <a:schemeClr val="hlink"/>
                    </a:solidFill>
                    <a:ea typeface="SimSun" panose="02010600030101010101" pitchFamily="2" charset="-122"/>
                  </a:rPr>
                  <a:t>IF/ID</a:t>
                </a:r>
              </a:p>
            </p:txBody>
          </p:sp>
          <p:sp>
            <p:nvSpPr>
              <p:cNvPr id="868361" name="Text Box 9"/>
              <p:cNvSpPr txBox="1">
                <a:spLocks noChangeArrowheads="1"/>
              </p:cNvSpPr>
              <p:nvPr/>
            </p:nvSpPr>
            <p:spPr bwMode="auto">
              <a:xfrm>
                <a:off x="1888" y="1440"/>
                <a:ext cx="27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ID/EX</a:t>
                </a:r>
              </a:p>
            </p:txBody>
          </p:sp>
          <p:sp>
            <p:nvSpPr>
              <p:cNvPr id="868362" name="Text Box 10"/>
              <p:cNvSpPr txBox="1">
                <a:spLocks noChangeArrowheads="1"/>
              </p:cNvSpPr>
              <p:nvPr/>
            </p:nvSpPr>
            <p:spPr bwMode="auto">
              <a:xfrm>
                <a:off x="2194" y="1440"/>
                <a:ext cx="356"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EX/MEM</a:t>
                </a:r>
              </a:p>
            </p:txBody>
          </p:sp>
          <p:sp>
            <p:nvSpPr>
              <p:cNvPr id="868363" name="Text Box 11"/>
              <p:cNvSpPr txBox="1">
                <a:spLocks noChangeArrowheads="1"/>
              </p:cNvSpPr>
              <p:nvPr/>
            </p:nvSpPr>
            <p:spPr bwMode="auto">
              <a:xfrm>
                <a:off x="2560" y="1440"/>
                <a:ext cx="37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chemeClr val="hlink"/>
                    </a:solidFill>
                    <a:ea typeface="SimSun" panose="02010600030101010101" pitchFamily="2" charset="-122"/>
                  </a:rPr>
                  <a:t>MEM/WB</a:t>
                </a:r>
              </a:p>
            </p:txBody>
          </p:sp>
        </p:grpSp>
      </p:grpSp>
      <p:sp>
        <p:nvSpPr>
          <p:cNvPr id="868364" name="Text Box 12"/>
          <p:cNvSpPr txBox="1">
            <a:spLocks noChangeArrowheads="1"/>
          </p:cNvSpPr>
          <p:nvPr/>
        </p:nvSpPr>
        <p:spPr bwMode="auto">
          <a:xfrm>
            <a:off x="2439988" y="5832475"/>
            <a:ext cx="41472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How would you design the forwarding?</a:t>
            </a:r>
          </a:p>
        </p:txBody>
      </p:sp>
      <p:sp>
        <p:nvSpPr>
          <p:cNvPr id="868365" name="Rectangle 13"/>
          <p:cNvSpPr>
            <a:spLocks noChangeArrowheads="1"/>
          </p:cNvSpPr>
          <p:nvPr/>
        </p:nvSpPr>
        <p:spPr bwMode="auto">
          <a:xfrm>
            <a:off x="2024063" y="1066800"/>
            <a:ext cx="5280613"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30000"/>
              </a:spcBef>
              <a:buSzPct val="100000"/>
            </a:pPr>
            <a:r>
              <a:rPr lang="en-US" altLang="en-US">
                <a:solidFill>
                  <a:schemeClr val="hlink"/>
                </a:solidFill>
              </a:rPr>
              <a:t>Key idea: connect data internally before it's stored</a:t>
            </a:r>
          </a:p>
        </p:txBody>
      </p:sp>
    </p:spTree>
    <p:extLst>
      <p:ext uri="{BB962C8B-B14F-4D97-AF65-F5344CB8AC3E}">
        <p14:creationId xmlns:p14="http://schemas.microsoft.com/office/powerpoint/2010/main" val="1233313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Traditional Pipeline Concept</a:t>
            </a:r>
          </a:p>
        </p:txBody>
      </p:sp>
      <p:sp>
        <p:nvSpPr>
          <p:cNvPr id="12291" name="Rectangle 3"/>
          <p:cNvSpPr>
            <a:spLocks noGrp="1" noChangeArrowheads="1"/>
          </p:cNvSpPr>
          <p:nvPr>
            <p:ph type="body" idx="1"/>
          </p:nvPr>
        </p:nvSpPr>
        <p:spPr>
          <a:xfrm>
            <a:off x="7102476" y="1447801"/>
            <a:ext cx="3411537" cy="4398963"/>
          </a:xfrm>
        </p:spPr>
        <p:txBody>
          <a:bodyPr vert="horz" lIns="63360" tIns="25560" rIns="63360" bIns="25560" rtlCol="0">
            <a:normAutofit fontScale="92500" lnSpcReduction="10000"/>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Pipelining doesn’t help latency of single task, it helps throughput of entire workload</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Pipeline rate limited by slowest pipeline stage</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Multiple tasks operating simultaneously using different resources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Potential speedup = Number pipe stages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Unbalanced lengths of pipe stages reduces speedup</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Time to “fill” pipeline and time to “drain” it reduces speedup</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a:t>Stall for Dependences</a:t>
            </a:r>
          </a:p>
        </p:txBody>
      </p:sp>
      <p:grpSp>
        <p:nvGrpSpPr>
          <p:cNvPr id="2" name="Group 4"/>
          <p:cNvGrpSpPr>
            <a:grpSpLocks/>
          </p:cNvGrpSpPr>
          <p:nvPr/>
        </p:nvGrpSpPr>
        <p:grpSpPr bwMode="auto">
          <a:xfrm>
            <a:off x="2384426" y="3141664"/>
            <a:ext cx="522287" cy="498475"/>
            <a:chOff x="532" y="1716"/>
            <a:chExt cx="329" cy="314"/>
          </a:xfrm>
        </p:grpSpPr>
        <p:sp>
          <p:nvSpPr>
            <p:cNvPr id="11440" name="Freeform 5"/>
            <p:cNvSpPr>
              <a:spLocks noChangeArrowheads="1"/>
            </p:cNvSpPr>
            <p:nvPr/>
          </p:nvSpPr>
          <p:spPr bwMode="auto">
            <a:xfrm>
              <a:off x="532" y="1716"/>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41" name="Text Box 6"/>
            <p:cNvSpPr txBox="1">
              <a:spLocks noChangeArrowheads="1"/>
            </p:cNvSpPr>
            <p:nvPr/>
          </p:nvSpPr>
          <p:spPr bwMode="auto">
            <a:xfrm>
              <a:off x="600" y="1763"/>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A</a:t>
              </a:r>
            </a:p>
          </p:txBody>
        </p:sp>
      </p:grpSp>
      <p:grpSp>
        <p:nvGrpSpPr>
          <p:cNvPr id="3" name="Group 7"/>
          <p:cNvGrpSpPr>
            <a:grpSpLocks/>
          </p:cNvGrpSpPr>
          <p:nvPr/>
        </p:nvGrpSpPr>
        <p:grpSpPr bwMode="auto">
          <a:xfrm>
            <a:off x="2371726" y="3992564"/>
            <a:ext cx="522287" cy="498475"/>
            <a:chOff x="524" y="2252"/>
            <a:chExt cx="329" cy="314"/>
          </a:xfrm>
        </p:grpSpPr>
        <p:sp>
          <p:nvSpPr>
            <p:cNvPr id="11438" name="Freeform 8"/>
            <p:cNvSpPr>
              <a:spLocks noChangeArrowheads="1"/>
            </p:cNvSpPr>
            <p:nvPr/>
          </p:nvSpPr>
          <p:spPr bwMode="auto">
            <a:xfrm>
              <a:off x="524" y="2252"/>
              <a:ext cx="329" cy="294"/>
            </a:xfrm>
            <a:custGeom>
              <a:avLst/>
              <a:gdLst>
                <a:gd name="T0" fmla="*/ 93 w 1451"/>
                <a:gd name="T1" fmla="*/ 14 h 1297"/>
                <a:gd name="T2" fmla="*/ 156 w 1451"/>
                <a:gd name="T3" fmla="*/ 16 h 1297"/>
                <a:gd name="T4" fmla="*/ 224 w 1451"/>
                <a:gd name="T5" fmla="*/ 0 h 1297"/>
                <a:gd name="T6" fmla="*/ 306 w 1451"/>
                <a:gd name="T7" fmla="*/ 0 h 1297"/>
                <a:gd name="T8" fmla="*/ 216 w 1451"/>
                <a:gd name="T9" fmla="*/ 84 h 1297"/>
                <a:gd name="T10" fmla="*/ 240 w 1451"/>
                <a:gd name="T11" fmla="*/ 89 h 1297"/>
                <a:gd name="T12" fmla="*/ 263 w 1451"/>
                <a:gd name="T13" fmla="*/ 99 h 1297"/>
                <a:gd name="T14" fmla="*/ 285 w 1451"/>
                <a:gd name="T15" fmla="*/ 111 h 1297"/>
                <a:gd name="T16" fmla="*/ 303 w 1451"/>
                <a:gd name="T17" fmla="*/ 126 h 1297"/>
                <a:gd name="T18" fmla="*/ 317 w 1451"/>
                <a:gd name="T19" fmla="*/ 144 h 1297"/>
                <a:gd name="T20" fmla="*/ 326 w 1451"/>
                <a:gd name="T21" fmla="*/ 165 h 1297"/>
                <a:gd name="T22" fmla="*/ 329 w 1451"/>
                <a:gd name="T23" fmla="*/ 187 h 1297"/>
                <a:gd name="T24" fmla="*/ 325 w 1451"/>
                <a:gd name="T25" fmla="*/ 210 h 1297"/>
                <a:gd name="T26" fmla="*/ 318 w 1451"/>
                <a:gd name="T27" fmla="*/ 228 h 1297"/>
                <a:gd name="T28" fmla="*/ 304 w 1451"/>
                <a:gd name="T29" fmla="*/ 247 h 1297"/>
                <a:gd name="T30" fmla="*/ 280 w 1451"/>
                <a:gd name="T31" fmla="*/ 267 h 1297"/>
                <a:gd name="T32" fmla="*/ 258 w 1451"/>
                <a:gd name="T33" fmla="*/ 279 h 1297"/>
                <a:gd name="T34" fmla="*/ 236 w 1451"/>
                <a:gd name="T35" fmla="*/ 287 h 1297"/>
                <a:gd name="T36" fmla="*/ 216 w 1451"/>
                <a:gd name="T37" fmla="*/ 292 h 1297"/>
                <a:gd name="T38" fmla="*/ 189 w 1451"/>
                <a:gd name="T39" fmla="*/ 294 h 1297"/>
                <a:gd name="T40" fmla="*/ 122 w 1451"/>
                <a:gd name="T41" fmla="*/ 293 h 1297"/>
                <a:gd name="T42" fmla="*/ 90 w 1451"/>
                <a:gd name="T43" fmla="*/ 287 h 1297"/>
                <a:gd name="T44" fmla="*/ 56 w 1451"/>
                <a:gd name="T45" fmla="*/ 272 h 1297"/>
                <a:gd name="T46" fmla="*/ 30 w 1451"/>
                <a:gd name="T47" fmla="*/ 253 h 1297"/>
                <a:gd name="T48" fmla="*/ 13 w 1451"/>
                <a:gd name="T49" fmla="*/ 232 h 1297"/>
                <a:gd name="T50" fmla="*/ 4 w 1451"/>
                <a:gd name="T51" fmla="*/ 210 h 1297"/>
                <a:gd name="T52" fmla="*/ 0 w 1451"/>
                <a:gd name="T53" fmla="*/ 191 h 1297"/>
                <a:gd name="T54" fmla="*/ 3 w 1451"/>
                <a:gd name="T55" fmla="*/ 169 h 1297"/>
                <a:gd name="T56" fmla="*/ 14 w 1451"/>
                <a:gd name="T57" fmla="*/ 141 h 1297"/>
                <a:gd name="T58" fmla="*/ 35 w 1451"/>
                <a:gd name="T59" fmla="*/ 118 h 1297"/>
                <a:gd name="T60" fmla="*/ 63 w 1451"/>
                <a:gd name="T61" fmla="*/ 99 h 1297"/>
                <a:gd name="T62" fmla="*/ 102 w 1451"/>
                <a:gd name="T63" fmla="*/ 86 h 1297"/>
                <a:gd name="T64" fmla="*/ 40 w 1451"/>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1"/>
                <a:gd name="T100" fmla="*/ 0 h 1297"/>
                <a:gd name="T101" fmla="*/ 1451 w 1451"/>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1" h="1297">
                  <a:moveTo>
                    <a:pt x="176" y="17"/>
                  </a:moveTo>
                  <a:lnTo>
                    <a:pt x="411" y="61"/>
                  </a:lnTo>
                  <a:lnTo>
                    <a:pt x="406" y="0"/>
                  </a:lnTo>
                  <a:lnTo>
                    <a:pt x="690" y="70"/>
                  </a:lnTo>
                  <a:lnTo>
                    <a:pt x="690" y="0"/>
                  </a:lnTo>
                  <a:lnTo>
                    <a:pt x="990" y="0"/>
                  </a:lnTo>
                  <a:lnTo>
                    <a:pt x="986" y="66"/>
                  </a:lnTo>
                  <a:lnTo>
                    <a:pt x="1349" y="0"/>
                  </a:lnTo>
                  <a:lnTo>
                    <a:pt x="907" y="366"/>
                  </a:lnTo>
                  <a:lnTo>
                    <a:pt x="951" y="370"/>
                  </a:lnTo>
                  <a:lnTo>
                    <a:pt x="999" y="379"/>
                  </a:lnTo>
                  <a:lnTo>
                    <a:pt x="1057" y="392"/>
                  </a:lnTo>
                  <a:lnTo>
                    <a:pt x="1105" y="410"/>
                  </a:lnTo>
                  <a:lnTo>
                    <a:pt x="1162" y="436"/>
                  </a:lnTo>
                  <a:lnTo>
                    <a:pt x="1211" y="459"/>
                  </a:lnTo>
                  <a:lnTo>
                    <a:pt x="1259" y="489"/>
                  </a:lnTo>
                  <a:lnTo>
                    <a:pt x="1300" y="525"/>
                  </a:lnTo>
                  <a:lnTo>
                    <a:pt x="1335" y="556"/>
                  </a:lnTo>
                  <a:lnTo>
                    <a:pt x="1366" y="595"/>
                  </a:lnTo>
                  <a:lnTo>
                    <a:pt x="1397" y="635"/>
                  </a:lnTo>
                  <a:lnTo>
                    <a:pt x="1419" y="684"/>
                  </a:lnTo>
                  <a:lnTo>
                    <a:pt x="1437" y="728"/>
                  </a:lnTo>
                  <a:lnTo>
                    <a:pt x="1446" y="766"/>
                  </a:lnTo>
                  <a:lnTo>
                    <a:pt x="1450" y="824"/>
                  </a:lnTo>
                  <a:lnTo>
                    <a:pt x="1446" y="881"/>
                  </a:lnTo>
                  <a:lnTo>
                    <a:pt x="1432" y="925"/>
                  </a:lnTo>
                  <a:lnTo>
                    <a:pt x="1419" y="969"/>
                  </a:lnTo>
                  <a:lnTo>
                    <a:pt x="1402" y="1005"/>
                  </a:lnTo>
                  <a:lnTo>
                    <a:pt x="1375" y="1045"/>
                  </a:lnTo>
                  <a:lnTo>
                    <a:pt x="1340" y="1089"/>
                  </a:lnTo>
                  <a:lnTo>
                    <a:pt x="1291" y="1137"/>
                  </a:lnTo>
                  <a:lnTo>
                    <a:pt x="1237" y="1177"/>
                  </a:lnTo>
                  <a:lnTo>
                    <a:pt x="1184" y="1208"/>
                  </a:lnTo>
                  <a:lnTo>
                    <a:pt x="1136" y="1230"/>
                  </a:lnTo>
                  <a:lnTo>
                    <a:pt x="1087" y="1252"/>
                  </a:lnTo>
                  <a:lnTo>
                    <a:pt x="1043" y="1265"/>
                  </a:lnTo>
                  <a:lnTo>
                    <a:pt x="990" y="1278"/>
                  </a:lnTo>
                  <a:lnTo>
                    <a:pt x="951" y="1287"/>
                  </a:lnTo>
                  <a:lnTo>
                    <a:pt x="888" y="1292"/>
                  </a:lnTo>
                  <a:lnTo>
                    <a:pt x="835" y="1296"/>
                  </a:lnTo>
                  <a:lnTo>
                    <a:pt x="588" y="1296"/>
                  </a:lnTo>
                  <a:lnTo>
                    <a:pt x="539" y="1292"/>
                  </a:lnTo>
                  <a:lnTo>
                    <a:pt x="477" y="1283"/>
                  </a:lnTo>
                  <a:lnTo>
                    <a:pt x="397" y="1265"/>
                  </a:lnTo>
                  <a:lnTo>
                    <a:pt x="322" y="1234"/>
                  </a:lnTo>
                  <a:lnTo>
                    <a:pt x="247"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8" y="436"/>
                  </a:lnTo>
                  <a:lnTo>
                    <a:pt x="362" y="401"/>
                  </a:lnTo>
                  <a:lnTo>
                    <a:pt x="450"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9" name="Text Box 9"/>
            <p:cNvSpPr txBox="1">
              <a:spLocks noChangeArrowheads="1"/>
            </p:cNvSpPr>
            <p:nvPr/>
          </p:nvSpPr>
          <p:spPr bwMode="auto">
            <a:xfrm>
              <a:off x="592" y="2299"/>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B</a:t>
              </a:r>
            </a:p>
          </p:txBody>
        </p:sp>
      </p:grpSp>
      <p:grpSp>
        <p:nvGrpSpPr>
          <p:cNvPr id="4" name="Group 10"/>
          <p:cNvGrpSpPr>
            <a:grpSpLocks/>
          </p:cNvGrpSpPr>
          <p:nvPr/>
        </p:nvGrpSpPr>
        <p:grpSpPr bwMode="auto">
          <a:xfrm>
            <a:off x="2333626" y="4741864"/>
            <a:ext cx="522287" cy="498475"/>
            <a:chOff x="500" y="2724"/>
            <a:chExt cx="329" cy="314"/>
          </a:xfrm>
        </p:grpSpPr>
        <p:sp>
          <p:nvSpPr>
            <p:cNvPr id="11436" name="Freeform 11"/>
            <p:cNvSpPr>
              <a:spLocks noChangeArrowheads="1"/>
            </p:cNvSpPr>
            <p:nvPr/>
          </p:nvSpPr>
          <p:spPr bwMode="auto">
            <a:xfrm>
              <a:off x="500" y="2724"/>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7" name="Text Box 12"/>
            <p:cNvSpPr txBox="1">
              <a:spLocks noChangeArrowheads="1"/>
            </p:cNvSpPr>
            <p:nvPr/>
          </p:nvSpPr>
          <p:spPr bwMode="auto">
            <a:xfrm>
              <a:off x="568" y="2771"/>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C</a:t>
              </a:r>
            </a:p>
          </p:txBody>
        </p:sp>
      </p:grpSp>
      <p:grpSp>
        <p:nvGrpSpPr>
          <p:cNvPr id="5" name="Group 13"/>
          <p:cNvGrpSpPr>
            <a:grpSpLocks/>
          </p:cNvGrpSpPr>
          <p:nvPr/>
        </p:nvGrpSpPr>
        <p:grpSpPr bwMode="auto">
          <a:xfrm>
            <a:off x="2333626" y="5465764"/>
            <a:ext cx="522287" cy="498475"/>
            <a:chOff x="500" y="3180"/>
            <a:chExt cx="329" cy="314"/>
          </a:xfrm>
        </p:grpSpPr>
        <p:sp>
          <p:nvSpPr>
            <p:cNvPr id="11434" name="Freeform 14"/>
            <p:cNvSpPr>
              <a:spLocks noChangeArrowheads="1"/>
            </p:cNvSpPr>
            <p:nvPr/>
          </p:nvSpPr>
          <p:spPr bwMode="auto">
            <a:xfrm>
              <a:off x="500" y="3180"/>
              <a:ext cx="329" cy="294"/>
            </a:xfrm>
            <a:custGeom>
              <a:avLst/>
              <a:gdLst>
                <a:gd name="T0" fmla="*/ 93 w 1452"/>
                <a:gd name="T1" fmla="*/ 14 h 1297"/>
                <a:gd name="T2" fmla="*/ 156 w 1452"/>
                <a:gd name="T3" fmla="*/ 16 h 1297"/>
                <a:gd name="T4" fmla="*/ 225 w 1452"/>
                <a:gd name="T5" fmla="*/ 0 h 1297"/>
                <a:gd name="T6" fmla="*/ 306 w 1452"/>
                <a:gd name="T7" fmla="*/ 0 h 1297"/>
                <a:gd name="T8" fmla="*/ 215 w 1452"/>
                <a:gd name="T9" fmla="*/ 84 h 1297"/>
                <a:gd name="T10" fmla="*/ 239 w 1452"/>
                <a:gd name="T11" fmla="*/ 89 h 1297"/>
                <a:gd name="T12" fmla="*/ 264 w 1452"/>
                <a:gd name="T13" fmla="*/ 99 h 1297"/>
                <a:gd name="T14" fmla="*/ 285 w 1452"/>
                <a:gd name="T15" fmla="*/ 111 h 1297"/>
                <a:gd name="T16" fmla="*/ 303 w 1452"/>
                <a:gd name="T17" fmla="*/ 126 h 1297"/>
                <a:gd name="T18" fmla="*/ 317 w 1452"/>
                <a:gd name="T19" fmla="*/ 144 h 1297"/>
                <a:gd name="T20" fmla="*/ 326 w 1452"/>
                <a:gd name="T21" fmla="*/ 165 h 1297"/>
                <a:gd name="T22" fmla="*/ 329 w 1452"/>
                <a:gd name="T23" fmla="*/ 187 h 1297"/>
                <a:gd name="T24" fmla="*/ 325 w 1452"/>
                <a:gd name="T25" fmla="*/ 210 h 1297"/>
                <a:gd name="T26" fmla="*/ 318 w 1452"/>
                <a:gd name="T27" fmla="*/ 228 h 1297"/>
                <a:gd name="T28" fmla="*/ 304 w 1452"/>
                <a:gd name="T29" fmla="*/ 247 h 1297"/>
                <a:gd name="T30" fmla="*/ 281 w 1452"/>
                <a:gd name="T31" fmla="*/ 267 h 1297"/>
                <a:gd name="T32" fmla="*/ 258 w 1452"/>
                <a:gd name="T33" fmla="*/ 279 h 1297"/>
                <a:gd name="T34" fmla="*/ 237 w 1452"/>
                <a:gd name="T35" fmla="*/ 287 h 1297"/>
                <a:gd name="T36" fmla="*/ 215 w 1452"/>
                <a:gd name="T37" fmla="*/ 292 h 1297"/>
                <a:gd name="T38" fmla="*/ 189 w 1452"/>
                <a:gd name="T39" fmla="*/ 294 h 1297"/>
                <a:gd name="T40" fmla="*/ 122 w 1452"/>
                <a:gd name="T41" fmla="*/ 293 h 1297"/>
                <a:gd name="T42" fmla="*/ 90 w 1452"/>
                <a:gd name="T43" fmla="*/ 287 h 1297"/>
                <a:gd name="T44" fmla="*/ 56 w 1452"/>
                <a:gd name="T45" fmla="*/ 272 h 1297"/>
                <a:gd name="T46" fmla="*/ 30 w 1452"/>
                <a:gd name="T47" fmla="*/ 253 h 1297"/>
                <a:gd name="T48" fmla="*/ 13 w 1452"/>
                <a:gd name="T49" fmla="*/ 232 h 1297"/>
                <a:gd name="T50" fmla="*/ 4 w 1452"/>
                <a:gd name="T51" fmla="*/ 210 h 1297"/>
                <a:gd name="T52" fmla="*/ 0 w 1452"/>
                <a:gd name="T53" fmla="*/ 191 h 1297"/>
                <a:gd name="T54" fmla="*/ 3 w 1452"/>
                <a:gd name="T55" fmla="*/ 169 h 1297"/>
                <a:gd name="T56" fmla="*/ 14 w 1452"/>
                <a:gd name="T57" fmla="*/ 141 h 1297"/>
                <a:gd name="T58" fmla="*/ 35 w 1452"/>
                <a:gd name="T59" fmla="*/ 118 h 1297"/>
                <a:gd name="T60" fmla="*/ 63 w 1452"/>
                <a:gd name="T61" fmla="*/ 99 h 1297"/>
                <a:gd name="T62" fmla="*/ 102 w 1452"/>
                <a:gd name="T63" fmla="*/ 86 h 1297"/>
                <a:gd name="T64" fmla="*/ 40 w 1452"/>
                <a:gd name="T65" fmla="*/ 4 h 12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2"/>
                <a:gd name="T100" fmla="*/ 0 h 1297"/>
                <a:gd name="T101" fmla="*/ 1452 w 1452"/>
                <a:gd name="T102" fmla="*/ 1297 h 12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2" h="1297">
                  <a:moveTo>
                    <a:pt x="176" y="17"/>
                  </a:moveTo>
                  <a:lnTo>
                    <a:pt x="411" y="61"/>
                  </a:lnTo>
                  <a:lnTo>
                    <a:pt x="407" y="0"/>
                  </a:lnTo>
                  <a:lnTo>
                    <a:pt x="690" y="70"/>
                  </a:lnTo>
                  <a:lnTo>
                    <a:pt x="690" y="0"/>
                  </a:lnTo>
                  <a:lnTo>
                    <a:pt x="991" y="0"/>
                  </a:lnTo>
                  <a:lnTo>
                    <a:pt x="987" y="66"/>
                  </a:lnTo>
                  <a:lnTo>
                    <a:pt x="1350" y="0"/>
                  </a:lnTo>
                  <a:lnTo>
                    <a:pt x="906" y="366"/>
                  </a:lnTo>
                  <a:lnTo>
                    <a:pt x="951" y="370"/>
                  </a:lnTo>
                  <a:lnTo>
                    <a:pt x="1000" y="379"/>
                  </a:lnTo>
                  <a:lnTo>
                    <a:pt x="1057" y="392"/>
                  </a:lnTo>
                  <a:lnTo>
                    <a:pt x="1106" y="410"/>
                  </a:lnTo>
                  <a:lnTo>
                    <a:pt x="1163" y="436"/>
                  </a:lnTo>
                  <a:lnTo>
                    <a:pt x="1212" y="459"/>
                  </a:lnTo>
                  <a:lnTo>
                    <a:pt x="1260" y="489"/>
                  </a:lnTo>
                  <a:lnTo>
                    <a:pt x="1301" y="525"/>
                  </a:lnTo>
                  <a:lnTo>
                    <a:pt x="1336" y="556"/>
                  </a:lnTo>
                  <a:lnTo>
                    <a:pt x="1367" y="595"/>
                  </a:lnTo>
                  <a:lnTo>
                    <a:pt x="1398" y="635"/>
                  </a:lnTo>
                  <a:lnTo>
                    <a:pt x="1420" y="684"/>
                  </a:lnTo>
                  <a:lnTo>
                    <a:pt x="1438" y="728"/>
                  </a:lnTo>
                  <a:lnTo>
                    <a:pt x="1447" y="766"/>
                  </a:lnTo>
                  <a:lnTo>
                    <a:pt x="1451" y="824"/>
                  </a:lnTo>
                  <a:lnTo>
                    <a:pt x="1447" y="881"/>
                  </a:lnTo>
                  <a:lnTo>
                    <a:pt x="1433" y="925"/>
                  </a:lnTo>
                  <a:lnTo>
                    <a:pt x="1420" y="969"/>
                  </a:lnTo>
                  <a:lnTo>
                    <a:pt x="1403" y="1005"/>
                  </a:lnTo>
                  <a:lnTo>
                    <a:pt x="1376" y="1045"/>
                  </a:lnTo>
                  <a:lnTo>
                    <a:pt x="1341" y="1089"/>
                  </a:lnTo>
                  <a:lnTo>
                    <a:pt x="1292" y="1137"/>
                  </a:lnTo>
                  <a:lnTo>
                    <a:pt x="1238" y="1177"/>
                  </a:lnTo>
                  <a:lnTo>
                    <a:pt x="1185" y="1208"/>
                  </a:lnTo>
                  <a:lnTo>
                    <a:pt x="1137" y="1230"/>
                  </a:lnTo>
                  <a:lnTo>
                    <a:pt x="1088" y="1252"/>
                  </a:lnTo>
                  <a:lnTo>
                    <a:pt x="1044" y="1265"/>
                  </a:lnTo>
                  <a:lnTo>
                    <a:pt x="991" y="1278"/>
                  </a:lnTo>
                  <a:lnTo>
                    <a:pt x="951" y="1287"/>
                  </a:lnTo>
                  <a:lnTo>
                    <a:pt x="889" y="1292"/>
                  </a:lnTo>
                  <a:lnTo>
                    <a:pt x="836" y="1296"/>
                  </a:lnTo>
                  <a:lnTo>
                    <a:pt x="588" y="1296"/>
                  </a:lnTo>
                  <a:lnTo>
                    <a:pt x="539" y="1292"/>
                  </a:lnTo>
                  <a:lnTo>
                    <a:pt x="477" y="1283"/>
                  </a:lnTo>
                  <a:lnTo>
                    <a:pt x="398" y="1265"/>
                  </a:lnTo>
                  <a:lnTo>
                    <a:pt x="323" y="1234"/>
                  </a:lnTo>
                  <a:lnTo>
                    <a:pt x="248" y="1199"/>
                  </a:lnTo>
                  <a:lnTo>
                    <a:pt x="180" y="1155"/>
                  </a:lnTo>
                  <a:lnTo>
                    <a:pt x="132" y="1115"/>
                  </a:lnTo>
                  <a:lnTo>
                    <a:pt x="92" y="1075"/>
                  </a:lnTo>
                  <a:lnTo>
                    <a:pt x="57" y="1022"/>
                  </a:lnTo>
                  <a:lnTo>
                    <a:pt x="30" y="965"/>
                  </a:lnTo>
                  <a:lnTo>
                    <a:pt x="17" y="925"/>
                  </a:lnTo>
                  <a:lnTo>
                    <a:pt x="4" y="886"/>
                  </a:lnTo>
                  <a:lnTo>
                    <a:pt x="0" y="841"/>
                  </a:lnTo>
                  <a:lnTo>
                    <a:pt x="4" y="806"/>
                  </a:lnTo>
                  <a:lnTo>
                    <a:pt x="13" y="745"/>
                  </a:lnTo>
                  <a:lnTo>
                    <a:pt x="30" y="688"/>
                  </a:lnTo>
                  <a:lnTo>
                    <a:pt x="61" y="622"/>
                  </a:lnTo>
                  <a:lnTo>
                    <a:pt x="105" y="569"/>
                  </a:lnTo>
                  <a:lnTo>
                    <a:pt x="154" y="520"/>
                  </a:lnTo>
                  <a:lnTo>
                    <a:pt x="217" y="472"/>
                  </a:lnTo>
                  <a:lnTo>
                    <a:pt x="279" y="436"/>
                  </a:lnTo>
                  <a:lnTo>
                    <a:pt x="362" y="401"/>
                  </a:lnTo>
                  <a:lnTo>
                    <a:pt x="451" y="379"/>
                  </a:lnTo>
                  <a:lnTo>
                    <a:pt x="508" y="366"/>
                  </a:lnTo>
                  <a:lnTo>
                    <a:pt x="176" y="17"/>
                  </a:lnTo>
                </a:path>
              </a:pathLst>
            </a:custGeom>
            <a:solidFill>
              <a:srgbClr val="D49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35" name="Text Box 15"/>
            <p:cNvSpPr txBox="1">
              <a:spLocks noChangeArrowheads="1"/>
            </p:cNvSpPr>
            <p:nvPr/>
          </p:nvSpPr>
          <p:spPr bwMode="auto">
            <a:xfrm>
              <a:off x="568" y="3227"/>
              <a:ext cx="21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D</a:t>
              </a:r>
            </a:p>
          </p:txBody>
        </p:sp>
      </p:grpSp>
      <p:sp>
        <p:nvSpPr>
          <p:cNvPr id="12304" name="Text Box 16"/>
          <p:cNvSpPr txBox="1">
            <a:spLocks noChangeArrowheads="1"/>
          </p:cNvSpPr>
          <p:nvPr/>
        </p:nvSpPr>
        <p:spPr bwMode="auto">
          <a:xfrm>
            <a:off x="2649538" y="1539876"/>
            <a:ext cx="7143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6 PM</a:t>
            </a:r>
          </a:p>
        </p:txBody>
      </p:sp>
      <p:sp>
        <p:nvSpPr>
          <p:cNvPr id="12305" name="Line 17"/>
          <p:cNvSpPr>
            <a:spLocks noChangeShapeType="1"/>
          </p:cNvSpPr>
          <p:nvPr/>
        </p:nvSpPr>
        <p:spPr bwMode="auto">
          <a:xfrm>
            <a:off x="3019425" y="2132014"/>
            <a:ext cx="3492500" cy="1587"/>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2306" name="Line 18"/>
          <p:cNvSpPr>
            <a:spLocks noChangeShapeType="1"/>
          </p:cNvSpPr>
          <p:nvPr/>
        </p:nvSpPr>
        <p:spPr bwMode="auto">
          <a:xfrm>
            <a:off x="3013076" y="1998663"/>
            <a:ext cx="1587" cy="3048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7" name="Text Box 19"/>
          <p:cNvSpPr txBox="1">
            <a:spLocks noChangeArrowheads="1"/>
          </p:cNvSpPr>
          <p:nvPr/>
        </p:nvSpPr>
        <p:spPr bwMode="auto">
          <a:xfrm>
            <a:off x="38814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7</a:t>
            </a:r>
          </a:p>
        </p:txBody>
      </p:sp>
      <p:sp>
        <p:nvSpPr>
          <p:cNvPr id="12308" name="Text Box 20"/>
          <p:cNvSpPr txBox="1">
            <a:spLocks noChangeArrowheads="1"/>
          </p:cNvSpPr>
          <p:nvPr/>
        </p:nvSpPr>
        <p:spPr bwMode="auto">
          <a:xfrm>
            <a:off x="49482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8</a:t>
            </a:r>
          </a:p>
        </p:txBody>
      </p:sp>
      <p:sp>
        <p:nvSpPr>
          <p:cNvPr id="12309" name="Text Box 21"/>
          <p:cNvSpPr txBox="1">
            <a:spLocks noChangeArrowheads="1"/>
          </p:cNvSpPr>
          <p:nvPr/>
        </p:nvSpPr>
        <p:spPr bwMode="auto">
          <a:xfrm>
            <a:off x="5964238" y="1552576"/>
            <a:ext cx="3079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b="1"/>
              <a:t>9</a:t>
            </a:r>
          </a:p>
        </p:txBody>
      </p:sp>
      <p:sp>
        <p:nvSpPr>
          <p:cNvPr id="12310" name="Text Box 22"/>
          <p:cNvSpPr txBox="1">
            <a:spLocks noChangeArrowheads="1"/>
          </p:cNvSpPr>
          <p:nvPr/>
        </p:nvSpPr>
        <p:spPr bwMode="auto">
          <a:xfrm>
            <a:off x="1690688" y="2408239"/>
            <a:ext cx="35877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i="1"/>
              <a:t>T</a:t>
            </a:r>
          </a:p>
          <a:p>
            <a:pPr algn="ctr" eaLnBrk="1">
              <a:lnSpc>
                <a:spcPct val="122000"/>
              </a:lnSpc>
              <a:buClr>
                <a:srgbClr val="000000"/>
              </a:buClr>
              <a:buSzPct val="45000"/>
              <a:buFont typeface="Times New Roman" panose="02020603050405020304" pitchFamily="18" charset="0"/>
              <a:buNone/>
            </a:pPr>
            <a:r>
              <a:rPr lang="en-GB" altLang="en-US" i="1"/>
              <a:t>a</a:t>
            </a:r>
          </a:p>
          <a:p>
            <a:pPr algn="ctr" eaLnBrk="1">
              <a:lnSpc>
                <a:spcPct val="122000"/>
              </a:lnSpc>
              <a:buClr>
                <a:srgbClr val="000000"/>
              </a:buClr>
              <a:buSzPct val="45000"/>
              <a:buFont typeface="Times New Roman" panose="02020603050405020304" pitchFamily="18" charset="0"/>
              <a:buNone/>
            </a:pPr>
            <a:r>
              <a:rPr lang="en-GB" altLang="en-US" i="1"/>
              <a:t>s</a:t>
            </a:r>
          </a:p>
          <a:p>
            <a:pPr algn="ctr" eaLnBrk="1">
              <a:lnSpc>
                <a:spcPct val="122000"/>
              </a:lnSpc>
              <a:buClr>
                <a:srgbClr val="000000"/>
              </a:buClr>
              <a:buSzPct val="45000"/>
              <a:buFont typeface="Times New Roman" panose="02020603050405020304" pitchFamily="18" charset="0"/>
              <a:buNone/>
            </a:pPr>
            <a:r>
              <a:rPr lang="en-GB" altLang="en-US" i="1"/>
              <a:t>k</a:t>
            </a:r>
          </a:p>
          <a:p>
            <a:pPr algn="ctr" eaLnBrk="1">
              <a:lnSpc>
                <a:spcPct val="122000"/>
              </a:lnSpc>
              <a:buClr>
                <a:srgbClr val="000000"/>
              </a:buClr>
              <a:buSzPct val="45000"/>
              <a:buFont typeface="Times New Roman" panose="02020603050405020304" pitchFamily="18" charset="0"/>
              <a:buNone/>
            </a:pPr>
            <a:endParaRPr lang="en-GB" altLang="en-US" i="1"/>
          </a:p>
          <a:p>
            <a:pPr algn="ctr" eaLnBrk="1">
              <a:lnSpc>
                <a:spcPct val="122000"/>
              </a:lnSpc>
              <a:buClr>
                <a:srgbClr val="000000"/>
              </a:buClr>
              <a:buSzPct val="45000"/>
              <a:buFont typeface="Times New Roman" panose="02020603050405020304" pitchFamily="18" charset="0"/>
              <a:buNone/>
            </a:pPr>
            <a:r>
              <a:rPr lang="en-GB" altLang="en-US" i="1"/>
              <a:t>O</a:t>
            </a:r>
          </a:p>
          <a:p>
            <a:pPr algn="ctr" eaLnBrk="1">
              <a:lnSpc>
                <a:spcPct val="122000"/>
              </a:lnSpc>
              <a:buClr>
                <a:srgbClr val="000000"/>
              </a:buClr>
              <a:buSzPct val="45000"/>
              <a:buFont typeface="Times New Roman" panose="02020603050405020304" pitchFamily="18" charset="0"/>
              <a:buNone/>
            </a:pPr>
            <a:r>
              <a:rPr lang="en-GB" altLang="en-US" i="1"/>
              <a:t>r</a:t>
            </a:r>
          </a:p>
          <a:p>
            <a:pPr algn="ctr" eaLnBrk="1">
              <a:lnSpc>
                <a:spcPct val="122000"/>
              </a:lnSpc>
              <a:buClr>
                <a:srgbClr val="000000"/>
              </a:buClr>
              <a:buSzPct val="45000"/>
              <a:buFont typeface="Times New Roman" panose="02020603050405020304" pitchFamily="18" charset="0"/>
              <a:buNone/>
            </a:pPr>
            <a:r>
              <a:rPr lang="en-GB" altLang="en-US" i="1"/>
              <a:t>d</a:t>
            </a:r>
          </a:p>
          <a:p>
            <a:pPr algn="ctr" eaLnBrk="1">
              <a:lnSpc>
                <a:spcPct val="122000"/>
              </a:lnSpc>
              <a:buClr>
                <a:srgbClr val="000000"/>
              </a:buClr>
              <a:buSzPct val="45000"/>
              <a:buFont typeface="Times New Roman" panose="02020603050405020304" pitchFamily="18" charset="0"/>
              <a:buNone/>
            </a:pPr>
            <a:r>
              <a:rPr lang="en-GB" altLang="en-US" i="1"/>
              <a:t>e</a:t>
            </a:r>
          </a:p>
          <a:p>
            <a:pPr algn="ctr" eaLnBrk="1">
              <a:lnSpc>
                <a:spcPct val="122000"/>
              </a:lnSpc>
              <a:buClr>
                <a:srgbClr val="000000"/>
              </a:buClr>
              <a:buSzPct val="45000"/>
              <a:buFont typeface="Times New Roman" panose="02020603050405020304" pitchFamily="18" charset="0"/>
              <a:buNone/>
            </a:pPr>
            <a:r>
              <a:rPr lang="en-GB" altLang="en-US" i="1"/>
              <a:t>r</a:t>
            </a:r>
          </a:p>
        </p:txBody>
      </p:sp>
      <p:sp>
        <p:nvSpPr>
          <p:cNvPr id="12311" name="Line 23"/>
          <p:cNvSpPr>
            <a:spLocks noChangeShapeType="1"/>
          </p:cNvSpPr>
          <p:nvPr/>
        </p:nvSpPr>
        <p:spPr bwMode="auto">
          <a:xfrm>
            <a:off x="2174876" y="2874963"/>
            <a:ext cx="1587" cy="3035300"/>
          </a:xfrm>
          <a:prstGeom prst="line">
            <a:avLst/>
          </a:prstGeom>
          <a:noFill/>
          <a:ln w="126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IE"/>
          </a:p>
        </p:txBody>
      </p:sp>
      <p:sp>
        <p:nvSpPr>
          <p:cNvPr id="12312" name="Text Box 24"/>
          <p:cNvSpPr txBox="1">
            <a:spLocks noChangeArrowheads="1"/>
          </p:cNvSpPr>
          <p:nvPr/>
        </p:nvSpPr>
        <p:spPr bwMode="auto">
          <a:xfrm>
            <a:off x="5659438" y="2090738"/>
            <a:ext cx="6889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a:lnSpc>
                <a:spcPct val="122000"/>
              </a:lnSpc>
              <a:buClr>
                <a:srgbClr val="000000"/>
              </a:buClr>
              <a:buSzPct val="45000"/>
              <a:buFont typeface="Times New Roman" panose="02020603050405020304" pitchFamily="18" charset="0"/>
              <a:buNone/>
            </a:pPr>
            <a:r>
              <a:rPr lang="en-GB" altLang="en-US" i="1"/>
              <a:t>Time</a:t>
            </a:r>
          </a:p>
        </p:txBody>
      </p:sp>
      <p:grpSp>
        <p:nvGrpSpPr>
          <p:cNvPr id="6" name="Group 25"/>
          <p:cNvGrpSpPr>
            <a:grpSpLocks/>
          </p:cNvGrpSpPr>
          <p:nvPr/>
        </p:nvGrpSpPr>
        <p:grpSpPr bwMode="auto">
          <a:xfrm>
            <a:off x="3032125" y="2468564"/>
            <a:ext cx="3516312" cy="600075"/>
            <a:chOff x="940" y="1292"/>
            <a:chExt cx="2215" cy="378"/>
          </a:xfrm>
        </p:grpSpPr>
        <p:sp>
          <p:nvSpPr>
            <p:cNvPr id="11407" name="Text Box 26"/>
            <p:cNvSpPr txBox="1">
              <a:spLocks noChangeArrowheads="1"/>
            </p:cNvSpPr>
            <p:nvPr/>
          </p:nvSpPr>
          <p:spPr bwMode="auto">
            <a:xfrm>
              <a:off x="954"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30</a:t>
              </a:r>
            </a:p>
          </p:txBody>
        </p:sp>
        <p:sp>
          <p:nvSpPr>
            <p:cNvPr id="11408" name="Line 27"/>
            <p:cNvSpPr>
              <a:spLocks noChangeShapeType="1"/>
            </p:cNvSpPr>
            <p:nvPr/>
          </p:nvSpPr>
          <p:spPr bwMode="auto">
            <a:xfrm>
              <a:off x="940"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09" name="Line 28"/>
            <p:cNvSpPr>
              <a:spLocks noChangeShapeType="1"/>
            </p:cNvSpPr>
            <p:nvPr/>
          </p:nvSpPr>
          <p:spPr bwMode="auto">
            <a:xfrm>
              <a:off x="1261"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11410" name="Group 29"/>
            <p:cNvGrpSpPr>
              <a:grpSpLocks/>
            </p:cNvGrpSpPr>
            <p:nvPr/>
          </p:nvGrpSpPr>
          <p:grpSpPr bwMode="auto">
            <a:xfrm>
              <a:off x="1277" y="1292"/>
              <a:ext cx="387" cy="378"/>
              <a:chOff x="1277" y="1292"/>
              <a:chExt cx="387" cy="378"/>
            </a:xfrm>
          </p:grpSpPr>
          <p:sp>
            <p:nvSpPr>
              <p:cNvPr id="11431" name="Line 30"/>
              <p:cNvSpPr>
                <a:spLocks noChangeShapeType="1"/>
              </p:cNvSpPr>
              <p:nvPr/>
            </p:nvSpPr>
            <p:spPr bwMode="auto">
              <a:xfrm>
                <a:off x="1277"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32" name="Text Box 31"/>
              <p:cNvSpPr txBox="1">
                <a:spLocks noChangeArrowheads="1"/>
              </p:cNvSpPr>
              <p:nvPr/>
            </p:nvSpPr>
            <p:spPr bwMode="auto">
              <a:xfrm>
                <a:off x="132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33" name="Line 32"/>
              <p:cNvSpPr>
                <a:spLocks noChangeShapeType="1"/>
              </p:cNvSpPr>
              <p:nvPr/>
            </p:nvSpPr>
            <p:spPr bwMode="auto">
              <a:xfrm>
                <a:off x="1663"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1411" name="Group 33"/>
            <p:cNvGrpSpPr>
              <a:grpSpLocks/>
            </p:cNvGrpSpPr>
            <p:nvPr/>
          </p:nvGrpSpPr>
          <p:grpSpPr bwMode="auto">
            <a:xfrm>
              <a:off x="1687" y="1292"/>
              <a:ext cx="386" cy="378"/>
              <a:chOff x="1687" y="1292"/>
              <a:chExt cx="386" cy="378"/>
            </a:xfrm>
          </p:grpSpPr>
          <p:sp>
            <p:nvSpPr>
              <p:cNvPr id="11428" name="Line 34"/>
              <p:cNvSpPr>
                <a:spLocks noChangeShapeType="1"/>
              </p:cNvSpPr>
              <p:nvPr/>
            </p:nvSpPr>
            <p:spPr bwMode="auto">
              <a:xfrm>
                <a:off x="1687"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9" name="Text Box 35"/>
              <p:cNvSpPr txBox="1">
                <a:spLocks noChangeArrowheads="1"/>
              </p:cNvSpPr>
              <p:nvPr/>
            </p:nvSpPr>
            <p:spPr bwMode="auto">
              <a:xfrm>
                <a:off x="173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30" name="Line 36"/>
              <p:cNvSpPr>
                <a:spLocks noChangeShapeType="1"/>
              </p:cNvSpPr>
              <p:nvPr/>
            </p:nvSpPr>
            <p:spPr bwMode="auto">
              <a:xfrm>
                <a:off x="2072"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1412" name="Group 37"/>
            <p:cNvGrpSpPr>
              <a:grpSpLocks/>
            </p:cNvGrpSpPr>
            <p:nvPr/>
          </p:nvGrpSpPr>
          <p:grpSpPr bwMode="auto">
            <a:xfrm>
              <a:off x="2096" y="1292"/>
              <a:ext cx="387" cy="378"/>
              <a:chOff x="2096" y="1292"/>
              <a:chExt cx="387" cy="378"/>
            </a:xfrm>
          </p:grpSpPr>
          <p:sp>
            <p:nvSpPr>
              <p:cNvPr id="11425" name="Line 38"/>
              <p:cNvSpPr>
                <a:spLocks noChangeShapeType="1"/>
              </p:cNvSpPr>
              <p:nvPr/>
            </p:nvSpPr>
            <p:spPr bwMode="auto">
              <a:xfrm>
                <a:off x="2096"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6" name="Text Box 39"/>
              <p:cNvSpPr txBox="1">
                <a:spLocks noChangeArrowheads="1"/>
              </p:cNvSpPr>
              <p:nvPr/>
            </p:nvSpPr>
            <p:spPr bwMode="auto">
              <a:xfrm>
                <a:off x="2143"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27" name="Line 40"/>
              <p:cNvSpPr>
                <a:spLocks noChangeShapeType="1"/>
              </p:cNvSpPr>
              <p:nvPr/>
            </p:nvSpPr>
            <p:spPr bwMode="auto">
              <a:xfrm>
                <a:off x="2482"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11413" name="Line 41"/>
            <p:cNvSpPr>
              <a:spLocks noChangeShapeType="1"/>
            </p:cNvSpPr>
            <p:nvPr/>
          </p:nvSpPr>
          <p:spPr bwMode="auto">
            <a:xfrm>
              <a:off x="2506" y="1400"/>
              <a:ext cx="361" cy="1"/>
            </a:xfrm>
            <a:prstGeom prst="line">
              <a:avLst/>
            </a:prstGeom>
            <a:noFill/>
            <a:ln w="50760">
              <a:solidFill>
                <a:srgbClr val="A2C1FE"/>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4" name="Line 42"/>
            <p:cNvSpPr>
              <a:spLocks noChangeShapeType="1"/>
            </p:cNvSpPr>
            <p:nvPr/>
          </p:nvSpPr>
          <p:spPr bwMode="auto">
            <a:xfrm>
              <a:off x="2907"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5" name="Text Box 43"/>
            <p:cNvSpPr txBox="1">
              <a:spLocks noChangeArrowheads="1"/>
            </p:cNvSpPr>
            <p:nvPr/>
          </p:nvSpPr>
          <p:spPr bwMode="auto">
            <a:xfrm>
              <a:off x="2552"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40</a:t>
              </a:r>
            </a:p>
          </p:txBody>
        </p:sp>
        <p:sp>
          <p:nvSpPr>
            <p:cNvPr id="11416" name="Text Box 44"/>
            <p:cNvSpPr txBox="1">
              <a:spLocks noChangeArrowheads="1"/>
            </p:cNvSpPr>
            <p:nvPr/>
          </p:nvSpPr>
          <p:spPr bwMode="auto">
            <a:xfrm>
              <a:off x="2881" y="1403"/>
              <a:ext cx="2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a:lnSpc>
                  <a:spcPct val="122000"/>
                </a:lnSpc>
                <a:buClr>
                  <a:srgbClr val="000000"/>
                </a:buClr>
                <a:buSzPct val="45000"/>
                <a:buFont typeface="Times New Roman" panose="02020603050405020304" pitchFamily="18" charset="0"/>
                <a:buNone/>
              </a:pPr>
              <a:r>
                <a:rPr lang="en-GB" altLang="en-US" b="1"/>
                <a:t>20</a:t>
              </a:r>
            </a:p>
          </p:txBody>
        </p:sp>
        <p:sp>
          <p:nvSpPr>
            <p:cNvPr id="11417" name="Line 45"/>
            <p:cNvSpPr>
              <a:spLocks noChangeShapeType="1"/>
            </p:cNvSpPr>
            <p:nvPr/>
          </p:nvSpPr>
          <p:spPr bwMode="auto">
            <a:xfrm>
              <a:off x="2891"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8" name="Line 46"/>
            <p:cNvSpPr>
              <a:spLocks noChangeShapeType="1"/>
            </p:cNvSpPr>
            <p:nvPr/>
          </p:nvSpPr>
          <p:spPr bwMode="auto">
            <a:xfrm>
              <a:off x="3148" y="1292"/>
              <a:ext cx="1" cy="19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19" name="Line 47"/>
            <p:cNvSpPr>
              <a:spLocks noChangeShapeType="1"/>
            </p:cNvSpPr>
            <p:nvPr/>
          </p:nvSpPr>
          <p:spPr bwMode="auto">
            <a:xfrm>
              <a:off x="1350"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0" name="Line 48"/>
            <p:cNvSpPr>
              <a:spLocks noChangeShapeType="1"/>
            </p:cNvSpPr>
            <p:nvPr/>
          </p:nvSpPr>
          <p:spPr bwMode="auto">
            <a:xfrm>
              <a:off x="1759"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1" name="Line 49"/>
            <p:cNvSpPr>
              <a:spLocks noChangeShapeType="1"/>
            </p:cNvSpPr>
            <p:nvPr/>
          </p:nvSpPr>
          <p:spPr bwMode="auto">
            <a:xfrm>
              <a:off x="2168" y="1368"/>
              <a:ext cx="289" cy="1"/>
            </a:xfrm>
            <a:prstGeom prst="line">
              <a:avLst/>
            </a:prstGeom>
            <a:noFill/>
            <a:ln w="50760">
              <a:solidFill>
                <a:srgbClr val="F6BF69"/>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2" name="Line 50"/>
            <p:cNvSpPr>
              <a:spLocks noChangeShapeType="1"/>
            </p:cNvSpPr>
            <p:nvPr/>
          </p:nvSpPr>
          <p:spPr bwMode="auto">
            <a:xfrm>
              <a:off x="1687"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3" name="Line 51"/>
            <p:cNvSpPr>
              <a:spLocks noChangeShapeType="1"/>
            </p:cNvSpPr>
            <p:nvPr/>
          </p:nvSpPr>
          <p:spPr bwMode="auto">
            <a:xfrm>
              <a:off x="2096"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1424" name="Line 52"/>
            <p:cNvSpPr>
              <a:spLocks noChangeShapeType="1"/>
            </p:cNvSpPr>
            <p:nvPr/>
          </p:nvSpPr>
          <p:spPr bwMode="auto">
            <a:xfrm>
              <a:off x="2506" y="1432"/>
              <a:ext cx="217" cy="1"/>
            </a:xfrm>
            <a:prstGeom prst="line">
              <a:avLst/>
            </a:prstGeom>
            <a:noFill/>
            <a:ln w="50760">
              <a:solidFill>
                <a:srgbClr val="00DFCA"/>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10" name="Group 53"/>
          <p:cNvGrpSpPr>
            <a:grpSpLocks/>
          </p:cNvGrpSpPr>
          <p:nvPr/>
        </p:nvGrpSpPr>
        <p:grpSpPr bwMode="auto">
          <a:xfrm>
            <a:off x="3057526" y="3040063"/>
            <a:ext cx="3489325" cy="2932112"/>
            <a:chOff x="956" y="1652"/>
            <a:chExt cx="2198" cy="1847"/>
          </a:xfrm>
        </p:grpSpPr>
        <p:grpSp>
          <p:nvGrpSpPr>
            <p:cNvPr id="11283" name="Group 54"/>
            <p:cNvGrpSpPr>
              <a:grpSpLocks/>
            </p:cNvGrpSpPr>
            <p:nvPr/>
          </p:nvGrpSpPr>
          <p:grpSpPr bwMode="auto">
            <a:xfrm>
              <a:off x="956" y="1652"/>
              <a:ext cx="966" cy="447"/>
              <a:chOff x="956" y="1652"/>
              <a:chExt cx="966" cy="447"/>
            </a:xfrm>
          </p:grpSpPr>
          <p:grpSp>
            <p:nvGrpSpPr>
              <p:cNvPr id="11377" name="Group 55"/>
              <p:cNvGrpSpPr>
                <a:grpSpLocks/>
              </p:cNvGrpSpPr>
              <p:nvPr/>
            </p:nvGrpSpPr>
            <p:grpSpPr bwMode="auto">
              <a:xfrm>
                <a:off x="956" y="1652"/>
                <a:ext cx="304" cy="447"/>
                <a:chOff x="956" y="1652"/>
                <a:chExt cx="304" cy="447"/>
              </a:xfrm>
            </p:grpSpPr>
            <p:grpSp>
              <p:nvGrpSpPr>
                <p:cNvPr id="11397" name="Group 56"/>
                <p:cNvGrpSpPr>
                  <a:grpSpLocks/>
                </p:cNvGrpSpPr>
                <p:nvPr/>
              </p:nvGrpSpPr>
              <p:grpSpPr bwMode="auto">
                <a:xfrm>
                  <a:off x="956" y="1652"/>
                  <a:ext cx="304" cy="447"/>
                  <a:chOff x="956" y="1652"/>
                  <a:chExt cx="304" cy="447"/>
                </a:xfrm>
              </p:grpSpPr>
              <p:grpSp>
                <p:nvGrpSpPr>
                  <p:cNvPr id="11399" name="Group 57"/>
                  <p:cNvGrpSpPr>
                    <a:grpSpLocks/>
                  </p:cNvGrpSpPr>
                  <p:nvPr/>
                </p:nvGrpSpPr>
                <p:grpSpPr bwMode="auto">
                  <a:xfrm>
                    <a:off x="956" y="1723"/>
                    <a:ext cx="304" cy="376"/>
                    <a:chOff x="956" y="1723"/>
                    <a:chExt cx="304" cy="376"/>
                  </a:xfrm>
                </p:grpSpPr>
                <p:sp>
                  <p:nvSpPr>
                    <p:cNvPr id="11404" name="Freeform 58"/>
                    <p:cNvSpPr>
                      <a:spLocks noChangeArrowheads="1"/>
                    </p:cNvSpPr>
                    <p:nvPr/>
                  </p:nvSpPr>
                  <p:spPr bwMode="auto">
                    <a:xfrm>
                      <a:off x="956" y="17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5" name="Freeform 59"/>
                    <p:cNvSpPr>
                      <a:spLocks noChangeArrowheads="1"/>
                    </p:cNvSpPr>
                    <p:nvPr/>
                  </p:nvSpPr>
                  <p:spPr bwMode="auto">
                    <a:xfrm>
                      <a:off x="956" y="17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6" name="Freeform 60"/>
                    <p:cNvSpPr>
                      <a:spLocks noChangeArrowheads="1"/>
                    </p:cNvSpPr>
                    <p:nvPr/>
                  </p:nvSpPr>
                  <p:spPr bwMode="auto">
                    <a:xfrm>
                      <a:off x="1185" y="17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400" name="Group 61"/>
                  <p:cNvGrpSpPr>
                    <a:grpSpLocks/>
                  </p:cNvGrpSpPr>
                  <p:nvPr/>
                </p:nvGrpSpPr>
                <p:grpSpPr bwMode="auto">
                  <a:xfrm>
                    <a:off x="1026" y="1652"/>
                    <a:ext cx="234" cy="77"/>
                    <a:chOff x="1026" y="1652"/>
                    <a:chExt cx="234" cy="77"/>
                  </a:xfrm>
                </p:grpSpPr>
                <p:sp>
                  <p:nvSpPr>
                    <p:cNvPr id="11401" name="Freeform 62"/>
                    <p:cNvSpPr>
                      <a:spLocks noChangeArrowheads="1"/>
                    </p:cNvSpPr>
                    <p:nvPr/>
                  </p:nvSpPr>
                  <p:spPr bwMode="auto">
                    <a:xfrm>
                      <a:off x="1026" y="1652"/>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2" name="Freeform 63"/>
                    <p:cNvSpPr>
                      <a:spLocks noChangeArrowheads="1"/>
                    </p:cNvSpPr>
                    <p:nvPr/>
                  </p:nvSpPr>
                  <p:spPr bwMode="auto">
                    <a:xfrm>
                      <a:off x="1026" y="1652"/>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403" name="Freeform 64"/>
                    <p:cNvSpPr>
                      <a:spLocks noChangeArrowheads="1"/>
                    </p:cNvSpPr>
                    <p:nvPr/>
                  </p:nvSpPr>
                  <p:spPr bwMode="auto">
                    <a:xfrm>
                      <a:off x="1241" y="16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98" name="Freeform 65"/>
                <p:cNvSpPr>
                  <a:spLocks noChangeArrowheads="1"/>
                </p:cNvSpPr>
                <p:nvPr/>
              </p:nvSpPr>
              <p:spPr bwMode="auto">
                <a:xfrm>
                  <a:off x="1018" y="1756"/>
                  <a:ext cx="158" cy="27"/>
                </a:xfrm>
                <a:custGeom>
                  <a:avLst/>
                  <a:gdLst>
                    <a:gd name="T0" fmla="*/ 39 w 698"/>
                    <a:gd name="T1" fmla="*/ 0 h 121"/>
                    <a:gd name="T2" fmla="*/ 158 w 698"/>
                    <a:gd name="T3" fmla="*/ 0 h 121"/>
                    <a:gd name="T4" fmla="*/ 118 w 698"/>
                    <a:gd name="T5" fmla="*/ 27 h 121"/>
                    <a:gd name="T6" fmla="*/ 0 w 698"/>
                    <a:gd name="T7" fmla="*/ 27 h 121"/>
                    <a:gd name="T8" fmla="*/ 39 w 698"/>
                    <a:gd name="T9" fmla="*/ 0 h 121"/>
                    <a:gd name="T10" fmla="*/ 0 60000 65536"/>
                    <a:gd name="T11" fmla="*/ 0 60000 65536"/>
                    <a:gd name="T12" fmla="*/ 0 60000 65536"/>
                    <a:gd name="T13" fmla="*/ 0 60000 65536"/>
                    <a:gd name="T14" fmla="*/ 0 60000 65536"/>
                    <a:gd name="T15" fmla="*/ 0 w 698"/>
                    <a:gd name="T16" fmla="*/ 0 h 121"/>
                    <a:gd name="T17" fmla="*/ 698 w 698"/>
                    <a:gd name="T18" fmla="*/ 121 h 121"/>
                  </a:gdLst>
                  <a:ahLst/>
                  <a:cxnLst>
                    <a:cxn ang="T10">
                      <a:pos x="T0" y="T1"/>
                    </a:cxn>
                    <a:cxn ang="T11">
                      <a:pos x="T2" y="T3"/>
                    </a:cxn>
                    <a:cxn ang="T12">
                      <a:pos x="T4" y="T5"/>
                    </a:cxn>
                    <a:cxn ang="T13">
                      <a:pos x="T6" y="T7"/>
                    </a:cxn>
                    <a:cxn ang="T14">
                      <a:pos x="T8" y="T9"/>
                    </a:cxn>
                  </a:cxnLst>
                  <a:rect l="T15" t="T16" r="T17" b="T18"/>
                  <a:pathLst>
                    <a:path w="698" h="121">
                      <a:moveTo>
                        <a:pt x="173" y="0"/>
                      </a:moveTo>
                      <a:lnTo>
                        <a:pt x="697" y="0"/>
                      </a:lnTo>
                      <a:lnTo>
                        <a:pt x="522" y="120"/>
                      </a:lnTo>
                      <a:lnTo>
                        <a:pt x="0" y="120"/>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78" name="Group 66"/>
              <p:cNvGrpSpPr>
                <a:grpSpLocks/>
              </p:cNvGrpSpPr>
              <p:nvPr/>
            </p:nvGrpSpPr>
            <p:grpSpPr bwMode="auto">
              <a:xfrm>
                <a:off x="1257" y="1652"/>
                <a:ext cx="377" cy="447"/>
                <a:chOff x="1257" y="1652"/>
                <a:chExt cx="377" cy="447"/>
              </a:xfrm>
            </p:grpSpPr>
            <p:grpSp>
              <p:nvGrpSpPr>
                <p:cNvPr id="11386" name="Group 67"/>
                <p:cNvGrpSpPr>
                  <a:grpSpLocks/>
                </p:cNvGrpSpPr>
                <p:nvPr/>
              </p:nvGrpSpPr>
              <p:grpSpPr bwMode="auto">
                <a:xfrm>
                  <a:off x="1257" y="1652"/>
                  <a:ext cx="377" cy="447"/>
                  <a:chOff x="1257" y="1652"/>
                  <a:chExt cx="377" cy="447"/>
                </a:xfrm>
              </p:grpSpPr>
              <p:grpSp>
                <p:nvGrpSpPr>
                  <p:cNvPr id="11389" name="Group 68"/>
                  <p:cNvGrpSpPr>
                    <a:grpSpLocks/>
                  </p:cNvGrpSpPr>
                  <p:nvPr/>
                </p:nvGrpSpPr>
                <p:grpSpPr bwMode="auto">
                  <a:xfrm>
                    <a:off x="1257" y="1723"/>
                    <a:ext cx="377" cy="376"/>
                    <a:chOff x="1257" y="1723"/>
                    <a:chExt cx="377" cy="376"/>
                  </a:xfrm>
                </p:grpSpPr>
                <p:sp>
                  <p:nvSpPr>
                    <p:cNvPr id="11394" name="Freeform 69"/>
                    <p:cNvSpPr>
                      <a:spLocks noChangeArrowheads="1"/>
                    </p:cNvSpPr>
                    <p:nvPr/>
                  </p:nvSpPr>
                  <p:spPr bwMode="auto">
                    <a:xfrm>
                      <a:off x="1257" y="17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5" name="Freeform 70"/>
                    <p:cNvSpPr>
                      <a:spLocks noChangeArrowheads="1"/>
                    </p:cNvSpPr>
                    <p:nvPr/>
                  </p:nvSpPr>
                  <p:spPr bwMode="auto">
                    <a:xfrm>
                      <a:off x="1257" y="17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6" name="Freeform 71"/>
                    <p:cNvSpPr>
                      <a:spLocks noChangeArrowheads="1"/>
                    </p:cNvSpPr>
                    <p:nvPr/>
                  </p:nvSpPr>
                  <p:spPr bwMode="auto">
                    <a:xfrm>
                      <a:off x="1541" y="17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90" name="Group 72"/>
                  <p:cNvGrpSpPr>
                    <a:grpSpLocks/>
                  </p:cNvGrpSpPr>
                  <p:nvPr/>
                </p:nvGrpSpPr>
                <p:grpSpPr bwMode="auto">
                  <a:xfrm>
                    <a:off x="1343" y="1652"/>
                    <a:ext cx="291" cy="77"/>
                    <a:chOff x="1343" y="1652"/>
                    <a:chExt cx="291" cy="77"/>
                  </a:xfrm>
                </p:grpSpPr>
                <p:sp>
                  <p:nvSpPr>
                    <p:cNvPr id="11391" name="Freeform 73"/>
                    <p:cNvSpPr>
                      <a:spLocks noChangeArrowheads="1"/>
                    </p:cNvSpPr>
                    <p:nvPr/>
                  </p:nvSpPr>
                  <p:spPr bwMode="auto">
                    <a:xfrm>
                      <a:off x="1343" y="16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2" name="Freeform 74"/>
                    <p:cNvSpPr>
                      <a:spLocks noChangeArrowheads="1"/>
                    </p:cNvSpPr>
                    <p:nvPr/>
                  </p:nvSpPr>
                  <p:spPr bwMode="auto">
                    <a:xfrm>
                      <a:off x="1343" y="16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93" name="Freeform 75"/>
                    <p:cNvSpPr>
                      <a:spLocks noChangeArrowheads="1"/>
                    </p:cNvSpPr>
                    <p:nvPr/>
                  </p:nvSpPr>
                  <p:spPr bwMode="auto">
                    <a:xfrm>
                      <a:off x="1615" y="16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87" name="Oval 76"/>
                <p:cNvSpPr>
                  <a:spLocks noChangeArrowheads="1"/>
                </p:cNvSpPr>
                <p:nvPr/>
              </p:nvSpPr>
              <p:spPr bwMode="auto">
                <a:xfrm>
                  <a:off x="1372" y="16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8" name="Freeform 77"/>
                <p:cNvSpPr>
                  <a:spLocks noChangeArrowheads="1"/>
                </p:cNvSpPr>
                <p:nvPr/>
              </p:nvSpPr>
              <p:spPr bwMode="auto">
                <a:xfrm>
                  <a:off x="1304" y="1898"/>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79" name="Freeform 78"/>
              <p:cNvSpPr>
                <a:spLocks noChangeArrowheads="1"/>
              </p:cNvSpPr>
              <p:nvPr/>
            </p:nvSpPr>
            <p:spPr bwMode="auto">
              <a:xfrm>
                <a:off x="1821" y="1881"/>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0" name="AutoShape 79"/>
              <p:cNvSpPr>
                <a:spLocks noChangeArrowheads="1"/>
              </p:cNvSpPr>
              <p:nvPr/>
            </p:nvSpPr>
            <p:spPr bwMode="auto">
              <a:xfrm>
                <a:off x="1817" y="18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1" name="AutoShape 80"/>
              <p:cNvSpPr>
                <a:spLocks noChangeArrowheads="1"/>
              </p:cNvSpPr>
              <p:nvPr/>
            </p:nvSpPr>
            <p:spPr bwMode="auto">
              <a:xfrm>
                <a:off x="1824" y="19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2" name="AutoShape 81"/>
              <p:cNvSpPr>
                <a:spLocks noChangeArrowheads="1"/>
              </p:cNvSpPr>
              <p:nvPr/>
            </p:nvSpPr>
            <p:spPr bwMode="auto">
              <a:xfrm>
                <a:off x="1641" y="19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83" name="Group 82"/>
              <p:cNvGrpSpPr>
                <a:grpSpLocks/>
              </p:cNvGrpSpPr>
              <p:nvPr/>
            </p:nvGrpSpPr>
            <p:grpSpPr bwMode="auto">
              <a:xfrm>
                <a:off x="1639" y="1709"/>
                <a:ext cx="193" cy="363"/>
                <a:chOff x="1639" y="1709"/>
                <a:chExt cx="193" cy="363"/>
              </a:xfrm>
            </p:grpSpPr>
            <p:sp>
              <p:nvSpPr>
                <p:cNvPr id="11384" name="Oval 83"/>
                <p:cNvSpPr>
                  <a:spLocks noChangeArrowheads="1"/>
                </p:cNvSpPr>
                <p:nvPr/>
              </p:nvSpPr>
              <p:spPr bwMode="auto">
                <a:xfrm>
                  <a:off x="1716" y="1709"/>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85" name="Freeform 84"/>
                <p:cNvSpPr>
                  <a:spLocks noChangeArrowheads="1"/>
                </p:cNvSpPr>
                <p:nvPr/>
              </p:nvSpPr>
              <p:spPr bwMode="auto">
                <a:xfrm>
                  <a:off x="1639" y="1777"/>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4" name="Group 85"/>
            <p:cNvGrpSpPr>
              <a:grpSpLocks/>
            </p:cNvGrpSpPr>
            <p:nvPr/>
          </p:nvGrpSpPr>
          <p:grpSpPr bwMode="auto">
            <a:xfrm>
              <a:off x="1356" y="2116"/>
              <a:ext cx="966" cy="447"/>
              <a:chOff x="1356" y="2116"/>
              <a:chExt cx="966" cy="447"/>
            </a:xfrm>
          </p:grpSpPr>
          <p:grpSp>
            <p:nvGrpSpPr>
              <p:cNvPr id="11347" name="Group 86"/>
              <p:cNvGrpSpPr>
                <a:grpSpLocks/>
              </p:cNvGrpSpPr>
              <p:nvPr/>
            </p:nvGrpSpPr>
            <p:grpSpPr bwMode="auto">
              <a:xfrm>
                <a:off x="1356" y="2116"/>
                <a:ext cx="304" cy="447"/>
                <a:chOff x="1356" y="2116"/>
                <a:chExt cx="304" cy="447"/>
              </a:xfrm>
            </p:grpSpPr>
            <p:grpSp>
              <p:nvGrpSpPr>
                <p:cNvPr id="11367" name="Group 87"/>
                <p:cNvGrpSpPr>
                  <a:grpSpLocks/>
                </p:cNvGrpSpPr>
                <p:nvPr/>
              </p:nvGrpSpPr>
              <p:grpSpPr bwMode="auto">
                <a:xfrm>
                  <a:off x="1356" y="2116"/>
                  <a:ext cx="304" cy="447"/>
                  <a:chOff x="1356" y="2116"/>
                  <a:chExt cx="304" cy="447"/>
                </a:xfrm>
              </p:grpSpPr>
              <p:grpSp>
                <p:nvGrpSpPr>
                  <p:cNvPr id="11369" name="Group 88"/>
                  <p:cNvGrpSpPr>
                    <a:grpSpLocks/>
                  </p:cNvGrpSpPr>
                  <p:nvPr/>
                </p:nvGrpSpPr>
                <p:grpSpPr bwMode="auto">
                  <a:xfrm>
                    <a:off x="1356" y="2187"/>
                    <a:ext cx="304" cy="376"/>
                    <a:chOff x="1356" y="2187"/>
                    <a:chExt cx="304" cy="376"/>
                  </a:xfrm>
                </p:grpSpPr>
                <p:sp>
                  <p:nvSpPr>
                    <p:cNvPr id="11374" name="Freeform 89"/>
                    <p:cNvSpPr>
                      <a:spLocks noChangeArrowheads="1"/>
                    </p:cNvSpPr>
                    <p:nvPr/>
                  </p:nvSpPr>
                  <p:spPr bwMode="auto">
                    <a:xfrm>
                      <a:off x="1356" y="2187"/>
                      <a:ext cx="305" cy="377"/>
                    </a:xfrm>
                    <a:custGeom>
                      <a:avLst/>
                      <a:gdLst>
                        <a:gd name="T0" fmla="*/ 0 w 1346"/>
                        <a:gd name="T1" fmla="*/ 377 h 1664"/>
                        <a:gd name="T2" fmla="*/ 0 w 1346"/>
                        <a:gd name="T3" fmla="*/ 76 h 1664"/>
                        <a:gd name="T4" fmla="*/ 76 w 1346"/>
                        <a:gd name="T5" fmla="*/ 0 h 1664"/>
                        <a:gd name="T6" fmla="*/ 305 w 1346"/>
                        <a:gd name="T7" fmla="*/ 0 h 1664"/>
                        <a:gd name="T8" fmla="*/ 305 w 1346"/>
                        <a:gd name="T9" fmla="*/ 300 h 1664"/>
                        <a:gd name="T10" fmla="*/ 228 w 1346"/>
                        <a:gd name="T11" fmla="*/ 377 h 1664"/>
                        <a:gd name="T12" fmla="*/ 0 w 1346"/>
                        <a:gd name="T13" fmla="*/ 377 h 1664"/>
                        <a:gd name="T14" fmla="*/ 0 60000 65536"/>
                        <a:gd name="T15" fmla="*/ 0 60000 65536"/>
                        <a:gd name="T16" fmla="*/ 0 60000 65536"/>
                        <a:gd name="T17" fmla="*/ 0 60000 65536"/>
                        <a:gd name="T18" fmla="*/ 0 60000 65536"/>
                        <a:gd name="T19" fmla="*/ 0 60000 65536"/>
                        <a:gd name="T20" fmla="*/ 0 60000 65536"/>
                        <a:gd name="T21" fmla="*/ 0 w 1346"/>
                        <a:gd name="T22" fmla="*/ 0 h 1664"/>
                        <a:gd name="T23" fmla="*/ 1346 w 1346"/>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4">
                          <a:moveTo>
                            <a:pt x="0" y="1663"/>
                          </a:moveTo>
                          <a:lnTo>
                            <a:pt x="0" y="335"/>
                          </a:lnTo>
                          <a:lnTo>
                            <a:pt x="335" y="0"/>
                          </a:lnTo>
                          <a:lnTo>
                            <a:pt x="1345" y="0"/>
                          </a:lnTo>
                          <a:lnTo>
                            <a:pt x="1345" y="1326"/>
                          </a:lnTo>
                          <a:lnTo>
                            <a:pt x="1008" y="1663"/>
                          </a:lnTo>
                          <a:lnTo>
                            <a:pt x="0" y="1663"/>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5" name="Freeform 90"/>
                    <p:cNvSpPr>
                      <a:spLocks noChangeArrowheads="1"/>
                    </p:cNvSpPr>
                    <p:nvPr/>
                  </p:nvSpPr>
                  <p:spPr bwMode="auto">
                    <a:xfrm>
                      <a:off x="1356" y="2187"/>
                      <a:ext cx="305" cy="76"/>
                    </a:xfrm>
                    <a:custGeom>
                      <a:avLst/>
                      <a:gdLst>
                        <a:gd name="T0" fmla="*/ 0 w 1346"/>
                        <a:gd name="T1" fmla="*/ 76 h 336"/>
                        <a:gd name="T2" fmla="*/ 76 w 1346"/>
                        <a:gd name="T3" fmla="*/ 0 h 336"/>
                        <a:gd name="T4" fmla="*/ 305 w 1346"/>
                        <a:gd name="T5" fmla="*/ 0 h 336"/>
                        <a:gd name="T6" fmla="*/ 228 w 1346"/>
                        <a:gd name="T7" fmla="*/ 76 h 336"/>
                        <a:gd name="T8" fmla="*/ 0 w 1346"/>
                        <a:gd name="T9" fmla="*/ 76 h 336"/>
                        <a:gd name="T10" fmla="*/ 0 60000 65536"/>
                        <a:gd name="T11" fmla="*/ 0 60000 65536"/>
                        <a:gd name="T12" fmla="*/ 0 60000 65536"/>
                        <a:gd name="T13" fmla="*/ 0 60000 65536"/>
                        <a:gd name="T14" fmla="*/ 0 60000 65536"/>
                        <a:gd name="T15" fmla="*/ 0 w 1346"/>
                        <a:gd name="T16" fmla="*/ 0 h 336"/>
                        <a:gd name="T17" fmla="*/ 1346 w 1346"/>
                        <a:gd name="T18" fmla="*/ 336 h 336"/>
                      </a:gdLst>
                      <a:ahLst/>
                      <a:cxnLst>
                        <a:cxn ang="T10">
                          <a:pos x="T0" y="T1"/>
                        </a:cxn>
                        <a:cxn ang="T11">
                          <a:pos x="T2" y="T3"/>
                        </a:cxn>
                        <a:cxn ang="T12">
                          <a:pos x="T4" y="T5"/>
                        </a:cxn>
                        <a:cxn ang="T13">
                          <a:pos x="T6" y="T7"/>
                        </a:cxn>
                        <a:cxn ang="T14">
                          <a:pos x="T8" y="T9"/>
                        </a:cxn>
                      </a:cxnLst>
                      <a:rect l="T15" t="T16" r="T17" b="T18"/>
                      <a:pathLst>
                        <a:path w="1346" h="336">
                          <a:moveTo>
                            <a:pt x="0" y="335"/>
                          </a:moveTo>
                          <a:lnTo>
                            <a:pt x="335" y="0"/>
                          </a:lnTo>
                          <a:lnTo>
                            <a:pt x="1345" y="0"/>
                          </a:lnTo>
                          <a:lnTo>
                            <a:pt x="1008" y="335"/>
                          </a:lnTo>
                          <a:lnTo>
                            <a:pt x="0" y="33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6" name="Freeform 91"/>
                    <p:cNvSpPr>
                      <a:spLocks noChangeArrowheads="1"/>
                    </p:cNvSpPr>
                    <p:nvPr/>
                  </p:nvSpPr>
                  <p:spPr bwMode="auto">
                    <a:xfrm>
                      <a:off x="1585" y="2187"/>
                      <a:ext cx="77" cy="377"/>
                    </a:xfrm>
                    <a:custGeom>
                      <a:avLst/>
                      <a:gdLst>
                        <a:gd name="T0" fmla="*/ 0 w 338"/>
                        <a:gd name="T1" fmla="*/ 377 h 1664"/>
                        <a:gd name="T2" fmla="*/ 0 w 338"/>
                        <a:gd name="T3" fmla="*/ 76 h 1664"/>
                        <a:gd name="T4" fmla="*/ 77 w 338"/>
                        <a:gd name="T5" fmla="*/ 0 h 1664"/>
                        <a:gd name="T6" fmla="*/ 77 w 338"/>
                        <a:gd name="T7" fmla="*/ 300 h 1664"/>
                        <a:gd name="T8" fmla="*/ 0 w 338"/>
                        <a:gd name="T9" fmla="*/ 377 h 1664"/>
                        <a:gd name="T10" fmla="*/ 0 60000 65536"/>
                        <a:gd name="T11" fmla="*/ 0 60000 65536"/>
                        <a:gd name="T12" fmla="*/ 0 60000 65536"/>
                        <a:gd name="T13" fmla="*/ 0 60000 65536"/>
                        <a:gd name="T14" fmla="*/ 0 60000 65536"/>
                        <a:gd name="T15" fmla="*/ 0 w 338"/>
                        <a:gd name="T16" fmla="*/ 0 h 1664"/>
                        <a:gd name="T17" fmla="*/ 338 w 338"/>
                        <a:gd name="T18" fmla="*/ 1664 h 1664"/>
                      </a:gdLst>
                      <a:ahLst/>
                      <a:cxnLst>
                        <a:cxn ang="T10">
                          <a:pos x="T0" y="T1"/>
                        </a:cxn>
                        <a:cxn ang="T11">
                          <a:pos x="T2" y="T3"/>
                        </a:cxn>
                        <a:cxn ang="T12">
                          <a:pos x="T4" y="T5"/>
                        </a:cxn>
                        <a:cxn ang="T13">
                          <a:pos x="T6" y="T7"/>
                        </a:cxn>
                        <a:cxn ang="T14">
                          <a:pos x="T8" y="T9"/>
                        </a:cxn>
                      </a:cxnLst>
                      <a:rect l="T15" t="T16" r="T17" b="T18"/>
                      <a:pathLst>
                        <a:path w="338" h="1664">
                          <a:moveTo>
                            <a:pt x="0" y="1663"/>
                          </a:moveTo>
                          <a:lnTo>
                            <a:pt x="0" y="335"/>
                          </a:lnTo>
                          <a:lnTo>
                            <a:pt x="337" y="0"/>
                          </a:lnTo>
                          <a:lnTo>
                            <a:pt x="337" y="1326"/>
                          </a:lnTo>
                          <a:lnTo>
                            <a:pt x="0" y="1663"/>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70" name="Group 92"/>
                  <p:cNvGrpSpPr>
                    <a:grpSpLocks/>
                  </p:cNvGrpSpPr>
                  <p:nvPr/>
                </p:nvGrpSpPr>
                <p:grpSpPr bwMode="auto">
                  <a:xfrm>
                    <a:off x="1426" y="2116"/>
                    <a:ext cx="234" cy="77"/>
                    <a:chOff x="1426" y="2116"/>
                    <a:chExt cx="234" cy="77"/>
                  </a:xfrm>
                </p:grpSpPr>
                <p:sp>
                  <p:nvSpPr>
                    <p:cNvPr id="11371" name="Freeform 93"/>
                    <p:cNvSpPr>
                      <a:spLocks noChangeArrowheads="1"/>
                    </p:cNvSpPr>
                    <p:nvPr/>
                  </p:nvSpPr>
                  <p:spPr bwMode="auto">
                    <a:xfrm>
                      <a:off x="1426" y="2116"/>
                      <a:ext cx="235" cy="78"/>
                    </a:xfrm>
                    <a:custGeom>
                      <a:avLst/>
                      <a:gdLst>
                        <a:gd name="T0" fmla="*/ 0 w 1038"/>
                        <a:gd name="T1" fmla="*/ 78 h 345"/>
                        <a:gd name="T2" fmla="*/ 0 w 1038"/>
                        <a:gd name="T3" fmla="*/ 19 h 345"/>
                        <a:gd name="T4" fmla="*/ 19 w 1038"/>
                        <a:gd name="T5" fmla="*/ 0 h 345"/>
                        <a:gd name="T6" fmla="*/ 235 w 1038"/>
                        <a:gd name="T7" fmla="*/ 0 h 345"/>
                        <a:gd name="T8" fmla="*/ 235 w 1038"/>
                        <a:gd name="T9" fmla="*/ 58 h 345"/>
                        <a:gd name="T10" fmla="*/ 215 w 1038"/>
                        <a:gd name="T11" fmla="*/ 78 h 345"/>
                        <a:gd name="T12" fmla="*/ 0 w 1038"/>
                        <a:gd name="T13" fmla="*/ 78 h 345"/>
                        <a:gd name="T14" fmla="*/ 0 60000 65536"/>
                        <a:gd name="T15" fmla="*/ 0 60000 65536"/>
                        <a:gd name="T16" fmla="*/ 0 60000 65536"/>
                        <a:gd name="T17" fmla="*/ 0 60000 65536"/>
                        <a:gd name="T18" fmla="*/ 0 60000 65536"/>
                        <a:gd name="T19" fmla="*/ 0 60000 65536"/>
                        <a:gd name="T20" fmla="*/ 0 60000 65536"/>
                        <a:gd name="T21" fmla="*/ 0 w 1038"/>
                        <a:gd name="T22" fmla="*/ 0 h 345"/>
                        <a:gd name="T23" fmla="*/ 1038 w 103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8" h="345">
                          <a:moveTo>
                            <a:pt x="0" y="344"/>
                          </a:moveTo>
                          <a:lnTo>
                            <a:pt x="0" y="85"/>
                          </a:lnTo>
                          <a:lnTo>
                            <a:pt x="85" y="0"/>
                          </a:lnTo>
                          <a:lnTo>
                            <a:pt x="1037" y="0"/>
                          </a:lnTo>
                          <a:lnTo>
                            <a:pt x="1037" y="257"/>
                          </a:lnTo>
                          <a:lnTo>
                            <a:pt x="950"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2" name="Freeform 94"/>
                    <p:cNvSpPr>
                      <a:spLocks noChangeArrowheads="1"/>
                    </p:cNvSpPr>
                    <p:nvPr/>
                  </p:nvSpPr>
                  <p:spPr bwMode="auto">
                    <a:xfrm>
                      <a:off x="1426" y="2116"/>
                      <a:ext cx="235" cy="20"/>
                    </a:xfrm>
                    <a:custGeom>
                      <a:avLst/>
                      <a:gdLst>
                        <a:gd name="T0" fmla="*/ 0 w 1038"/>
                        <a:gd name="T1" fmla="*/ 20 h 86"/>
                        <a:gd name="T2" fmla="*/ 19 w 1038"/>
                        <a:gd name="T3" fmla="*/ 0 h 86"/>
                        <a:gd name="T4" fmla="*/ 235 w 1038"/>
                        <a:gd name="T5" fmla="*/ 0 h 86"/>
                        <a:gd name="T6" fmla="*/ 215 w 1038"/>
                        <a:gd name="T7" fmla="*/ 20 h 86"/>
                        <a:gd name="T8" fmla="*/ 0 w 1038"/>
                        <a:gd name="T9" fmla="*/ 20 h 86"/>
                        <a:gd name="T10" fmla="*/ 0 60000 65536"/>
                        <a:gd name="T11" fmla="*/ 0 60000 65536"/>
                        <a:gd name="T12" fmla="*/ 0 60000 65536"/>
                        <a:gd name="T13" fmla="*/ 0 60000 65536"/>
                        <a:gd name="T14" fmla="*/ 0 60000 65536"/>
                        <a:gd name="T15" fmla="*/ 0 w 1038"/>
                        <a:gd name="T16" fmla="*/ 0 h 86"/>
                        <a:gd name="T17" fmla="*/ 1038 w 1038"/>
                        <a:gd name="T18" fmla="*/ 86 h 86"/>
                      </a:gdLst>
                      <a:ahLst/>
                      <a:cxnLst>
                        <a:cxn ang="T10">
                          <a:pos x="T0" y="T1"/>
                        </a:cxn>
                        <a:cxn ang="T11">
                          <a:pos x="T2" y="T3"/>
                        </a:cxn>
                        <a:cxn ang="T12">
                          <a:pos x="T4" y="T5"/>
                        </a:cxn>
                        <a:cxn ang="T13">
                          <a:pos x="T6" y="T7"/>
                        </a:cxn>
                        <a:cxn ang="T14">
                          <a:pos x="T8" y="T9"/>
                        </a:cxn>
                      </a:cxnLst>
                      <a:rect l="T15" t="T16" r="T17" b="T18"/>
                      <a:pathLst>
                        <a:path w="1038" h="86">
                          <a:moveTo>
                            <a:pt x="0" y="85"/>
                          </a:moveTo>
                          <a:lnTo>
                            <a:pt x="85" y="0"/>
                          </a:lnTo>
                          <a:lnTo>
                            <a:pt x="1037" y="0"/>
                          </a:lnTo>
                          <a:lnTo>
                            <a:pt x="950"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73" name="Freeform 95"/>
                    <p:cNvSpPr>
                      <a:spLocks noChangeArrowheads="1"/>
                    </p:cNvSpPr>
                    <p:nvPr/>
                  </p:nvSpPr>
                  <p:spPr bwMode="auto">
                    <a:xfrm>
                      <a:off x="1641" y="21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68" name="Freeform 96"/>
                <p:cNvSpPr>
                  <a:spLocks noChangeArrowheads="1"/>
                </p:cNvSpPr>
                <p:nvPr/>
              </p:nvSpPr>
              <p:spPr bwMode="auto">
                <a:xfrm>
                  <a:off x="1418" y="2220"/>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48" name="Group 97"/>
              <p:cNvGrpSpPr>
                <a:grpSpLocks/>
              </p:cNvGrpSpPr>
              <p:nvPr/>
            </p:nvGrpSpPr>
            <p:grpSpPr bwMode="auto">
              <a:xfrm>
                <a:off x="1657" y="2116"/>
                <a:ext cx="377" cy="447"/>
                <a:chOff x="1657" y="2116"/>
                <a:chExt cx="377" cy="447"/>
              </a:xfrm>
            </p:grpSpPr>
            <p:grpSp>
              <p:nvGrpSpPr>
                <p:cNvPr id="11356" name="Group 98"/>
                <p:cNvGrpSpPr>
                  <a:grpSpLocks/>
                </p:cNvGrpSpPr>
                <p:nvPr/>
              </p:nvGrpSpPr>
              <p:grpSpPr bwMode="auto">
                <a:xfrm>
                  <a:off x="1657" y="2116"/>
                  <a:ext cx="377" cy="447"/>
                  <a:chOff x="1657" y="2116"/>
                  <a:chExt cx="377" cy="447"/>
                </a:xfrm>
              </p:grpSpPr>
              <p:grpSp>
                <p:nvGrpSpPr>
                  <p:cNvPr id="11359" name="Group 99"/>
                  <p:cNvGrpSpPr>
                    <a:grpSpLocks/>
                  </p:cNvGrpSpPr>
                  <p:nvPr/>
                </p:nvGrpSpPr>
                <p:grpSpPr bwMode="auto">
                  <a:xfrm>
                    <a:off x="1657" y="2187"/>
                    <a:ext cx="377" cy="376"/>
                    <a:chOff x="1657" y="2187"/>
                    <a:chExt cx="377" cy="376"/>
                  </a:xfrm>
                </p:grpSpPr>
                <p:sp>
                  <p:nvSpPr>
                    <p:cNvPr id="11364" name="Freeform 100"/>
                    <p:cNvSpPr>
                      <a:spLocks noChangeArrowheads="1"/>
                    </p:cNvSpPr>
                    <p:nvPr/>
                  </p:nvSpPr>
                  <p:spPr bwMode="auto">
                    <a:xfrm>
                      <a:off x="1657" y="2187"/>
                      <a:ext cx="378" cy="377"/>
                    </a:xfrm>
                    <a:custGeom>
                      <a:avLst/>
                      <a:gdLst>
                        <a:gd name="T0" fmla="*/ 0 w 1668"/>
                        <a:gd name="T1" fmla="*/ 377 h 1664"/>
                        <a:gd name="T2" fmla="*/ 0 w 1668"/>
                        <a:gd name="T3" fmla="*/ 94 h 1664"/>
                        <a:gd name="T4" fmla="*/ 94 w 1668"/>
                        <a:gd name="T5" fmla="*/ 0 h 1664"/>
                        <a:gd name="T6" fmla="*/ 378 w 1668"/>
                        <a:gd name="T7" fmla="*/ 0 h 1664"/>
                        <a:gd name="T8" fmla="*/ 378 w 1668"/>
                        <a:gd name="T9" fmla="*/ 283 h 1664"/>
                        <a:gd name="T10" fmla="*/ 284 w 1668"/>
                        <a:gd name="T11" fmla="*/ 377 h 1664"/>
                        <a:gd name="T12" fmla="*/ 0 w 1668"/>
                        <a:gd name="T13" fmla="*/ 377 h 1664"/>
                        <a:gd name="T14" fmla="*/ 0 60000 65536"/>
                        <a:gd name="T15" fmla="*/ 0 60000 65536"/>
                        <a:gd name="T16" fmla="*/ 0 60000 65536"/>
                        <a:gd name="T17" fmla="*/ 0 60000 65536"/>
                        <a:gd name="T18" fmla="*/ 0 60000 65536"/>
                        <a:gd name="T19" fmla="*/ 0 60000 65536"/>
                        <a:gd name="T20" fmla="*/ 0 60000 65536"/>
                        <a:gd name="T21" fmla="*/ 0 w 1668"/>
                        <a:gd name="T22" fmla="*/ 0 h 1664"/>
                        <a:gd name="T23" fmla="*/ 1668 w 1668"/>
                        <a:gd name="T24" fmla="*/ 1664 h 16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4">
                          <a:moveTo>
                            <a:pt x="0" y="1663"/>
                          </a:moveTo>
                          <a:lnTo>
                            <a:pt x="0" y="414"/>
                          </a:lnTo>
                          <a:lnTo>
                            <a:pt x="414" y="0"/>
                          </a:lnTo>
                          <a:lnTo>
                            <a:pt x="1667" y="0"/>
                          </a:lnTo>
                          <a:lnTo>
                            <a:pt x="1667" y="1247"/>
                          </a:lnTo>
                          <a:lnTo>
                            <a:pt x="1251" y="1663"/>
                          </a:lnTo>
                          <a:lnTo>
                            <a:pt x="0" y="1663"/>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5" name="Freeform 101"/>
                    <p:cNvSpPr>
                      <a:spLocks noChangeArrowheads="1"/>
                    </p:cNvSpPr>
                    <p:nvPr/>
                  </p:nvSpPr>
                  <p:spPr bwMode="auto">
                    <a:xfrm>
                      <a:off x="1657" y="2187"/>
                      <a:ext cx="378" cy="94"/>
                    </a:xfrm>
                    <a:custGeom>
                      <a:avLst/>
                      <a:gdLst>
                        <a:gd name="T0" fmla="*/ 0 w 1668"/>
                        <a:gd name="T1" fmla="*/ 94 h 415"/>
                        <a:gd name="T2" fmla="*/ 94 w 1668"/>
                        <a:gd name="T3" fmla="*/ 0 h 415"/>
                        <a:gd name="T4" fmla="*/ 378 w 1668"/>
                        <a:gd name="T5" fmla="*/ 0 h 415"/>
                        <a:gd name="T6" fmla="*/ 284 w 1668"/>
                        <a:gd name="T7" fmla="*/ 94 h 415"/>
                        <a:gd name="T8" fmla="*/ 0 w 1668"/>
                        <a:gd name="T9" fmla="*/ 94 h 415"/>
                        <a:gd name="T10" fmla="*/ 0 60000 65536"/>
                        <a:gd name="T11" fmla="*/ 0 60000 65536"/>
                        <a:gd name="T12" fmla="*/ 0 60000 65536"/>
                        <a:gd name="T13" fmla="*/ 0 60000 65536"/>
                        <a:gd name="T14" fmla="*/ 0 60000 65536"/>
                        <a:gd name="T15" fmla="*/ 0 w 1668"/>
                        <a:gd name="T16" fmla="*/ 0 h 415"/>
                        <a:gd name="T17" fmla="*/ 1668 w 1668"/>
                        <a:gd name="T18" fmla="*/ 415 h 415"/>
                      </a:gdLst>
                      <a:ahLst/>
                      <a:cxnLst>
                        <a:cxn ang="T10">
                          <a:pos x="T0" y="T1"/>
                        </a:cxn>
                        <a:cxn ang="T11">
                          <a:pos x="T2" y="T3"/>
                        </a:cxn>
                        <a:cxn ang="T12">
                          <a:pos x="T4" y="T5"/>
                        </a:cxn>
                        <a:cxn ang="T13">
                          <a:pos x="T6" y="T7"/>
                        </a:cxn>
                        <a:cxn ang="T14">
                          <a:pos x="T8" y="T9"/>
                        </a:cxn>
                      </a:cxnLst>
                      <a:rect l="T15" t="T16" r="T17" b="T18"/>
                      <a:pathLst>
                        <a:path w="1668" h="415">
                          <a:moveTo>
                            <a:pt x="0" y="414"/>
                          </a:moveTo>
                          <a:lnTo>
                            <a:pt x="414" y="0"/>
                          </a:lnTo>
                          <a:lnTo>
                            <a:pt x="1667" y="0"/>
                          </a:lnTo>
                          <a:lnTo>
                            <a:pt x="1251" y="414"/>
                          </a:lnTo>
                          <a:lnTo>
                            <a:pt x="0" y="414"/>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6" name="Freeform 102"/>
                    <p:cNvSpPr>
                      <a:spLocks noChangeArrowheads="1"/>
                    </p:cNvSpPr>
                    <p:nvPr/>
                  </p:nvSpPr>
                  <p:spPr bwMode="auto">
                    <a:xfrm>
                      <a:off x="1941" y="2187"/>
                      <a:ext cx="95" cy="377"/>
                    </a:xfrm>
                    <a:custGeom>
                      <a:avLst/>
                      <a:gdLst>
                        <a:gd name="T0" fmla="*/ 0 w 417"/>
                        <a:gd name="T1" fmla="*/ 377 h 1664"/>
                        <a:gd name="T2" fmla="*/ 0 w 417"/>
                        <a:gd name="T3" fmla="*/ 94 h 1664"/>
                        <a:gd name="T4" fmla="*/ 95 w 417"/>
                        <a:gd name="T5" fmla="*/ 0 h 1664"/>
                        <a:gd name="T6" fmla="*/ 95 w 417"/>
                        <a:gd name="T7" fmla="*/ 283 h 1664"/>
                        <a:gd name="T8" fmla="*/ 0 w 417"/>
                        <a:gd name="T9" fmla="*/ 377 h 1664"/>
                        <a:gd name="T10" fmla="*/ 0 60000 65536"/>
                        <a:gd name="T11" fmla="*/ 0 60000 65536"/>
                        <a:gd name="T12" fmla="*/ 0 60000 65536"/>
                        <a:gd name="T13" fmla="*/ 0 60000 65536"/>
                        <a:gd name="T14" fmla="*/ 0 60000 65536"/>
                        <a:gd name="T15" fmla="*/ 0 w 417"/>
                        <a:gd name="T16" fmla="*/ 0 h 1664"/>
                        <a:gd name="T17" fmla="*/ 417 w 417"/>
                        <a:gd name="T18" fmla="*/ 1664 h 1664"/>
                      </a:gdLst>
                      <a:ahLst/>
                      <a:cxnLst>
                        <a:cxn ang="T10">
                          <a:pos x="T0" y="T1"/>
                        </a:cxn>
                        <a:cxn ang="T11">
                          <a:pos x="T2" y="T3"/>
                        </a:cxn>
                        <a:cxn ang="T12">
                          <a:pos x="T4" y="T5"/>
                        </a:cxn>
                        <a:cxn ang="T13">
                          <a:pos x="T6" y="T7"/>
                        </a:cxn>
                        <a:cxn ang="T14">
                          <a:pos x="T8" y="T9"/>
                        </a:cxn>
                      </a:cxnLst>
                      <a:rect l="T15" t="T16" r="T17" b="T18"/>
                      <a:pathLst>
                        <a:path w="417" h="1664">
                          <a:moveTo>
                            <a:pt x="0" y="1663"/>
                          </a:moveTo>
                          <a:lnTo>
                            <a:pt x="0" y="414"/>
                          </a:lnTo>
                          <a:lnTo>
                            <a:pt x="416" y="0"/>
                          </a:lnTo>
                          <a:lnTo>
                            <a:pt x="416" y="1247"/>
                          </a:lnTo>
                          <a:lnTo>
                            <a:pt x="0" y="1663"/>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60" name="Group 103"/>
                  <p:cNvGrpSpPr>
                    <a:grpSpLocks/>
                  </p:cNvGrpSpPr>
                  <p:nvPr/>
                </p:nvGrpSpPr>
                <p:grpSpPr bwMode="auto">
                  <a:xfrm>
                    <a:off x="1743" y="2116"/>
                    <a:ext cx="291" cy="77"/>
                    <a:chOff x="1743" y="2116"/>
                    <a:chExt cx="291" cy="77"/>
                  </a:xfrm>
                </p:grpSpPr>
                <p:sp>
                  <p:nvSpPr>
                    <p:cNvPr id="11361" name="Freeform 104"/>
                    <p:cNvSpPr>
                      <a:spLocks noChangeArrowheads="1"/>
                    </p:cNvSpPr>
                    <p:nvPr/>
                  </p:nvSpPr>
                  <p:spPr bwMode="auto">
                    <a:xfrm>
                      <a:off x="1743" y="2116"/>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2" name="Freeform 105"/>
                    <p:cNvSpPr>
                      <a:spLocks noChangeArrowheads="1"/>
                    </p:cNvSpPr>
                    <p:nvPr/>
                  </p:nvSpPr>
                  <p:spPr bwMode="auto">
                    <a:xfrm>
                      <a:off x="1743" y="2116"/>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63" name="Freeform 106"/>
                    <p:cNvSpPr>
                      <a:spLocks noChangeArrowheads="1"/>
                    </p:cNvSpPr>
                    <p:nvPr/>
                  </p:nvSpPr>
                  <p:spPr bwMode="auto">
                    <a:xfrm>
                      <a:off x="2015" y="2116"/>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57" name="Oval 107"/>
                <p:cNvSpPr>
                  <a:spLocks noChangeArrowheads="1"/>
                </p:cNvSpPr>
                <p:nvPr/>
              </p:nvSpPr>
              <p:spPr bwMode="auto">
                <a:xfrm>
                  <a:off x="1772" y="2152"/>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8" name="Freeform 108"/>
                <p:cNvSpPr>
                  <a:spLocks noChangeArrowheads="1"/>
                </p:cNvSpPr>
                <p:nvPr/>
              </p:nvSpPr>
              <p:spPr bwMode="auto">
                <a:xfrm>
                  <a:off x="1704" y="2362"/>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49" name="Freeform 109"/>
              <p:cNvSpPr>
                <a:spLocks noChangeArrowheads="1"/>
              </p:cNvSpPr>
              <p:nvPr/>
            </p:nvSpPr>
            <p:spPr bwMode="auto">
              <a:xfrm>
                <a:off x="2221" y="2345"/>
                <a:ext cx="85" cy="191"/>
              </a:xfrm>
              <a:custGeom>
                <a:avLst/>
                <a:gdLst>
                  <a:gd name="T0" fmla="*/ 62 w 376"/>
                  <a:gd name="T1" fmla="*/ 0 h 843"/>
                  <a:gd name="T2" fmla="*/ 85 w 376"/>
                  <a:gd name="T3" fmla="*/ 0 h 843"/>
                  <a:gd name="T4" fmla="*/ 23 w 376"/>
                  <a:gd name="T5" fmla="*/ 191 h 843"/>
                  <a:gd name="T6" fmla="*/ 0 w 376"/>
                  <a:gd name="T7" fmla="*/ 191 h 843"/>
                  <a:gd name="T8" fmla="*/ 62 w 376"/>
                  <a:gd name="T9" fmla="*/ 0 h 843"/>
                  <a:gd name="T10" fmla="*/ 0 60000 65536"/>
                  <a:gd name="T11" fmla="*/ 0 60000 65536"/>
                  <a:gd name="T12" fmla="*/ 0 60000 65536"/>
                  <a:gd name="T13" fmla="*/ 0 60000 65536"/>
                  <a:gd name="T14" fmla="*/ 0 60000 65536"/>
                  <a:gd name="T15" fmla="*/ 0 w 376"/>
                  <a:gd name="T16" fmla="*/ 0 h 843"/>
                  <a:gd name="T17" fmla="*/ 376 w 376"/>
                  <a:gd name="T18" fmla="*/ 843 h 843"/>
                </a:gdLst>
                <a:ahLst/>
                <a:cxnLst>
                  <a:cxn ang="T10">
                    <a:pos x="T0" y="T1"/>
                  </a:cxn>
                  <a:cxn ang="T11">
                    <a:pos x="T2" y="T3"/>
                  </a:cxn>
                  <a:cxn ang="T12">
                    <a:pos x="T4" y="T5"/>
                  </a:cxn>
                  <a:cxn ang="T13">
                    <a:pos x="T6" y="T7"/>
                  </a:cxn>
                  <a:cxn ang="T14">
                    <a:pos x="T8" y="T9"/>
                  </a:cxn>
                </a:cxnLst>
                <a:rect l="T15" t="T16" r="T17" b="T18"/>
                <a:pathLst>
                  <a:path w="376" h="843">
                    <a:moveTo>
                      <a:pt x="273" y="0"/>
                    </a:moveTo>
                    <a:lnTo>
                      <a:pt x="375" y="0"/>
                    </a:lnTo>
                    <a:lnTo>
                      <a:pt x="101" y="842"/>
                    </a:lnTo>
                    <a:lnTo>
                      <a:pt x="0" y="842"/>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0" name="AutoShape 110"/>
              <p:cNvSpPr>
                <a:spLocks noChangeArrowheads="1"/>
              </p:cNvSpPr>
              <p:nvPr/>
            </p:nvSpPr>
            <p:spPr bwMode="auto">
              <a:xfrm>
                <a:off x="2217" y="2345"/>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1" name="AutoShape 111"/>
              <p:cNvSpPr>
                <a:spLocks noChangeArrowheads="1"/>
              </p:cNvSpPr>
              <p:nvPr/>
            </p:nvSpPr>
            <p:spPr bwMode="auto">
              <a:xfrm>
                <a:off x="2224" y="2426"/>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2" name="AutoShape 112"/>
              <p:cNvSpPr>
                <a:spLocks noChangeArrowheads="1"/>
              </p:cNvSpPr>
              <p:nvPr/>
            </p:nvSpPr>
            <p:spPr bwMode="auto">
              <a:xfrm>
                <a:off x="2041" y="2426"/>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53" name="Group 113"/>
              <p:cNvGrpSpPr>
                <a:grpSpLocks/>
              </p:cNvGrpSpPr>
              <p:nvPr/>
            </p:nvGrpSpPr>
            <p:grpSpPr bwMode="auto">
              <a:xfrm>
                <a:off x="2039" y="2173"/>
                <a:ext cx="193" cy="363"/>
                <a:chOff x="2039" y="2173"/>
                <a:chExt cx="193" cy="363"/>
              </a:xfrm>
            </p:grpSpPr>
            <p:sp>
              <p:nvSpPr>
                <p:cNvPr id="11354" name="Oval 114"/>
                <p:cNvSpPr>
                  <a:spLocks noChangeArrowheads="1"/>
                </p:cNvSpPr>
                <p:nvPr/>
              </p:nvSpPr>
              <p:spPr bwMode="auto">
                <a:xfrm>
                  <a:off x="2116" y="2173"/>
                  <a:ext cx="48"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55" name="Freeform 115"/>
                <p:cNvSpPr>
                  <a:spLocks noChangeArrowheads="1"/>
                </p:cNvSpPr>
                <p:nvPr/>
              </p:nvSpPr>
              <p:spPr bwMode="auto">
                <a:xfrm>
                  <a:off x="2039" y="2241"/>
                  <a:ext cx="194" cy="296"/>
                </a:xfrm>
                <a:custGeom>
                  <a:avLst/>
                  <a:gdLst>
                    <a:gd name="T0" fmla="*/ 2 w 857"/>
                    <a:gd name="T1" fmla="*/ 137 h 1305"/>
                    <a:gd name="T2" fmla="*/ 1 w 857"/>
                    <a:gd name="T3" fmla="*/ 140 h 1305"/>
                    <a:gd name="T4" fmla="*/ 0 w 857"/>
                    <a:gd name="T5" fmla="*/ 145 h 1305"/>
                    <a:gd name="T6" fmla="*/ 0 w 857"/>
                    <a:gd name="T7" fmla="*/ 150 h 1305"/>
                    <a:gd name="T8" fmla="*/ 2 w 857"/>
                    <a:gd name="T9" fmla="*/ 155 h 1305"/>
                    <a:gd name="T10" fmla="*/ 4 w 857"/>
                    <a:gd name="T11" fmla="*/ 159 h 1305"/>
                    <a:gd name="T12" fmla="*/ 8 w 857"/>
                    <a:gd name="T13" fmla="*/ 164 h 1305"/>
                    <a:gd name="T14" fmla="*/ 12 w 857"/>
                    <a:gd name="T15" fmla="*/ 166 h 1305"/>
                    <a:gd name="T16" fmla="*/ 16 w 857"/>
                    <a:gd name="T17" fmla="*/ 166 h 1305"/>
                    <a:gd name="T18" fmla="*/ 21 w 857"/>
                    <a:gd name="T19" fmla="*/ 166 h 1305"/>
                    <a:gd name="T20" fmla="*/ 127 w 857"/>
                    <a:gd name="T21" fmla="*/ 296 h 1305"/>
                    <a:gd name="T22" fmla="*/ 160 w 857"/>
                    <a:gd name="T23" fmla="*/ 142 h 1305"/>
                    <a:gd name="T24" fmla="*/ 160 w 857"/>
                    <a:gd name="T25" fmla="*/ 138 h 1305"/>
                    <a:gd name="T26" fmla="*/ 158 w 857"/>
                    <a:gd name="T27" fmla="*/ 136 h 1305"/>
                    <a:gd name="T28" fmla="*/ 155 w 857"/>
                    <a:gd name="T29" fmla="*/ 133 h 1305"/>
                    <a:gd name="T30" fmla="*/ 153 w 857"/>
                    <a:gd name="T31" fmla="*/ 131 h 1305"/>
                    <a:gd name="T32" fmla="*/ 148 w 857"/>
                    <a:gd name="T33" fmla="*/ 130 h 1305"/>
                    <a:gd name="T34" fmla="*/ 145 w 857"/>
                    <a:gd name="T35" fmla="*/ 129 h 1305"/>
                    <a:gd name="T36" fmla="*/ 141 w 857"/>
                    <a:gd name="T37" fmla="*/ 129 h 1305"/>
                    <a:gd name="T38" fmla="*/ 138 w 857"/>
                    <a:gd name="T39" fmla="*/ 129 h 1305"/>
                    <a:gd name="T40" fmla="*/ 93 w 857"/>
                    <a:gd name="T41" fmla="*/ 75 h 1305"/>
                    <a:gd name="T42" fmla="*/ 180 w 857"/>
                    <a:gd name="T43" fmla="*/ 93 h 1305"/>
                    <a:gd name="T44" fmla="*/ 184 w 857"/>
                    <a:gd name="T45" fmla="*/ 92 h 1305"/>
                    <a:gd name="T46" fmla="*/ 186 w 857"/>
                    <a:gd name="T47" fmla="*/ 91 h 1305"/>
                    <a:gd name="T48" fmla="*/ 190 w 857"/>
                    <a:gd name="T49" fmla="*/ 89 h 1305"/>
                    <a:gd name="T50" fmla="*/ 192 w 857"/>
                    <a:gd name="T51" fmla="*/ 86 h 1305"/>
                    <a:gd name="T52" fmla="*/ 193 w 857"/>
                    <a:gd name="T53" fmla="*/ 83 h 1305"/>
                    <a:gd name="T54" fmla="*/ 194 w 857"/>
                    <a:gd name="T55" fmla="*/ 78 h 1305"/>
                    <a:gd name="T56" fmla="*/ 193 w 857"/>
                    <a:gd name="T57" fmla="*/ 74 h 1305"/>
                    <a:gd name="T58" fmla="*/ 191 w 857"/>
                    <a:gd name="T59" fmla="*/ 70 h 1305"/>
                    <a:gd name="T60" fmla="*/ 189 w 857"/>
                    <a:gd name="T61" fmla="*/ 68 h 1305"/>
                    <a:gd name="T62" fmla="*/ 185 w 857"/>
                    <a:gd name="T63" fmla="*/ 65 h 1305"/>
                    <a:gd name="T64" fmla="*/ 182 w 857"/>
                    <a:gd name="T65" fmla="*/ 64 h 1305"/>
                    <a:gd name="T66" fmla="*/ 122 w 857"/>
                    <a:gd name="T67" fmla="*/ 64 h 1305"/>
                    <a:gd name="T68" fmla="*/ 112 w 857"/>
                    <a:gd name="T69" fmla="*/ 42 h 1305"/>
                    <a:gd name="T70" fmla="*/ 113 w 857"/>
                    <a:gd name="T71" fmla="*/ 37 h 1305"/>
                    <a:gd name="T72" fmla="*/ 114 w 857"/>
                    <a:gd name="T73" fmla="*/ 30 h 1305"/>
                    <a:gd name="T74" fmla="*/ 114 w 857"/>
                    <a:gd name="T75" fmla="*/ 24 h 1305"/>
                    <a:gd name="T76" fmla="*/ 112 w 857"/>
                    <a:gd name="T77" fmla="*/ 19 h 1305"/>
                    <a:gd name="T78" fmla="*/ 110 w 857"/>
                    <a:gd name="T79" fmla="*/ 15 h 1305"/>
                    <a:gd name="T80" fmla="*/ 107 w 857"/>
                    <a:gd name="T81" fmla="*/ 10 h 1305"/>
                    <a:gd name="T82" fmla="*/ 103 w 857"/>
                    <a:gd name="T83" fmla="*/ 7 h 1305"/>
                    <a:gd name="T84" fmla="*/ 98 w 857"/>
                    <a:gd name="T85" fmla="*/ 3 h 1305"/>
                    <a:gd name="T86" fmla="*/ 93 w 857"/>
                    <a:gd name="T87" fmla="*/ 1 h 1305"/>
                    <a:gd name="T88" fmla="*/ 87 w 857"/>
                    <a:gd name="T89" fmla="*/ 0 h 1305"/>
                    <a:gd name="T90" fmla="*/ 81 w 857"/>
                    <a:gd name="T91" fmla="*/ 0 h 1305"/>
                    <a:gd name="T92" fmla="*/ 75 w 857"/>
                    <a:gd name="T93" fmla="*/ 1 h 1305"/>
                    <a:gd name="T94" fmla="*/ 69 w 857"/>
                    <a:gd name="T95" fmla="*/ 3 h 1305"/>
                    <a:gd name="T96" fmla="*/ 63 w 857"/>
                    <a:gd name="T97" fmla="*/ 6 h 1305"/>
                    <a:gd name="T98" fmla="*/ 59 w 857"/>
                    <a:gd name="T99" fmla="*/ 11 h 1305"/>
                    <a:gd name="T100" fmla="*/ 55 w 857"/>
                    <a:gd name="T101" fmla="*/ 17 h 1305"/>
                    <a:gd name="T102" fmla="*/ 53 w 857"/>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5"/>
                    <a:gd name="T158" fmla="*/ 857 w 857"/>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5">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3" y="730"/>
                      </a:lnTo>
                      <a:lnTo>
                        <a:pt x="61" y="730"/>
                      </a:lnTo>
                      <a:lnTo>
                        <a:pt x="70" y="734"/>
                      </a:lnTo>
                      <a:lnTo>
                        <a:pt x="79" y="734"/>
                      </a:lnTo>
                      <a:lnTo>
                        <a:pt x="92" y="734"/>
                      </a:lnTo>
                      <a:lnTo>
                        <a:pt x="559" y="734"/>
                      </a:lnTo>
                      <a:lnTo>
                        <a:pt x="559" y="1304"/>
                      </a:lnTo>
                      <a:lnTo>
                        <a:pt x="705" y="1304"/>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1"/>
                      </a:lnTo>
                      <a:lnTo>
                        <a:pt x="465" y="411"/>
                      </a:lnTo>
                      <a:lnTo>
                        <a:pt x="794" y="411"/>
                      </a:lnTo>
                      <a:lnTo>
                        <a:pt x="803" y="406"/>
                      </a:lnTo>
                      <a:lnTo>
                        <a:pt x="812" y="406"/>
                      </a:lnTo>
                      <a:lnTo>
                        <a:pt x="816" y="402"/>
                      </a:lnTo>
                      <a:lnTo>
                        <a:pt x="821" y="402"/>
                      </a:lnTo>
                      <a:lnTo>
                        <a:pt x="830" y="398"/>
                      </a:lnTo>
                      <a:lnTo>
                        <a:pt x="838" y="393"/>
                      </a:lnTo>
                      <a:lnTo>
                        <a:pt x="843" y="384"/>
                      </a:lnTo>
                      <a:lnTo>
                        <a:pt x="847" y="380"/>
                      </a:lnTo>
                      <a:lnTo>
                        <a:pt x="852" y="371"/>
                      </a:lnTo>
                      <a:lnTo>
                        <a:pt x="852" y="367"/>
                      </a:lnTo>
                      <a:lnTo>
                        <a:pt x="856" y="358"/>
                      </a:lnTo>
                      <a:lnTo>
                        <a:pt x="856" y="345"/>
                      </a:lnTo>
                      <a:lnTo>
                        <a:pt x="856" y="336"/>
                      </a:lnTo>
                      <a:lnTo>
                        <a:pt x="852" y="327"/>
                      </a:lnTo>
                      <a:lnTo>
                        <a:pt x="847" y="318"/>
                      </a:lnTo>
                      <a:lnTo>
                        <a:pt x="843" y="309"/>
                      </a:lnTo>
                      <a:lnTo>
                        <a:pt x="838" y="305"/>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5" name="Group 116"/>
            <p:cNvGrpSpPr>
              <a:grpSpLocks/>
            </p:cNvGrpSpPr>
            <p:nvPr/>
          </p:nvGrpSpPr>
          <p:grpSpPr bwMode="auto">
            <a:xfrm>
              <a:off x="1772" y="2604"/>
              <a:ext cx="966" cy="447"/>
              <a:chOff x="1772" y="2604"/>
              <a:chExt cx="966" cy="447"/>
            </a:xfrm>
          </p:grpSpPr>
          <p:grpSp>
            <p:nvGrpSpPr>
              <p:cNvPr id="11317" name="Group 117"/>
              <p:cNvGrpSpPr>
                <a:grpSpLocks/>
              </p:cNvGrpSpPr>
              <p:nvPr/>
            </p:nvGrpSpPr>
            <p:grpSpPr bwMode="auto">
              <a:xfrm>
                <a:off x="1772" y="2604"/>
                <a:ext cx="304" cy="447"/>
                <a:chOff x="1772" y="2604"/>
                <a:chExt cx="304" cy="447"/>
              </a:xfrm>
            </p:grpSpPr>
            <p:grpSp>
              <p:nvGrpSpPr>
                <p:cNvPr id="11337" name="Group 118"/>
                <p:cNvGrpSpPr>
                  <a:grpSpLocks/>
                </p:cNvGrpSpPr>
                <p:nvPr/>
              </p:nvGrpSpPr>
              <p:grpSpPr bwMode="auto">
                <a:xfrm>
                  <a:off x="1772" y="2604"/>
                  <a:ext cx="304" cy="447"/>
                  <a:chOff x="1772" y="2604"/>
                  <a:chExt cx="304" cy="447"/>
                </a:xfrm>
              </p:grpSpPr>
              <p:grpSp>
                <p:nvGrpSpPr>
                  <p:cNvPr id="11339" name="Group 119"/>
                  <p:cNvGrpSpPr>
                    <a:grpSpLocks/>
                  </p:cNvGrpSpPr>
                  <p:nvPr/>
                </p:nvGrpSpPr>
                <p:grpSpPr bwMode="auto">
                  <a:xfrm>
                    <a:off x="1772" y="2675"/>
                    <a:ext cx="304" cy="376"/>
                    <a:chOff x="1772" y="2675"/>
                    <a:chExt cx="304" cy="376"/>
                  </a:xfrm>
                </p:grpSpPr>
                <p:sp>
                  <p:nvSpPr>
                    <p:cNvPr id="11344" name="Freeform 120"/>
                    <p:cNvSpPr>
                      <a:spLocks noChangeArrowheads="1"/>
                    </p:cNvSpPr>
                    <p:nvPr/>
                  </p:nvSpPr>
                  <p:spPr bwMode="auto">
                    <a:xfrm>
                      <a:off x="1772" y="2675"/>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5" name="Freeform 121"/>
                    <p:cNvSpPr>
                      <a:spLocks noChangeArrowheads="1"/>
                    </p:cNvSpPr>
                    <p:nvPr/>
                  </p:nvSpPr>
                  <p:spPr bwMode="auto">
                    <a:xfrm>
                      <a:off x="1772" y="2675"/>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6" name="Freeform 122"/>
                    <p:cNvSpPr>
                      <a:spLocks noChangeArrowheads="1"/>
                    </p:cNvSpPr>
                    <p:nvPr/>
                  </p:nvSpPr>
                  <p:spPr bwMode="auto">
                    <a:xfrm>
                      <a:off x="2001" y="2675"/>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40" name="Group 123"/>
                  <p:cNvGrpSpPr>
                    <a:grpSpLocks/>
                  </p:cNvGrpSpPr>
                  <p:nvPr/>
                </p:nvGrpSpPr>
                <p:grpSpPr bwMode="auto">
                  <a:xfrm>
                    <a:off x="1842" y="2604"/>
                    <a:ext cx="234" cy="77"/>
                    <a:chOff x="1842" y="2604"/>
                    <a:chExt cx="234" cy="77"/>
                  </a:xfrm>
                </p:grpSpPr>
                <p:sp>
                  <p:nvSpPr>
                    <p:cNvPr id="11341" name="Freeform 124"/>
                    <p:cNvSpPr>
                      <a:spLocks noChangeArrowheads="1"/>
                    </p:cNvSpPr>
                    <p:nvPr/>
                  </p:nvSpPr>
                  <p:spPr bwMode="auto">
                    <a:xfrm>
                      <a:off x="1842" y="2604"/>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2" name="Freeform 125"/>
                    <p:cNvSpPr>
                      <a:spLocks noChangeArrowheads="1"/>
                    </p:cNvSpPr>
                    <p:nvPr/>
                  </p:nvSpPr>
                  <p:spPr bwMode="auto">
                    <a:xfrm>
                      <a:off x="1842" y="2604"/>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43" name="Freeform 126"/>
                    <p:cNvSpPr>
                      <a:spLocks noChangeArrowheads="1"/>
                    </p:cNvSpPr>
                    <p:nvPr/>
                  </p:nvSpPr>
                  <p:spPr bwMode="auto">
                    <a:xfrm>
                      <a:off x="2057" y="26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38" name="Freeform 127"/>
                <p:cNvSpPr>
                  <a:spLocks noChangeArrowheads="1"/>
                </p:cNvSpPr>
                <p:nvPr/>
              </p:nvSpPr>
              <p:spPr bwMode="auto">
                <a:xfrm>
                  <a:off x="1834" y="2708"/>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18" name="Group 128"/>
              <p:cNvGrpSpPr>
                <a:grpSpLocks/>
              </p:cNvGrpSpPr>
              <p:nvPr/>
            </p:nvGrpSpPr>
            <p:grpSpPr bwMode="auto">
              <a:xfrm>
                <a:off x="2073" y="2604"/>
                <a:ext cx="377" cy="447"/>
                <a:chOff x="2073" y="2604"/>
                <a:chExt cx="377" cy="447"/>
              </a:xfrm>
            </p:grpSpPr>
            <p:grpSp>
              <p:nvGrpSpPr>
                <p:cNvPr id="11326" name="Group 129"/>
                <p:cNvGrpSpPr>
                  <a:grpSpLocks/>
                </p:cNvGrpSpPr>
                <p:nvPr/>
              </p:nvGrpSpPr>
              <p:grpSpPr bwMode="auto">
                <a:xfrm>
                  <a:off x="2073" y="2604"/>
                  <a:ext cx="377" cy="447"/>
                  <a:chOff x="2073" y="2604"/>
                  <a:chExt cx="377" cy="447"/>
                </a:xfrm>
              </p:grpSpPr>
              <p:grpSp>
                <p:nvGrpSpPr>
                  <p:cNvPr id="11329" name="Group 130"/>
                  <p:cNvGrpSpPr>
                    <a:grpSpLocks/>
                  </p:cNvGrpSpPr>
                  <p:nvPr/>
                </p:nvGrpSpPr>
                <p:grpSpPr bwMode="auto">
                  <a:xfrm>
                    <a:off x="2073" y="2675"/>
                    <a:ext cx="377" cy="376"/>
                    <a:chOff x="2073" y="2675"/>
                    <a:chExt cx="377" cy="376"/>
                  </a:xfrm>
                </p:grpSpPr>
                <p:sp>
                  <p:nvSpPr>
                    <p:cNvPr id="11334" name="Freeform 131"/>
                    <p:cNvSpPr>
                      <a:spLocks noChangeArrowheads="1"/>
                    </p:cNvSpPr>
                    <p:nvPr/>
                  </p:nvSpPr>
                  <p:spPr bwMode="auto">
                    <a:xfrm>
                      <a:off x="2073" y="2675"/>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5" name="Freeform 132"/>
                    <p:cNvSpPr>
                      <a:spLocks noChangeArrowheads="1"/>
                    </p:cNvSpPr>
                    <p:nvPr/>
                  </p:nvSpPr>
                  <p:spPr bwMode="auto">
                    <a:xfrm>
                      <a:off x="2073" y="2675"/>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6" name="Freeform 133"/>
                    <p:cNvSpPr>
                      <a:spLocks noChangeArrowheads="1"/>
                    </p:cNvSpPr>
                    <p:nvPr/>
                  </p:nvSpPr>
                  <p:spPr bwMode="auto">
                    <a:xfrm>
                      <a:off x="2357" y="2675"/>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30" name="Group 134"/>
                  <p:cNvGrpSpPr>
                    <a:grpSpLocks/>
                  </p:cNvGrpSpPr>
                  <p:nvPr/>
                </p:nvGrpSpPr>
                <p:grpSpPr bwMode="auto">
                  <a:xfrm>
                    <a:off x="2159" y="2604"/>
                    <a:ext cx="291" cy="77"/>
                    <a:chOff x="2159" y="2604"/>
                    <a:chExt cx="291" cy="77"/>
                  </a:xfrm>
                </p:grpSpPr>
                <p:sp>
                  <p:nvSpPr>
                    <p:cNvPr id="11331" name="Freeform 135"/>
                    <p:cNvSpPr>
                      <a:spLocks noChangeArrowheads="1"/>
                    </p:cNvSpPr>
                    <p:nvPr/>
                  </p:nvSpPr>
                  <p:spPr bwMode="auto">
                    <a:xfrm>
                      <a:off x="2159" y="2604"/>
                      <a:ext cx="292" cy="78"/>
                    </a:xfrm>
                    <a:custGeom>
                      <a:avLst/>
                      <a:gdLst>
                        <a:gd name="T0" fmla="*/ 0 w 1288"/>
                        <a:gd name="T1" fmla="*/ 78 h 345"/>
                        <a:gd name="T2" fmla="*/ 0 w 1288"/>
                        <a:gd name="T3" fmla="*/ 19 h 345"/>
                        <a:gd name="T4" fmla="*/ 19 w 1288"/>
                        <a:gd name="T5" fmla="*/ 0 h 345"/>
                        <a:gd name="T6" fmla="*/ 292 w 1288"/>
                        <a:gd name="T7" fmla="*/ 0 h 345"/>
                        <a:gd name="T8" fmla="*/ 292 w 1288"/>
                        <a:gd name="T9" fmla="*/ 58 h 345"/>
                        <a:gd name="T10" fmla="*/ 272 w 1288"/>
                        <a:gd name="T11" fmla="*/ 78 h 345"/>
                        <a:gd name="T12" fmla="*/ 0 w 1288"/>
                        <a:gd name="T13" fmla="*/ 78 h 345"/>
                        <a:gd name="T14" fmla="*/ 0 60000 65536"/>
                        <a:gd name="T15" fmla="*/ 0 60000 65536"/>
                        <a:gd name="T16" fmla="*/ 0 60000 65536"/>
                        <a:gd name="T17" fmla="*/ 0 60000 65536"/>
                        <a:gd name="T18" fmla="*/ 0 60000 65536"/>
                        <a:gd name="T19" fmla="*/ 0 60000 65536"/>
                        <a:gd name="T20" fmla="*/ 0 60000 65536"/>
                        <a:gd name="T21" fmla="*/ 0 w 1288"/>
                        <a:gd name="T22" fmla="*/ 0 h 345"/>
                        <a:gd name="T23" fmla="*/ 1288 w 1288"/>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8" h="345">
                          <a:moveTo>
                            <a:pt x="0" y="344"/>
                          </a:moveTo>
                          <a:lnTo>
                            <a:pt x="0" y="85"/>
                          </a:lnTo>
                          <a:lnTo>
                            <a:pt x="85" y="0"/>
                          </a:lnTo>
                          <a:lnTo>
                            <a:pt x="1287" y="0"/>
                          </a:lnTo>
                          <a:lnTo>
                            <a:pt x="1287" y="257"/>
                          </a:lnTo>
                          <a:lnTo>
                            <a:pt x="1200"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2" name="Freeform 136"/>
                    <p:cNvSpPr>
                      <a:spLocks noChangeArrowheads="1"/>
                    </p:cNvSpPr>
                    <p:nvPr/>
                  </p:nvSpPr>
                  <p:spPr bwMode="auto">
                    <a:xfrm>
                      <a:off x="2159" y="2604"/>
                      <a:ext cx="292" cy="20"/>
                    </a:xfrm>
                    <a:custGeom>
                      <a:avLst/>
                      <a:gdLst>
                        <a:gd name="T0" fmla="*/ 0 w 1288"/>
                        <a:gd name="T1" fmla="*/ 20 h 86"/>
                        <a:gd name="T2" fmla="*/ 19 w 1288"/>
                        <a:gd name="T3" fmla="*/ 0 h 86"/>
                        <a:gd name="T4" fmla="*/ 292 w 1288"/>
                        <a:gd name="T5" fmla="*/ 0 h 86"/>
                        <a:gd name="T6" fmla="*/ 272 w 1288"/>
                        <a:gd name="T7" fmla="*/ 20 h 86"/>
                        <a:gd name="T8" fmla="*/ 0 w 1288"/>
                        <a:gd name="T9" fmla="*/ 20 h 86"/>
                        <a:gd name="T10" fmla="*/ 0 60000 65536"/>
                        <a:gd name="T11" fmla="*/ 0 60000 65536"/>
                        <a:gd name="T12" fmla="*/ 0 60000 65536"/>
                        <a:gd name="T13" fmla="*/ 0 60000 65536"/>
                        <a:gd name="T14" fmla="*/ 0 60000 65536"/>
                        <a:gd name="T15" fmla="*/ 0 w 1288"/>
                        <a:gd name="T16" fmla="*/ 0 h 86"/>
                        <a:gd name="T17" fmla="*/ 1288 w 1288"/>
                        <a:gd name="T18" fmla="*/ 86 h 86"/>
                      </a:gdLst>
                      <a:ahLst/>
                      <a:cxnLst>
                        <a:cxn ang="T10">
                          <a:pos x="T0" y="T1"/>
                        </a:cxn>
                        <a:cxn ang="T11">
                          <a:pos x="T2" y="T3"/>
                        </a:cxn>
                        <a:cxn ang="T12">
                          <a:pos x="T4" y="T5"/>
                        </a:cxn>
                        <a:cxn ang="T13">
                          <a:pos x="T6" y="T7"/>
                        </a:cxn>
                        <a:cxn ang="T14">
                          <a:pos x="T8" y="T9"/>
                        </a:cxn>
                      </a:cxnLst>
                      <a:rect l="T15" t="T16" r="T17" b="T18"/>
                      <a:pathLst>
                        <a:path w="1288" h="86">
                          <a:moveTo>
                            <a:pt x="0" y="85"/>
                          </a:moveTo>
                          <a:lnTo>
                            <a:pt x="85" y="0"/>
                          </a:lnTo>
                          <a:lnTo>
                            <a:pt x="1287" y="0"/>
                          </a:lnTo>
                          <a:lnTo>
                            <a:pt x="1200"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33" name="Freeform 137"/>
                    <p:cNvSpPr>
                      <a:spLocks noChangeArrowheads="1"/>
                    </p:cNvSpPr>
                    <p:nvPr/>
                  </p:nvSpPr>
                  <p:spPr bwMode="auto">
                    <a:xfrm>
                      <a:off x="2431" y="2604"/>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27" name="Oval 138"/>
                <p:cNvSpPr>
                  <a:spLocks noChangeArrowheads="1"/>
                </p:cNvSpPr>
                <p:nvPr/>
              </p:nvSpPr>
              <p:spPr bwMode="auto">
                <a:xfrm>
                  <a:off x="2188" y="2640"/>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8" name="Freeform 139"/>
                <p:cNvSpPr>
                  <a:spLocks noChangeArrowheads="1"/>
                </p:cNvSpPr>
                <p:nvPr/>
              </p:nvSpPr>
              <p:spPr bwMode="auto">
                <a:xfrm>
                  <a:off x="2120" y="2850"/>
                  <a:ext cx="198" cy="84"/>
                </a:xfrm>
                <a:custGeom>
                  <a:avLst/>
                  <a:gdLst>
                    <a:gd name="T0" fmla="*/ 24 w 874"/>
                    <a:gd name="T1" fmla="*/ 0 h 371"/>
                    <a:gd name="T2" fmla="*/ 173 w 874"/>
                    <a:gd name="T3" fmla="*/ 0 h 371"/>
                    <a:gd name="T4" fmla="*/ 198 w 874"/>
                    <a:gd name="T5" fmla="*/ 24 h 371"/>
                    <a:gd name="T6" fmla="*/ 198 w 874"/>
                    <a:gd name="T7" fmla="*/ 59 h 371"/>
                    <a:gd name="T8" fmla="*/ 173 w 874"/>
                    <a:gd name="T9" fmla="*/ 84 h 371"/>
                    <a:gd name="T10" fmla="*/ 24 w 874"/>
                    <a:gd name="T11" fmla="*/ 84 h 371"/>
                    <a:gd name="T12" fmla="*/ 0 w 874"/>
                    <a:gd name="T13" fmla="*/ 59 h 371"/>
                    <a:gd name="T14" fmla="*/ 0 w 874"/>
                    <a:gd name="T15" fmla="*/ 24 h 371"/>
                    <a:gd name="T16" fmla="*/ 24 w 874"/>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1"/>
                    <a:gd name="T29" fmla="*/ 874 w 874"/>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1">
                      <a:moveTo>
                        <a:pt x="107" y="0"/>
                      </a:moveTo>
                      <a:lnTo>
                        <a:pt x="764" y="0"/>
                      </a:lnTo>
                      <a:lnTo>
                        <a:pt x="873" y="108"/>
                      </a:lnTo>
                      <a:lnTo>
                        <a:pt x="873" y="262"/>
                      </a:lnTo>
                      <a:lnTo>
                        <a:pt x="764" y="370"/>
                      </a:lnTo>
                      <a:lnTo>
                        <a:pt x="107" y="370"/>
                      </a:lnTo>
                      <a:lnTo>
                        <a:pt x="0" y="262"/>
                      </a:lnTo>
                      <a:lnTo>
                        <a:pt x="0" y="108"/>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319" name="Freeform 140"/>
              <p:cNvSpPr>
                <a:spLocks noChangeArrowheads="1"/>
              </p:cNvSpPr>
              <p:nvPr/>
            </p:nvSpPr>
            <p:spPr bwMode="auto">
              <a:xfrm>
                <a:off x="2637" y="2833"/>
                <a:ext cx="85" cy="191"/>
              </a:xfrm>
              <a:custGeom>
                <a:avLst/>
                <a:gdLst>
                  <a:gd name="T0" fmla="*/ 62 w 377"/>
                  <a:gd name="T1" fmla="*/ 0 h 843"/>
                  <a:gd name="T2" fmla="*/ 85 w 377"/>
                  <a:gd name="T3" fmla="*/ 0 h 843"/>
                  <a:gd name="T4" fmla="*/ 23 w 377"/>
                  <a:gd name="T5" fmla="*/ 191 h 843"/>
                  <a:gd name="T6" fmla="*/ 0 w 377"/>
                  <a:gd name="T7" fmla="*/ 191 h 843"/>
                  <a:gd name="T8" fmla="*/ 62 w 377"/>
                  <a:gd name="T9" fmla="*/ 0 h 843"/>
                  <a:gd name="T10" fmla="*/ 0 60000 65536"/>
                  <a:gd name="T11" fmla="*/ 0 60000 65536"/>
                  <a:gd name="T12" fmla="*/ 0 60000 65536"/>
                  <a:gd name="T13" fmla="*/ 0 60000 65536"/>
                  <a:gd name="T14" fmla="*/ 0 60000 65536"/>
                  <a:gd name="T15" fmla="*/ 0 w 377"/>
                  <a:gd name="T16" fmla="*/ 0 h 843"/>
                  <a:gd name="T17" fmla="*/ 377 w 377"/>
                  <a:gd name="T18" fmla="*/ 843 h 843"/>
                </a:gdLst>
                <a:ahLst/>
                <a:cxnLst>
                  <a:cxn ang="T10">
                    <a:pos x="T0" y="T1"/>
                  </a:cxn>
                  <a:cxn ang="T11">
                    <a:pos x="T2" y="T3"/>
                  </a:cxn>
                  <a:cxn ang="T12">
                    <a:pos x="T4" y="T5"/>
                  </a:cxn>
                  <a:cxn ang="T13">
                    <a:pos x="T6" y="T7"/>
                  </a:cxn>
                  <a:cxn ang="T14">
                    <a:pos x="T8" y="T9"/>
                  </a:cxn>
                </a:cxnLst>
                <a:rect l="T15" t="T16" r="T17" b="T18"/>
                <a:pathLst>
                  <a:path w="377" h="843">
                    <a:moveTo>
                      <a:pt x="274" y="0"/>
                    </a:moveTo>
                    <a:lnTo>
                      <a:pt x="376" y="0"/>
                    </a:lnTo>
                    <a:lnTo>
                      <a:pt x="101" y="842"/>
                    </a:lnTo>
                    <a:lnTo>
                      <a:pt x="0" y="842"/>
                    </a:lnTo>
                    <a:lnTo>
                      <a:pt x="274"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0" name="AutoShape 141"/>
              <p:cNvSpPr>
                <a:spLocks noChangeArrowheads="1"/>
              </p:cNvSpPr>
              <p:nvPr/>
            </p:nvSpPr>
            <p:spPr bwMode="auto">
              <a:xfrm>
                <a:off x="2633" y="2833"/>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1" name="AutoShape 142"/>
              <p:cNvSpPr>
                <a:spLocks noChangeArrowheads="1"/>
              </p:cNvSpPr>
              <p:nvPr/>
            </p:nvSpPr>
            <p:spPr bwMode="auto">
              <a:xfrm>
                <a:off x="2640" y="2914"/>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2" name="AutoShape 143"/>
              <p:cNvSpPr>
                <a:spLocks noChangeArrowheads="1"/>
              </p:cNvSpPr>
              <p:nvPr/>
            </p:nvSpPr>
            <p:spPr bwMode="auto">
              <a:xfrm>
                <a:off x="2457" y="2914"/>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323" name="Group 144"/>
              <p:cNvGrpSpPr>
                <a:grpSpLocks/>
              </p:cNvGrpSpPr>
              <p:nvPr/>
            </p:nvGrpSpPr>
            <p:grpSpPr bwMode="auto">
              <a:xfrm>
                <a:off x="2455" y="2661"/>
                <a:ext cx="193" cy="363"/>
                <a:chOff x="2455" y="2661"/>
                <a:chExt cx="193" cy="363"/>
              </a:xfrm>
            </p:grpSpPr>
            <p:sp>
              <p:nvSpPr>
                <p:cNvPr id="11324" name="Oval 145"/>
                <p:cNvSpPr>
                  <a:spLocks noChangeArrowheads="1"/>
                </p:cNvSpPr>
                <p:nvPr/>
              </p:nvSpPr>
              <p:spPr bwMode="auto">
                <a:xfrm>
                  <a:off x="2531" y="2661"/>
                  <a:ext cx="49" cy="49"/>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25" name="Freeform 146"/>
                <p:cNvSpPr>
                  <a:spLocks noChangeArrowheads="1"/>
                </p:cNvSpPr>
                <p:nvPr/>
              </p:nvSpPr>
              <p:spPr bwMode="auto">
                <a:xfrm>
                  <a:off x="2455" y="2729"/>
                  <a:ext cx="194" cy="296"/>
                </a:xfrm>
                <a:custGeom>
                  <a:avLst/>
                  <a:gdLst>
                    <a:gd name="T0" fmla="*/ 2 w 856"/>
                    <a:gd name="T1" fmla="*/ 137 h 1305"/>
                    <a:gd name="T2" fmla="*/ 1 w 856"/>
                    <a:gd name="T3" fmla="*/ 140 h 1305"/>
                    <a:gd name="T4" fmla="*/ 0 w 856"/>
                    <a:gd name="T5" fmla="*/ 145 h 1305"/>
                    <a:gd name="T6" fmla="*/ 0 w 856"/>
                    <a:gd name="T7" fmla="*/ 150 h 1305"/>
                    <a:gd name="T8" fmla="*/ 2 w 856"/>
                    <a:gd name="T9" fmla="*/ 155 h 1305"/>
                    <a:gd name="T10" fmla="*/ 4 w 856"/>
                    <a:gd name="T11" fmla="*/ 159 h 1305"/>
                    <a:gd name="T12" fmla="*/ 8 w 856"/>
                    <a:gd name="T13" fmla="*/ 164 h 1305"/>
                    <a:gd name="T14" fmla="*/ 12 w 856"/>
                    <a:gd name="T15" fmla="*/ 166 h 1305"/>
                    <a:gd name="T16" fmla="*/ 16 w 856"/>
                    <a:gd name="T17" fmla="*/ 166 h 1305"/>
                    <a:gd name="T18" fmla="*/ 21 w 856"/>
                    <a:gd name="T19" fmla="*/ 166 h 1305"/>
                    <a:gd name="T20" fmla="*/ 126 w 856"/>
                    <a:gd name="T21" fmla="*/ 296 h 1305"/>
                    <a:gd name="T22" fmla="*/ 160 w 856"/>
                    <a:gd name="T23" fmla="*/ 142 h 1305"/>
                    <a:gd name="T24" fmla="*/ 160 w 856"/>
                    <a:gd name="T25" fmla="*/ 138 h 1305"/>
                    <a:gd name="T26" fmla="*/ 158 w 856"/>
                    <a:gd name="T27" fmla="*/ 136 h 1305"/>
                    <a:gd name="T28" fmla="*/ 155 w 856"/>
                    <a:gd name="T29" fmla="*/ 133 h 1305"/>
                    <a:gd name="T30" fmla="*/ 153 w 856"/>
                    <a:gd name="T31" fmla="*/ 131 h 1305"/>
                    <a:gd name="T32" fmla="*/ 149 w 856"/>
                    <a:gd name="T33" fmla="*/ 130 h 1305"/>
                    <a:gd name="T34" fmla="*/ 145 w 856"/>
                    <a:gd name="T35" fmla="*/ 129 h 1305"/>
                    <a:gd name="T36" fmla="*/ 141 w 856"/>
                    <a:gd name="T37" fmla="*/ 129 h 1305"/>
                    <a:gd name="T38" fmla="*/ 138 w 856"/>
                    <a:gd name="T39" fmla="*/ 129 h 1305"/>
                    <a:gd name="T40" fmla="*/ 93 w 856"/>
                    <a:gd name="T41" fmla="*/ 75 h 1305"/>
                    <a:gd name="T42" fmla="*/ 180 w 856"/>
                    <a:gd name="T43" fmla="*/ 93 h 1305"/>
                    <a:gd name="T44" fmla="*/ 184 w 856"/>
                    <a:gd name="T45" fmla="*/ 92 h 1305"/>
                    <a:gd name="T46" fmla="*/ 186 w 856"/>
                    <a:gd name="T47" fmla="*/ 91 h 1305"/>
                    <a:gd name="T48" fmla="*/ 190 w 856"/>
                    <a:gd name="T49" fmla="*/ 89 h 1305"/>
                    <a:gd name="T50" fmla="*/ 192 w 856"/>
                    <a:gd name="T51" fmla="*/ 86 h 1305"/>
                    <a:gd name="T52" fmla="*/ 193 w 856"/>
                    <a:gd name="T53" fmla="*/ 83 h 1305"/>
                    <a:gd name="T54" fmla="*/ 194 w 856"/>
                    <a:gd name="T55" fmla="*/ 78 h 1305"/>
                    <a:gd name="T56" fmla="*/ 193 w 856"/>
                    <a:gd name="T57" fmla="*/ 74 h 1305"/>
                    <a:gd name="T58" fmla="*/ 191 w 856"/>
                    <a:gd name="T59" fmla="*/ 70 h 1305"/>
                    <a:gd name="T60" fmla="*/ 189 w 856"/>
                    <a:gd name="T61" fmla="*/ 68 h 1305"/>
                    <a:gd name="T62" fmla="*/ 185 w 856"/>
                    <a:gd name="T63" fmla="*/ 65 h 1305"/>
                    <a:gd name="T64" fmla="*/ 182 w 856"/>
                    <a:gd name="T65" fmla="*/ 64 h 1305"/>
                    <a:gd name="T66" fmla="*/ 123 w 856"/>
                    <a:gd name="T67" fmla="*/ 64 h 1305"/>
                    <a:gd name="T68" fmla="*/ 112 w 856"/>
                    <a:gd name="T69" fmla="*/ 42 h 1305"/>
                    <a:gd name="T70" fmla="*/ 113 w 856"/>
                    <a:gd name="T71" fmla="*/ 37 h 1305"/>
                    <a:gd name="T72" fmla="*/ 114 w 856"/>
                    <a:gd name="T73" fmla="*/ 30 h 1305"/>
                    <a:gd name="T74" fmla="*/ 114 w 856"/>
                    <a:gd name="T75" fmla="*/ 24 h 1305"/>
                    <a:gd name="T76" fmla="*/ 112 w 856"/>
                    <a:gd name="T77" fmla="*/ 19 h 1305"/>
                    <a:gd name="T78" fmla="*/ 110 w 856"/>
                    <a:gd name="T79" fmla="*/ 15 h 1305"/>
                    <a:gd name="T80" fmla="*/ 107 w 856"/>
                    <a:gd name="T81" fmla="*/ 10 h 1305"/>
                    <a:gd name="T82" fmla="*/ 103 w 856"/>
                    <a:gd name="T83" fmla="*/ 7 h 1305"/>
                    <a:gd name="T84" fmla="*/ 98 w 856"/>
                    <a:gd name="T85" fmla="*/ 3 h 1305"/>
                    <a:gd name="T86" fmla="*/ 93 w 856"/>
                    <a:gd name="T87" fmla="*/ 1 h 1305"/>
                    <a:gd name="T88" fmla="*/ 87 w 856"/>
                    <a:gd name="T89" fmla="*/ 0 h 1305"/>
                    <a:gd name="T90" fmla="*/ 81 w 856"/>
                    <a:gd name="T91" fmla="*/ 0 h 1305"/>
                    <a:gd name="T92" fmla="*/ 75 w 856"/>
                    <a:gd name="T93" fmla="*/ 1 h 1305"/>
                    <a:gd name="T94" fmla="*/ 69 w 856"/>
                    <a:gd name="T95" fmla="*/ 3 h 1305"/>
                    <a:gd name="T96" fmla="*/ 63 w 856"/>
                    <a:gd name="T97" fmla="*/ 6 h 1305"/>
                    <a:gd name="T98" fmla="*/ 59 w 856"/>
                    <a:gd name="T99" fmla="*/ 11 h 1305"/>
                    <a:gd name="T100" fmla="*/ 55 w 856"/>
                    <a:gd name="T101" fmla="*/ 17 h 1305"/>
                    <a:gd name="T102" fmla="*/ 53 w 856"/>
                    <a:gd name="T103" fmla="*/ 23 h 13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6"/>
                    <a:gd name="T157" fmla="*/ 0 h 1305"/>
                    <a:gd name="T158" fmla="*/ 856 w 856"/>
                    <a:gd name="T159" fmla="*/ 1305 h 13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6" h="1305">
                      <a:moveTo>
                        <a:pt x="234" y="101"/>
                      </a:moveTo>
                      <a:lnTo>
                        <a:pt x="8" y="605"/>
                      </a:lnTo>
                      <a:lnTo>
                        <a:pt x="4" y="609"/>
                      </a:lnTo>
                      <a:lnTo>
                        <a:pt x="4" y="618"/>
                      </a:lnTo>
                      <a:lnTo>
                        <a:pt x="0" y="627"/>
                      </a:lnTo>
                      <a:lnTo>
                        <a:pt x="0" y="640"/>
                      </a:lnTo>
                      <a:lnTo>
                        <a:pt x="0" y="649"/>
                      </a:lnTo>
                      <a:lnTo>
                        <a:pt x="0" y="662"/>
                      </a:lnTo>
                      <a:lnTo>
                        <a:pt x="4" y="671"/>
                      </a:lnTo>
                      <a:lnTo>
                        <a:pt x="8" y="684"/>
                      </a:lnTo>
                      <a:lnTo>
                        <a:pt x="13" y="693"/>
                      </a:lnTo>
                      <a:lnTo>
                        <a:pt x="17" y="703"/>
                      </a:lnTo>
                      <a:lnTo>
                        <a:pt x="26" y="712"/>
                      </a:lnTo>
                      <a:lnTo>
                        <a:pt x="35" y="721"/>
                      </a:lnTo>
                      <a:lnTo>
                        <a:pt x="44" y="725"/>
                      </a:lnTo>
                      <a:lnTo>
                        <a:pt x="52" y="730"/>
                      </a:lnTo>
                      <a:lnTo>
                        <a:pt x="61" y="730"/>
                      </a:lnTo>
                      <a:lnTo>
                        <a:pt x="70" y="734"/>
                      </a:lnTo>
                      <a:lnTo>
                        <a:pt x="79" y="734"/>
                      </a:lnTo>
                      <a:lnTo>
                        <a:pt x="92" y="734"/>
                      </a:lnTo>
                      <a:lnTo>
                        <a:pt x="558" y="734"/>
                      </a:lnTo>
                      <a:lnTo>
                        <a:pt x="558" y="1304"/>
                      </a:lnTo>
                      <a:lnTo>
                        <a:pt x="704" y="1304"/>
                      </a:lnTo>
                      <a:lnTo>
                        <a:pt x="704" y="627"/>
                      </a:lnTo>
                      <a:lnTo>
                        <a:pt x="704" y="618"/>
                      </a:lnTo>
                      <a:lnTo>
                        <a:pt x="704" y="609"/>
                      </a:lnTo>
                      <a:lnTo>
                        <a:pt x="700" y="605"/>
                      </a:lnTo>
                      <a:lnTo>
                        <a:pt x="695" y="601"/>
                      </a:lnTo>
                      <a:lnTo>
                        <a:pt x="691" y="596"/>
                      </a:lnTo>
                      <a:lnTo>
                        <a:pt x="682" y="587"/>
                      </a:lnTo>
                      <a:lnTo>
                        <a:pt x="678" y="583"/>
                      </a:lnTo>
                      <a:lnTo>
                        <a:pt x="673" y="578"/>
                      </a:lnTo>
                      <a:lnTo>
                        <a:pt x="664" y="578"/>
                      </a:lnTo>
                      <a:lnTo>
                        <a:pt x="656" y="574"/>
                      </a:lnTo>
                      <a:lnTo>
                        <a:pt x="647" y="574"/>
                      </a:lnTo>
                      <a:lnTo>
                        <a:pt x="638" y="570"/>
                      </a:lnTo>
                      <a:lnTo>
                        <a:pt x="629" y="570"/>
                      </a:lnTo>
                      <a:lnTo>
                        <a:pt x="620" y="570"/>
                      </a:lnTo>
                      <a:lnTo>
                        <a:pt x="616" y="570"/>
                      </a:lnTo>
                      <a:lnTo>
                        <a:pt x="607" y="570"/>
                      </a:lnTo>
                      <a:lnTo>
                        <a:pt x="337" y="552"/>
                      </a:lnTo>
                      <a:lnTo>
                        <a:pt x="412" y="331"/>
                      </a:lnTo>
                      <a:lnTo>
                        <a:pt x="465" y="411"/>
                      </a:lnTo>
                      <a:lnTo>
                        <a:pt x="793" y="411"/>
                      </a:lnTo>
                      <a:lnTo>
                        <a:pt x="802" y="406"/>
                      </a:lnTo>
                      <a:lnTo>
                        <a:pt x="811" y="406"/>
                      </a:lnTo>
                      <a:lnTo>
                        <a:pt x="815" y="402"/>
                      </a:lnTo>
                      <a:lnTo>
                        <a:pt x="820" y="402"/>
                      </a:lnTo>
                      <a:lnTo>
                        <a:pt x="829" y="398"/>
                      </a:lnTo>
                      <a:lnTo>
                        <a:pt x="837" y="393"/>
                      </a:lnTo>
                      <a:lnTo>
                        <a:pt x="842" y="384"/>
                      </a:lnTo>
                      <a:lnTo>
                        <a:pt x="846" y="380"/>
                      </a:lnTo>
                      <a:lnTo>
                        <a:pt x="851" y="371"/>
                      </a:lnTo>
                      <a:lnTo>
                        <a:pt x="851" y="367"/>
                      </a:lnTo>
                      <a:lnTo>
                        <a:pt x="855" y="358"/>
                      </a:lnTo>
                      <a:lnTo>
                        <a:pt x="855" y="345"/>
                      </a:lnTo>
                      <a:lnTo>
                        <a:pt x="855" y="336"/>
                      </a:lnTo>
                      <a:lnTo>
                        <a:pt x="851" y="327"/>
                      </a:lnTo>
                      <a:lnTo>
                        <a:pt x="846" y="318"/>
                      </a:lnTo>
                      <a:lnTo>
                        <a:pt x="842" y="309"/>
                      </a:lnTo>
                      <a:lnTo>
                        <a:pt x="837" y="305"/>
                      </a:lnTo>
                      <a:lnTo>
                        <a:pt x="833" y="300"/>
                      </a:lnTo>
                      <a:lnTo>
                        <a:pt x="824" y="291"/>
                      </a:lnTo>
                      <a:lnTo>
                        <a:pt x="815" y="286"/>
                      </a:lnTo>
                      <a:lnTo>
                        <a:pt x="815" y="282"/>
                      </a:lnTo>
                      <a:lnTo>
                        <a:pt x="802" y="282"/>
                      </a:lnTo>
                      <a:lnTo>
                        <a:pt x="793" y="282"/>
                      </a:lnTo>
                      <a:lnTo>
                        <a:pt x="541" y="282"/>
                      </a:lnTo>
                      <a:lnTo>
                        <a:pt x="487" y="194"/>
                      </a:lnTo>
                      <a:lnTo>
                        <a:pt x="496" y="185"/>
                      </a:lnTo>
                      <a:lnTo>
                        <a:pt x="500" y="172"/>
                      </a:lnTo>
                      <a:lnTo>
                        <a:pt x="500" y="163"/>
                      </a:lnTo>
                      <a:lnTo>
                        <a:pt x="505" y="150"/>
                      </a:lnTo>
                      <a:lnTo>
                        <a:pt x="505" y="132"/>
                      </a:lnTo>
                      <a:lnTo>
                        <a:pt x="505" y="123"/>
                      </a:lnTo>
                      <a:lnTo>
                        <a:pt x="505" y="105"/>
                      </a:lnTo>
                      <a:lnTo>
                        <a:pt x="500" y="97"/>
                      </a:lnTo>
                      <a:lnTo>
                        <a:pt x="496" y="83"/>
                      </a:lnTo>
                      <a:lnTo>
                        <a:pt x="491" y="75"/>
                      </a:lnTo>
                      <a:lnTo>
                        <a:pt x="487" y="66"/>
                      </a:lnTo>
                      <a:lnTo>
                        <a:pt x="482" y="57"/>
                      </a:lnTo>
                      <a:lnTo>
                        <a:pt x="474" y="44"/>
                      </a:lnTo>
                      <a:lnTo>
                        <a:pt x="465" y="39"/>
                      </a:lnTo>
                      <a:lnTo>
                        <a:pt x="456" y="30"/>
                      </a:lnTo>
                      <a:lnTo>
                        <a:pt x="447" y="22"/>
                      </a:lnTo>
                      <a:lnTo>
                        <a:pt x="434" y="13"/>
                      </a:lnTo>
                      <a:lnTo>
                        <a:pt x="425" y="13"/>
                      </a:lnTo>
                      <a:lnTo>
                        <a:pt x="412" y="4"/>
                      </a:lnTo>
                      <a:lnTo>
                        <a:pt x="399" y="4"/>
                      </a:lnTo>
                      <a:lnTo>
                        <a:pt x="385" y="0"/>
                      </a:lnTo>
                      <a:lnTo>
                        <a:pt x="372" y="0"/>
                      </a:lnTo>
                      <a:lnTo>
                        <a:pt x="359" y="0"/>
                      </a:lnTo>
                      <a:lnTo>
                        <a:pt x="346" y="0"/>
                      </a:lnTo>
                      <a:lnTo>
                        <a:pt x="332" y="4"/>
                      </a:lnTo>
                      <a:lnTo>
                        <a:pt x="318" y="8"/>
                      </a:lnTo>
                      <a:lnTo>
                        <a:pt x="305" y="13"/>
                      </a:lnTo>
                      <a:lnTo>
                        <a:pt x="292" y="17"/>
                      </a:lnTo>
                      <a:lnTo>
                        <a:pt x="278" y="26"/>
                      </a:lnTo>
                      <a:lnTo>
                        <a:pt x="270" y="39"/>
                      </a:lnTo>
                      <a:lnTo>
                        <a:pt x="261" y="48"/>
                      </a:lnTo>
                      <a:lnTo>
                        <a:pt x="252" y="57"/>
                      </a:lnTo>
                      <a:lnTo>
                        <a:pt x="243" y="75"/>
                      </a:lnTo>
                      <a:lnTo>
                        <a:pt x="234" y="83"/>
                      </a:lnTo>
                      <a:lnTo>
                        <a:pt x="234"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1286" name="Group 147"/>
            <p:cNvGrpSpPr>
              <a:grpSpLocks/>
            </p:cNvGrpSpPr>
            <p:nvPr/>
          </p:nvGrpSpPr>
          <p:grpSpPr bwMode="auto">
            <a:xfrm>
              <a:off x="2188" y="3052"/>
              <a:ext cx="966" cy="447"/>
              <a:chOff x="2188" y="3052"/>
              <a:chExt cx="966" cy="447"/>
            </a:xfrm>
          </p:grpSpPr>
          <p:grpSp>
            <p:nvGrpSpPr>
              <p:cNvPr id="11287" name="Group 148"/>
              <p:cNvGrpSpPr>
                <a:grpSpLocks/>
              </p:cNvGrpSpPr>
              <p:nvPr/>
            </p:nvGrpSpPr>
            <p:grpSpPr bwMode="auto">
              <a:xfrm>
                <a:off x="2188" y="3052"/>
                <a:ext cx="304" cy="447"/>
                <a:chOff x="2188" y="3052"/>
                <a:chExt cx="304" cy="447"/>
              </a:xfrm>
            </p:grpSpPr>
            <p:grpSp>
              <p:nvGrpSpPr>
                <p:cNvPr id="11307" name="Group 149"/>
                <p:cNvGrpSpPr>
                  <a:grpSpLocks/>
                </p:cNvGrpSpPr>
                <p:nvPr/>
              </p:nvGrpSpPr>
              <p:grpSpPr bwMode="auto">
                <a:xfrm>
                  <a:off x="2188" y="3052"/>
                  <a:ext cx="304" cy="447"/>
                  <a:chOff x="2188" y="3052"/>
                  <a:chExt cx="304" cy="447"/>
                </a:xfrm>
              </p:grpSpPr>
              <p:grpSp>
                <p:nvGrpSpPr>
                  <p:cNvPr id="11309" name="Group 150"/>
                  <p:cNvGrpSpPr>
                    <a:grpSpLocks/>
                  </p:cNvGrpSpPr>
                  <p:nvPr/>
                </p:nvGrpSpPr>
                <p:grpSpPr bwMode="auto">
                  <a:xfrm>
                    <a:off x="2188" y="3123"/>
                    <a:ext cx="304" cy="376"/>
                    <a:chOff x="2188" y="3123"/>
                    <a:chExt cx="304" cy="376"/>
                  </a:xfrm>
                </p:grpSpPr>
                <p:sp>
                  <p:nvSpPr>
                    <p:cNvPr id="11314" name="Freeform 151"/>
                    <p:cNvSpPr>
                      <a:spLocks noChangeArrowheads="1"/>
                    </p:cNvSpPr>
                    <p:nvPr/>
                  </p:nvSpPr>
                  <p:spPr bwMode="auto">
                    <a:xfrm>
                      <a:off x="2188" y="3123"/>
                      <a:ext cx="305" cy="377"/>
                    </a:xfrm>
                    <a:custGeom>
                      <a:avLst/>
                      <a:gdLst>
                        <a:gd name="T0" fmla="*/ 0 w 1346"/>
                        <a:gd name="T1" fmla="*/ 377 h 1663"/>
                        <a:gd name="T2" fmla="*/ 0 w 1346"/>
                        <a:gd name="T3" fmla="*/ 76 h 1663"/>
                        <a:gd name="T4" fmla="*/ 76 w 1346"/>
                        <a:gd name="T5" fmla="*/ 0 h 1663"/>
                        <a:gd name="T6" fmla="*/ 305 w 1346"/>
                        <a:gd name="T7" fmla="*/ 0 h 1663"/>
                        <a:gd name="T8" fmla="*/ 305 w 1346"/>
                        <a:gd name="T9" fmla="*/ 301 h 1663"/>
                        <a:gd name="T10" fmla="*/ 228 w 1346"/>
                        <a:gd name="T11" fmla="*/ 377 h 1663"/>
                        <a:gd name="T12" fmla="*/ 0 w 1346"/>
                        <a:gd name="T13" fmla="*/ 377 h 1663"/>
                        <a:gd name="T14" fmla="*/ 0 60000 65536"/>
                        <a:gd name="T15" fmla="*/ 0 60000 65536"/>
                        <a:gd name="T16" fmla="*/ 0 60000 65536"/>
                        <a:gd name="T17" fmla="*/ 0 60000 65536"/>
                        <a:gd name="T18" fmla="*/ 0 60000 65536"/>
                        <a:gd name="T19" fmla="*/ 0 60000 65536"/>
                        <a:gd name="T20" fmla="*/ 0 60000 65536"/>
                        <a:gd name="T21" fmla="*/ 0 w 1346"/>
                        <a:gd name="T22" fmla="*/ 0 h 1663"/>
                        <a:gd name="T23" fmla="*/ 1346 w 1346"/>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6" h="1663">
                          <a:moveTo>
                            <a:pt x="0" y="1662"/>
                          </a:moveTo>
                          <a:lnTo>
                            <a:pt x="0" y="336"/>
                          </a:lnTo>
                          <a:lnTo>
                            <a:pt x="335" y="0"/>
                          </a:lnTo>
                          <a:lnTo>
                            <a:pt x="1345" y="0"/>
                          </a:lnTo>
                          <a:lnTo>
                            <a:pt x="1345" y="1326"/>
                          </a:lnTo>
                          <a:lnTo>
                            <a:pt x="1008" y="1662"/>
                          </a:lnTo>
                          <a:lnTo>
                            <a:pt x="0" y="1662"/>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5" name="Freeform 152"/>
                    <p:cNvSpPr>
                      <a:spLocks noChangeArrowheads="1"/>
                    </p:cNvSpPr>
                    <p:nvPr/>
                  </p:nvSpPr>
                  <p:spPr bwMode="auto">
                    <a:xfrm>
                      <a:off x="2188" y="3123"/>
                      <a:ext cx="305" cy="76"/>
                    </a:xfrm>
                    <a:custGeom>
                      <a:avLst/>
                      <a:gdLst>
                        <a:gd name="T0" fmla="*/ 0 w 1346"/>
                        <a:gd name="T1" fmla="*/ 76 h 337"/>
                        <a:gd name="T2" fmla="*/ 76 w 1346"/>
                        <a:gd name="T3" fmla="*/ 0 h 337"/>
                        <a:gd name="T4" fmla="*/ 305 w 1346"/>
                        <a:gd name="T5" fmla="*/ 0 h 337"/>
                        <a:gd name="T6" fmla="*/ 228 w 1346"/>
                        <a:gd name="T7" fmla="*/ 76 h 337"/>
                        <a:gd name="T8" fmla="*/ 0 w 1346"/>
                        <a:gd name="T9" fmla="*/ 76 h 337"/>
                        <a:gd name="T10" fmla="*/ 0 60000 65536"/>
                        <a:gd name="T11" fmla="*/ 0 60000 65536"/>
                        <a:gd name="T12" fmla="*/ 0 60000 65536"/>
                        <a:gd name="T13" fmla="*/ 0 60000 65536"/>
                        <a:gd name="T14" fmla="*/ 0 60000 65536"/>
                        <a:gd name="T15" fmla="*/ 0 w 1346"/>
                        <a:gd name="T16" fmla="*/ 0 h 337"/>
                        <a:gd name="T17" fmla="*/ 1346 w 1346"/>
                        <a:gd name="T18" fmla="*/ 337 h 337"/>
                      </a:gdLst>
                      <a:ahLst/>
                      <a:cxnLst>
                        <a:cxn ang="T10">
                          <a:pos x="T0" y="T1"/>
                        </a:cxn>
                        <a:cxn ang="T11">
                          <a:pos x="T2" y="T3"/>
                        </a:cxn>
                        <a:cxn ang="T12">
                          <a:pos x="T4" y="T5"/>
                        </a:cxn>
                        <a:cxn ang="T13">
                          <a:pos x="T6" y="T7"/>
                        </a:cxn>
                        <a:cxn ang="T14">
                          <a:pos x="T8" y="T9"/>
                        </a:cxn>
                      </a:cxnLst>
                      <a:rect l="T15" t="T16" r="T17" b="T18"/>
                      <a:pathLst>
                        <a:path w="1346" h="337">
                          <a:moveTo>
                            <a:pt x="0" y="336"/>
                          </a:moveTo>
                          <a:lnTo>
                            <a:pt x="335" y="0"/>
                          </a:lnTo>
                          <a:lnTo>
                            <a:pt x="1345" y="0"/>
                          </a:lnTo>
                          <a:lnTo>
                            <a:pt x="1008" y="336"/>
                          </a:lnTo>
                          <a:lnTo>
                            <a:pt x="0" y="336"/>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6" name="Freeform 153"/>
                    <p:cNvSpPr>
                      <a:spLocks noChangeArrowheads="1"/>
                    </p:cNvSpPr>
                    <p:nvPr/>
                  </p:nvSpPr>
                  <p:spPr bwMode="auto">
                    <a:xfrm>
                      <a:off x="2416" y="3123"/>
                      <a:ext cx="77" cy="377"/>
                    </a:xfrm>
                    <a:custGeom>
                      <a:avLst/>
                      <a:gdLst>
                        <a:gd name="T0" fmla="*/ 0 w 338"/>
                        <a:gd name="T1" fmla="*/ 377 h 1663"/>
                        <a:gd name="T2" fmla="*/ 0 w 338"/>
                        <a:gd name="T3" fmla="*/ 76 h 1663"/>
                        <a:gd name="T4" fmla="*/ 77 w 338"/>
                        <a:gd name="T5" fmla="*/ 0 h 1663"/>
                        <a:gd name="T6" fmla="*/ 77 w 338"/>
                        <a:gd name="T7" fmla="*/ 301 h 1663"/>
                        <a:gd name="T8" fmla="*/ 0 w 338"/>
                        <a:gd name="T9" fmla="*/ 377 h 1663"/>
                        <a:gd name="T10" fmla="*/ 0 60000 65536"/>
                        <a:gd name="T11" fmla="*/ 0 60000 65536"/>
                        <a:gd name="T12" fmla="*/ 0 60000 65536"/>
                        <a:gd name="T13" fmla="*/ 0 60000 65536"/>
                        <a:gd name="T14" fmla="*/ 0 60000 65536"/>
                        <a:gd name="T15" fmla="*/ 0 w 338"/>
                        <a:gd name="T16" fmla="*/ 0 h 1663"/>
                        <a:gd name="T17" fmla="*/ 338 w 338"/>
                        <a:gd name="T18" fmla="*/ 1663 h 1663"/>
                      </a:gdLst>
                      <a:ahLst/>
                      <a:cxnLst>
                        <a:cxn ang="T10">
                          <a:pos x="T0" y="T1"/>
                        </a:cxn>
                        <a:cxn ang="T11">
                          <a:pos x="T2" y="T3"/>
                        </a:cxn>
                        <a:cxn ang="T12">
                          <a:pos x="T4" y="T5"/>
                        </a:cxn>
                        <a:cxn ang="T13">
                          <a:pos x="T6" y="T7"/>
                        </a:cxn>
                        <a:cxn ang="T14">
                          <a:pos x="T8" y="T9"/>
                        </a:cxn>
                      </a:cxnLst>
                      <a:rect l="T15" t="T16" r="T17" b="T18"/>
                      <a:pathLst>
                        <a:path w="338" h="1663">
                          <a:moveTo>
                            <a:pt x="0" y="1662"/>
                          </a:moveTo>
                          <a:lnTo>
                            <a:pt x="0" y="336"/>
                          </a:lnTo>
                          <a:lnTo>
                            <a:pt x="337" y="0"/>
                          </a:lnTo>
                          <a:lnTo>
                            <a:pt x="337" y="1326"/>
                          </a:lnTo>
                          <a:lnTo>
                            <a:pt x="0" y="1662"/>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10" name="Group 154"/>
                  <p:cNvGrpSpPr>
                    <a:grpSpLocks/>
                  </p:cNvGrpSpPr>
                  <p:nvPr/>
                </p:nvGrpSpPr>
                <p:grpSpPr bwMode="auto">
                  <a:xfrm>
                    <a:off x="2258" y="3052"/>
                    <a:ext cx="234" cy="77"/>
                    <a:chOff x="2258" y="3052"/>
                    <a:chExt cx="234" cy="77"/>
                  </a:xfrm>
                </p:grpSpPr>
                <p:sp>
                  <p:nvSpPr>
                    <p:cNvPr id="11311" name="Freeform 155"/>
                    <p:cNvSpPr>
                      <a:spLocks noChangeArrowheads="1"/>
                    </p:cNvSpPr>
                    <p:nvPr/>
                  </p:nvSpPr>
                  <p:spPr bwMode="auto">
                    <a:xfrm>
                      <a:off x="2258" y="3052"/>
                      <a:ext cx="235" cy="78"/>
                    </a:xfrm>
                    <a:custGeom>
                      <a:avLst/>
                      <a:gdLst>
                        <a:gd name="T0" fmla="*/ 0 w 1037"/>
                        <a:gd name="T1" fmla="*/ 78 h 345"/>
                        <a:gd name="T2" fmla="*/ 0 w 1037"/>
                        <a:gd name="T3" fmla="*/ 19 h 345"/>
                        <a:gd name="T4" fmla="*/ 19 w 1037"/>
                        <a:gd name="T5" fmla="*/ 0 h 345"/>
                        <a:gd name="T6" fmla="*/ 235 w 1037"/>
                        <a:gd name="T7" fmla="*/ 0 h 345"/>
                        <a:gd name="T8" fmla="*/ 235 w 1037"/>
                        <a:gd name="T9" fmla="*/ 58 h 345"/>
                        <a:gd name="T10" fmla="*/ 215 w 1037"/>
                        <a:gd name="T11" fmla="*/ 78 h 345"/>
                        <a:gd name="T12" fmla="*/ 0 w 1037"/>
                        <a:gd name="T13" fmla="*/ 78 h 345"/>
                        <a:gd name="T14" fmla="*/ 0 60000 65536"/>
                        <a:gd name="T15" fmla="*/ 0 60000 65536"/>
                        <a:gd name="T16" fmla="*/ 0 60000 65536"/>
                        <a:gd name="T17" fmla="*/ 0 60000 65536"/>
                        <a:gd name="T18" fmla="*/ 0 60000 65536"/>
                        <a:gd name="T19" fmla="*/ 0 60000 65536"/>
                        <a:gd name="T20" fmla="*/ 0 60000 65536"/>
                        <a:gd name="T21" fmla="*/ 0 w 1037"/>
                        <a:gd name="T22" fmla="*/ 0 h 345"/>
                        <a:gd name="T23" fmla="*/ 1037 w 1037"/>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7" h="345">
                          <a:moveTo>
                            <a:pt x="0" y="344"/>
                          </a:moveTo>
                          <a:lnTo>
                            <a:pt x="0" y="85"/>
                          </a:lnTo>
                          <a:lnTo>
                            <a:pt x="85" y="0"/>
                          </a:lnTo>
                          <a:lnTo>
                            <a:pt x="1036" y="0"/>
                          </a:lnTo>
                          <a:lnTo>
                            <a:pt x="1036" y="257"/>
                          </a:lnTo>
                          <a:lnTo>
                            <a:pt x="949" y="344"/>
                          </a:lnTo>
                          <a:lnTo>
                            <a:pt x="0" y="344"/>
                          </a:lnTo>
                        </a:path>
                      </a:pathLst>
                    </a:custGeom>
                    <a:solidFill>
                      <a:srgbClr val="F6BF69"/>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2" name="Freeform 156"/>
                    <p:cNvSpPr>
                      <a:spLocks noChangeArrowheads="1"/>
                    </p:cNvSpPr>
                    <p:nvPr/>
                  </p:nvSpPr>
                  <p:spPr bwMode="auto">
                    <a:xfrm>
                      <a:off x="2258" y="3052"/>
                      <a:ext cx="235" cy="20"/>
                    </a:xfrm>
                    <a:custGeom>
                      <a:avLst/>
                      <a:gdLst>
                        <a:gd name="T0" fmla="*/ 0 w 1037"/>
                        <a:gd name="T1" fmla="*/ 20 h 86"/>
                        <a:gd name="T2" fmla="*/ 19 w 1037"/>
                        <a:gd name="T3" fmla="*/ 0 h 86"/>
                        <a:gd name="T4" fmla="*/ 235 w 1037"/>
                        <a:gd name="T5" fmla="*/ 0 h 86"/>
                        <a:gd name="T6" fmla="*/ 215 w 1037"/>
                        <a:gd name="T7" fmla="*/ 20 h 86"/>
                        <a:gd name="T8" fmla="*/ 0 w 1037"/>
                        <a:gd name="T9" fmla="*/ 20 h 86"/>
                        <a:gd name="T10" fmla="*/ 0 60000 65536"/>
                        <a:gd name="T11" fmla="*/ 0 60000 65536"/>
                        <a:gd name="T12" fmla="*/ 0 60000 65536"/>
                        <a:gd name="T13" fmla="*/ 0 60000 65536"/>
                        <a:gd name="T14" fmla="*/ 0 60000 65536"/>
                        <a:gd name="T15" fmla="*/ 0 w 1037"/>
                        <a:gd name="T16" fmla="*/ 0 h 86"/>
                        <a:gd name="T17" fmla="*/ 1037 w 1037"/>
                        <a:gd name="T18" fmla="*/ 86 h 86"/>
                      </a:gdLst>
                      <a:ahLst/>
                      <a:cxnLst>
                        <a:cxn ang="T10">
                          <a:pos x="T0" y="T1"/>
                        </a:cxn>
                        <a:cxn ang="T11">
                          <a:pos x="T2" y="T3"/>
                        </a:cxn>
                        <a:cxn ang="T12">
                          <a:pos x="T4" y="T5"/>
                        </a:cxn>
                        <a:cxn ang="T13">
                          <a:pos x="T6" y="T7"/>
                        </a:cxn>
                        <a:cxn ang="T14">
                          <a:pos x="T8" y="T9"/>
                        </a:cxn>
                      </a:cxnLst>
                      <a:rect l="T15" t="T16" r="T17" b="T18"/>
                      <a:pathLst>
                        <a:path w="1037" h="86">
                          <a:moveTo>
                            <a:pt x="0" y="85"/>
                          </a:moveTo>
                          <a:lnTo>
                            <a:pt x="85" y="0"/>
                          </a:lnTo>
                          <a:lnTo>
                            <a:pt x="1036" y="0"/>
                          </a:lnTo>
                          <a:lnTo>
                            <a:pt x="949" y="85"/>
                          </a:lnTo>
                          <a:lnTo>
                            <a:pt x="0" y="85"/>
                          </a:lnTo>
                        </a:path>
                      </a:pathLst>
                    </a:custGeom>
                    <a:solidFill>
                      <a:srgbClr val="FFD072"/>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13" name="Freeform 157"/>
                    <p:cNvSpPr>
                      <a:spLocks noChangeArrowheads="1"/>
                    </p:cNvSpPr>
                    <p:nvPr/>
                  </p:nvSpPr>
                  <p:spPr bwMode="auto">
                    <a:xfrm>
                      <a:off x="2473" y="30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D3A45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308" name="Freeform 158"/>
                <p:cNvSpPr>
                  <a:spLocks noChangeArrowheads="1"/>
                </p:cNvSpPr>
                <p:nvPr/>
              </p:nvSpPr>
              <p:spPr bwMode="auto">
                <a:xfrm>
                  <a:off x="2250" y="3156"/>
                  <a:ext cx="158" cy="27"/>
                </a:xfrm>
                <a:custGeom>
                  <a:avLst/>
                  <a:gdLst>
                    <a:gd name="T0" fmla="*/ 39 w 698"/>
                    <a:gd name="T1" fmla="*/ 0 h 120"/>
                    <a:gd name="T2" fmla="*/ 158 w 698"/>
                    <a:gd name="T3" fmla="*/ 0 h 120"/>
                    <a:gd name="T4" fmla="*/ 118 w 698"/>
                    <a:gd name="T5" fmla="*/ 27 h 120"/>
                    <a:gd name="T6" fmla="*/ 0 w 698"/>
                    <a:gd name="T7" fmla="*/ 27 h 120"/>
                    <a:gd name="T8" fmla="*/ 39 w 698"/>
                    <a:gd name="T9" fmla="*/ 0 h 120"/>
                    <a:gd name="T10" fmla="*/ 0 60000 65536"/>
                    <a:gd name="T11" fmla="*/ 0 60000 65536"/>
                    <a:gd name="T12" fmla="*/ 0 60000 65536"/>
                    <a:gd name="T13" fmla="*/ 0 60000 65536"/>
                    <a:gd name="T14" fmla="*/ 0 60000 65536"/>
                    <a:gd name="T15" fmla="*/ 0 w 698"/>
                    <a:gd name="T16" fmla="*/ 0 h 120"/>
                    <a:gd name="T17" fmla="*/ 698 w 698"/>
                    <a:gd name="T18" fmla="*/ 120 h 120"/>
                  </a:gdLst>
                  <a:ahLst/>
                  <a:cxnLst>
                    <a:cxn ang="T10">
                      <a:pos x="T0" y="T1"/>
                    </a:cxn>
                    <a:cxn ang="T11">
                      <a:pos x="T2" y="T3"/>
                    </a:cxn>
                    <a:cxn ang="T12">
                      <a:pos x="T4" y="T5"/>
                    </a:cxn>
                    <a:cxn ang="T13">
                      <a:pos x="T6" y="T7"/>
                    </a:cxn>
                    <a:cxn ang="T14">
                      <a:pos x="T8" y="T9"/>
                    </a:cxn>
                  </a:cxnLst>
                  <a:rect l="T15" t="T16" r="T17" b="T18"/>
                  <a:pathLst>
                    <a:path w="698" h="120">
                      <a:moveTo>
                        <a:pt x="173" y="0"/>
                      </a:moveTo>
                      <a:lnTo>
                        <a:pt x="697" y="0"/>
                      </a:lnTo>
                      <a:lnTo>
                        <a:pt x="522" y="119"/>
                      </a:lnTo>
                      <a:lnTo>
                        <a:pt x="0" y="119"/>
                      </a:lnTo>
                      <a:lnTo>
                        <a:pt x="173" y="0"/>
                      </a:lnTo>
                    </a:path>
                  </a:pathLst>
                </a:custGeom>
                <a:solidFill>
                  <a:srgbClr val="F6BF69"/>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288" name="Group 159"/>
              <p:cNvGrpSpPr>
                <a:grpSpLocks/>
              </p:cNvGrpSpPr>
              <p:nvPr/>
            </p:nvGrpSpPr>
            <p:grpSpPr bwMode="auto">
              <a:xfrm>
                <a:off x="2489" y="3052"/>
                <a:ext cx="377" cy="447"/>
                <a:chOff x="2489" y="3052"/>
                <a:chExt cx="377" cy="447"/>
              </a:xfrm>
            </p:grpSpPr>
            <p:grpSp>
              <p:nvGrpSpPr>
                <p:cNvPr id="11296" name="Group 160"/>
                <p:cNvGrpSpPr>
                  <a:grpSpLocks/>
                </p:cNvGrpSpPr>
                <p:nvPr/>
              </p:nvGrpSpPr>
              <p:grpSpPr bwMode="auto">
                <a:xfrm>
                  <a:off x="2489" y="3052"/>
                  <a:ext cx="377" cy="447"/>
                  <a:chOff x="2489" y="3052"/>
                  <a:chExt cx="377" cy="447"/>
                </a:xfrm>
              </p:grpSpPr>
              <p:grpSp>
                <p:nvGrpSpPr>
                  <p:cNvPr id="11299" name="Group 161"/>
                  <p:cNvGrpSpPr>
                    <a:grpSpLocks/>
                  </p:cNvGrpSpPr>
                  <p:nvPr/>
                </p:nvGrpSpPr>
                <p:grpSpPr bwMode="auto">
                  <a:xfrm>
                    <a:off x="2489" y="3123"/>
                    <a:ext cx="377" cy="376"/>
                    <a:chOff x="2489" y="3123"/>
                    <a:chExt cx="377" cy="376"/>
                  </a:xfrm>
                </p:grpSpPr>
                <p:sp>
                  <p:nvSpPr>
                    <p:cNvPr id="11304" name="Freeform 162"/>
                    <p:cNvSpPr>
                      <a:spLocks noChangeArrowheads="1"/>
                    </p:cNvSpPr>
                    <p:nvPr/>
                  </p:nvSpPr>
                  <p:spPr bwMode="auto">
                    <a:xfrm>
                      <a:off x="2489" y="3123"/>
                      <a:ext cx="378" cy="377"/>
                    </a:xfrm>
                    <a:custGeom>
                      <a:avLst/>
                      <a:gdLst>
                        <a:gd name="T0" fmla="*/ 0 w 1668"/>
                        <a:gd name="T1" fmla="*/ 377 h 1663"/>
                        <a:gd name="T2" fmla="*/ 0 w 1668"/>
                        <a:gd name="T3" fmla="*/ 94 h 1663"/>
                        <a:gd name="T4" fmla="*/ 94 w 1668"/>
                        <a:gd name="T5" fmla="*/ 0 h 1663"/>
                        <a:gd name="T6" fmla="*/ 378 w 1668"/>
                        <a:gd name="T7" fmla="*/ 0 h 1663"/>
                        <a:gd name="T8" fmla="*/ 378 w 1668"/>
                        <a:gd name="T9" fmla="*/ 283 h 1663"/>
                        <a:gd name="T10" fmla="*/ 284 w 1668"/>
                        <a:gd name="T11" fmla="*/ 377 h 1663"/>
                        <a:gd name="T12" fmla="*/ 0 w 1668"/>
                        <a:gd name="T13" fmla="*/ 377 h 1663"/>
                        <a:gd name="T14" fmla="*/ 0 60000 65536"/>
                        <a:gd name="T15" fmla="*/ 0 60000 65536"/>
                        <a:gd name="T16" fmla="*/ 0 60000 65536"/>
                        <a:gd name="T17" fmla="*/ 0 60000 65536"/>
                        <a:gd name="T18" fmla="*/ 0 60000 65536"/>
                        <a:gd name="T19" fmla="*/ 0 60000 65536"/>
                        <a:gd name="T20" fmla="*/ 0 60000 65536"/>
                        <a:gd name="T21" fmla="*/ 0 w 1668"/>
                        <a:gd name="T22" fmla="*/ 0 h 1663"/>
                        <a:gd name="T23" fmla="*/ 1668 w 1668"/>
                        <a:gd name="T24" fmla="*/ 1663 h 16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8" h="1663">
                          <a:moveTo>
                            <a:pt x="0" y="1662"/>
                          </a:moveTo>
                          <a:lnTo>
                            <a:pt x="0" y="415"/>
                          </a:lnTo>
                          <a:lnTo>
                            <a:pt x="414" y="0"/>
                          </a:lnTo>
                          <a:lnTo>
                            <a:pt x="1667" y="0"/>
                          </a:lnTo>
                          <a:lnTo>
                            <a:pt x="1667" y="1247"/>
                          </a:lnTo>
                          <a:lnTo>
                            <a:pt x="1251" y="1662"/>
                          </a:lnTo>
                          <a:lnTo>
                            <a:pt x="0" y="1662"/>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5" name="Freeform 163"/>
                    <p:cNvSpPr>
                      <a:spLocks noChangeArrowheads="1"/>
                    </p:cNvSpPr>
                    <p:nvPr/>
                  </p:nvSpPr>
                  <p:spPr bwMode="auto">
                    <a:xfrm>
                      <a:off x="2489" y="3123"/>
                      <a:ext cx="378" cy="94"/>
                    </a:xfrm>
                    <a:custGeom>
                      <a:avLst/>
                      <a:gdLst>
                        <a:gd name="T0" fmla="*/ 0 w 1668"/>
                        <a:gd name="T1" fmla="*/ 94 h 416"/>
                        <a:gd name="T2" fmla="*/ 94 w 1668"/>
                        <a:gd name="T3" fmla="*/ 0 h 416"/>
                        <a:gd name="T4" fmla="*/ 378 w 1668"/>
                        <a:gd name="T5" fmla="*/ 0 h 416"/>
                        <a:gd name="T6" fmla="*/ 284 w 1668"/>
                        <a:gd name="T7" fmla="*/ 94 h 416"/>
                        <a:gd name="T8" fmla="*/ 0 w 1668"/>
                        <a:gd name="T9" fmla="*/ 94 h 416"/>
                        <a:gd name="T10" fmla="*/ 0 60000 65536"/>
                        <a:gd name="T11" fmla="*/ 0 60000 65536"/>
                        <a:gd name="T12" fmla="*/ 0 60000 65536"/>
                        <a:gd name="T13" fmla="*/ 0 60000 65536"/>
                        <a:gd name="T14" fmla="*/ 0 60000 65536"/>
                        <a:gd name="T15" fmla="*/ 0 w 1668"/>
                        <a:gd name="T16" fmla="*/ 0 h 416"/>
                        <a:gd name="T17" fmla="*/ 1668 w 1668"/>
                        <a:gd name="T18" fmla="*/ 416 h 416"/>
                      </a:gdLst>
                      <a:ahLst/>
                      <a:cxnLst>
                        <a:cxn ang="T10">
                          <a:pos x="T0" y="T1"/>
                        </a:cxn>
                        <a:cxn ang="T11">
                          <a:pos x="T2" y="T3"/>
                        </a:cxn>
                        <a:cxn ang="T12">
                          <a:pos x="T4" y="T5"/>
                        </a:cxn>
                        <a:cxn ang="T13">
                          <a:pos x="T6" y="T7"/>
                        </a:cxn>
                        <a:cxn ang="T14">
                          <a:pos x="T8" y="T9"/>
                        </a:cxn>
                      </a:cxnLst>
                      <a:rect l="T15" t="T16" r="T17" b="T18"/>
                      <a:pathLst>
                        <a:path w="1668" h="416">
                          <a:moveTo>
                            <a:pt x="0" y="415"/>
                          </a:moveTo>
                          <a:lnTo>
                            <a:pt x="414" y="0"/>
                          </a:lnTo>
                          <a:lnTo>
                            <a:pt x="1667" y="0"/>
                          </a:lnTo>
                          <a:lnTo>
                            <a:pt x="1251" y="415"/>
                          </a:lnTo>
                          <a:lnTo>
                            <a:pt x="0" y="41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6" name="Freeform 164"/>
                    <p:cNvSpPr>
                      <a:spLocks noChangeArrowheads="1"/>
                    </p:cNvSpPr>
                    <p:nvPr/>
                  </p:nvSpPr>
                  <p:spPr bwMode="auto">
                    <a:xfrm>
                      <a:off x="2773" y="3123"/>
                      <a:ext cx="95" cy="377"/>
                    </a:xfrm>
                    <a:custGeom>
                      <a:avLst/>
                      <a:gdLst>
                        <a:gd name="T0" fmla="*/ 0 w 417"/>
                        <a:gd name="T1" fmla="*/ 377 h 1663"/>
                        <a:gd name="T2" fmla="*/ 0 w 417"/>
                        <a:gd name="T3" fmla="*/ 94 h 1663"/>
                        <a:gd name="T4" fmla="*/ 95 w 417"/>
                        <a:gd name="T5" fmla="*/ 0 h 1663"/>
                        <a:gd name="T6" fmla="*/ 95 w 417"/>
                        <a:gd name="T7" fmla="*/ 283 h 1663"/>
                        <a:gd name="T8" fmla="*/ 0 w 417"/>
                        <a:gd name="T9" fmla="*/ 377 h 1663"/>
                        <a:gd name="T10" fmla="*/ 0 60000 65536"/>
                        <a:gd name="T11" fmla="*/ 0 60000 65536"/>
                        <a:gd name="T12" fmla="*/ 0 60000 65536"/>
                        <a:gd name="T13" fmla="*/ 0 60000 65536"/>
                        <a:gd name="T14" fmla="*/ 0 60000 65536"/>
                        <a:gd name="T15" fmla="*/ 0 w 417"/>
                        <a:gd name="T16" fmla="*/ 0 h 1663"/>
                        <a:gd name="T17" fmla="*/ 417 w 417"/>
                        <a:gd name="T18" fmla="*/ 1663 h 1663"/>
                      </a:gdLst>
                      <a:ahLst/>
                      <a:cxnLst>
                        <a:cxn ang="T10">
                          <a:pos x="T0" y="T1"/>
                        </a:cxn>
                        <a:cxn ang="T11">
                          <a:pos x="T2" y="T3"/>
                        </a:cxn>
                        <a:cxn ang="T12">
                          <a:pos x="T4" y="T5"/>
                        </a:cxn>
                        <a:cxn ang="T13">
                          <a:pos x="T6" y="T7"/>
                        </a:cxn>
                        <a:cxn ang="T14">
                          <a:pos x="T8" y="T9"/>
                        </a:cxn>
                      </a:cxnLst>
                      <a:rect l="T15" t="T16" r="T17" b="T18"/>
                      <a:pathLst>
                        <a:path w="417" h="1663">
                          <a:moveTo>
                            <a:pt x="0" y="1662"/>
                          </a:moveTo>
                          <a:lnTo>
                            <a:pt x="0" y="415"/>
                          </a:lnTo>
                          <a:lnTo>
                            <a:pt x="416" y="0"/>
                          </a:lnTo>
                          <a:lnTo>
                            <a:pt x="416" y="1247"/>
                          </a:lnTo>
                          <a:lnTo>
                            <a:pt x="0" y="1662"/>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1300" name="Group 165"/>
                  <p:cNvGrpSpPr>
                    <a:grpSpLocks/>
                  </p:cNvGrpSpPr>
                  <p:nvPr/>
                </p:nvGrpSpPr>
                <p:grpSpPr bwMode="auto">
                  <a:xfrm>
                    <a:off x="2575" y="3052"/>
                    <a:ext cx="291" cy="77"/>
                    <a:chOff x="2575" y="3052"/>
                    <a:chExt cx="291" cy="77"/>
                  </a:xfrm>
                </p:grpSpPr>
                <p:sp>
                  <p:nvSpPr>
                    <p:cNvPr id="11301" name="Freeform 166"/>
                    <p:cNvSpPr>
                      <a:spLocks noChangeArrowheads="1"/>
                    </p:cNvSpPr>
                    <p:nvPr/>
                  </p:nvSpPr>
                  <p:spPr bwMode="auto">
                    <a:xfrm>
                      <a:off x="2575" y="3052"/>
                      <a:ext cx="292" cy="78"/>
                    </a:xfrm>
                    <a:custGeom>
                      <a:avLst/>
                      <a:gdLst>
                        <a:gd name="T0" fmla="*/ 0 w 1289"/>
                        <a:gd name="T1" fmla="*/ 78 h 345"/>
                        <a:gd name="T2" fmla="*/ 0 w 1289"/>
                        <a:gd name="T3" fmla="*/ 19 h 345"/>
                        <a:gd name="T4" fmla="*/ 19 w 1289"/>
                        <a:gd name="T5" fmla="*/ 0 h 345"/>
                        <a:gd name="T6" fmla="*/ 292 w 1289"/>
                        <a:gd name="T7" fmla="*/ 0 h 345"/>
                        <a:gd name="T8" fmla="*/ 292 w 1289"/>
                        <a:gd name="T9" fmla="*/ 58 h 345"/>
                        <a:gd name="T10" fmla="*/ 272 w 1289"/>
                        <a:gd name="T11" fmla="*/ 78 h 345"/>
                        <a:gd name="T12" fmla="*/ 0 w 1289"/>
                        <a:gd name="T13" fmla="*/ 78 h 345"/>
                        <a:gd name="T14" fmla="*/ 0 60000 65536"/>
                        <a:gd name="T15" fmla="*/ 0 60000 65536"/>
                        <a:gd name="T16" fmla="*/ 0 60000 65536"/>
                        <a:gd name="T17" fmla="*/ 0 60000 65536"/>
                        <a:gd name="T18" fmla="*/ 0 60000 65536"/>
                        <a:gd name="T19" fmla="*/ 0 60000 65536"/>
                        <a:gd name="T20" fmla="*/ 0 60000 65536"/>
                        <a:gd name="T21" fmla="*/ 0 w 1289"/>
                        <a:gd name="T22" fmla="*/ 0 h 345"/>
                        <a:gd name="T23" fmla="*/ 1289 w 1289"/>
                        <a:gd name="T24" fmla="*/ 345 h 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9" h="345">
                          <a:moveTo>
                            <a:pt x="0" y="344"/>
                          </a:moveTo>
                          <a:lnTo>
                            <a:pt x="0" y="85"/>
                          </a:lnTo>
                          <a:lnTo>
                            <a:pt x="85" y="0"/>
                          </a:lnTo>
                          <a:lnTo>
                            <a:pt x="1288" y="0"/>
                          </a:lnTo>
                          <a:lnTo>
                            <a:pt x="1288" y="257"/>
                          </a:lnTo>
                          <a:lnTo>
                            <a:pt x="1201" y="344"/>
                          </a:lnTo>
                          <a:lnTo>
                            <a:pt x="0" y="344"/>
                          </a:lnTo>
                        </a:path>
                      </a:pathLst>
                    </a:custGeom>
                    <a:solidFill>
                      <a:srgbClr val="A2C1FE"/>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2" name="Freeform 167"/>
                    <p:cNvSpPr>
                      <a:spLocks noChangeArrowheads="1"/>
                    </p:cNvSpPr>
                    <p:nvPr/>
                  </p:nvSpPr>
                  <p:spPr bwMode="auto">
                    <a:xfrm>
                      <a:off x="2575" y="3052"/>
                      <a:ext cx="292" cy="20"/>
                    </a:xfrm>
                    <a:custGeom>
                      <a:avLst/>
                      <a:gdLst>
                        <a:gd name="T0" fmla="*/ 0 w 1289"/>
                        <a:gd name="T1" fmla="*/ 20 h 86"/>
                        <a:gd name="T2" fmla="*/ 19 w 1289"/>
                        <a:gd name="T3" fmla="*/ 0 h 86"/>
                        <a:gd name="T4" fmla="*/ 292 w 1289"/>
                        <a:gd name="T5" fmla="*/ 0 h 86"/>
                        <a:gd name="T6" fmla="*/ 272 w 1289"/>
                        <a:gd name="T7" fmla="*/ 20 h 86"/>
                        <a:gd name="T8" fmla="*/ 0 w 1289"/>
                        <a:gd name="T9" fmla="*/ 20 h 86"/>
                        <a:gd name="T10" fmla="*/ 0 60000 65536"/>
                        <a:gd name="T11" fmla="*/ 0 60000 65536"/>
                        <a:gd name="T12" fmla="*/ 0 60000 65536"/>
                        <a:gd name="T13" fmla="*/ 0 60000 65536"/>
                        <a:gd name="T14" fmla="*/ 0 60000 65536"/>
                        <a:gd name="T15" fmla="*/ 0 w 1289"/>
                        <a:gd name="T16" fmla="*/ 0 h 86"/>
                        <a:gd name="T17" fmla="*/ 1289 w 1289"/>
                        <a:gd name="T18" fmla="*/ 86 h 86"/>
                      </a:gdLst>
                      <a:ahLst/>
                      <a:cxnLst>
                        <a:cxn ang="T10">
                          <a:pos x="T0" y="T1"/>
                        </a:cxn>
                        <a:cxn ang="T11">
                          <a:pos x="T2" y="T3"/>
                        </a:cxn>
                        <a:cxn ang="T12">
                          <a:pos x="T4" y="T5"/>
                        </a:cxn>
                        <a:cxn ang="T13">
                          <a:pos x="T6" y="T7"/>
                        </a:cxn>
                        <a:cxn ang="T14">
                          <a:pos x="T8" y="T9"/>
                        </a:cxn>
                      </a:cxnLst>
                      <a:rect l="T15" t="T16" r="T17" b="T18"/>
                      <a:pathLst>
                        <a:path w="1289" h="86">
                          <a:moveTo>
                            <a:pt x="0" y="85"/>
                          </a:moveTo>
                          <a:lnTo>
                            <a:pt x="85" y="0"/>
                          </a:lnTo>
                          <a:lnTo>
                            <a:pt x="1288" y="0"/>
                          </a:lnTo>
                          <a:lnTo>
                            <a:pt x="1201" y="85"/>
                          </a:lnTo>
                          <a:lnTo>
                            <a:pt x="0" y="85"/>
                          </a:lnTo>
                        </a:path>
                      </a:pathLst>
                    </a:custGeom>
                    <a:solidFill>
                      <a:srgbClr val="B1D3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303" name="Freeform 168"/>
                    <p:cNvSpPr>
                      <a:spLocks noChangeArrowheads="1"/>
                    </p:cNvSpPr>
                    <p:nvPr/>
                  </p:nvSpPr>
                  <p:spPr bwMode="auto">
                    <a:xfrm>
                      <a:off x="2847" y="3052"/>
                      <a:ext cx="20" cy="78"/>
                    </a:xfrm>
                    <a:custGeom>
                      <a:avLst/>
                      <a:gdLst>
                        <a:gd name="T0" fmla="*/ 0 w 88"/>
                        <a:gd name="T1" fmla="*/ 78 h 345"/>
                        <a:gd name="T2" fmla="*/ 0 w 88"/>
                        <a:gd name="T3" fmla="*/ 19 h 345"/>
                        <a:gd name="T4" fmla="*/ 20 w 88"/>
                        <a:gd name="T5" fmla="*/ 0 h 345"/>
                        <a:gd name="T6" fmla="*/ 20 w 88"/>
                        <a:gd name="T7" fmla="*/ 58 h 345"/>
                        <a:gd name="T8" fmla="*/ 0 w 88"/>
                        <a:gd name="T9" fmla="*/ 78 h 345"/>
                        <a:gd name="T10" fmla="*/ 0 60000 65536"/>
                        <a:gd name="T11" fmla="*/ 0 60000 65536"/>
                        <a:gd name="T12" fmla="*/ 0 60000 65536"/>
                        <a:gd name="T13" fmla="*/ 0 60000 65536"/>
                        <a:gd name="T14" fmla="*/ 0 60000 65536"/>
                        <a:gd name="T15" fmla="*/ 0 w 88"/>
                        <a:gd name="T16" fmla="*/ 0 h 345"/>
                        <a:gd name="T17" fmla="*/ 88 w 88"/>
                        <a:gd name="T18" fmla="*/ 345 h 345"/>
                      </a:gdLst>
                      <a:ahLst/>
                      <a:cxnLst>
                        <a:cxn ang="T10">
                          <a:pos x="T0" y="T1"/>
                        </a:cxn>
                        <a:cxn ang="T11">
                          <a:pos x="T2" y="T3"/>
                        </a:cxn>
                        <a:cxn ang="T12">
                          <a:pos x="T4" y="T5"/>
                        </a:cxn>
                        <a:cxn ang="T13">
                          <a:pos x="T6" y="T7"/>
                        </a:cxn>
                        <a:cxn ang="T14">
                          <a:pos x="T8" y="T9"/>
                        </a:cxn>
                      </a:cxnLst>
                      <a:rect l="T15" t="T16" r="T17" b="T18"/>
                      <a:pathLst>
                        <a:path w="88" h="345">
                          <a:moveTo>
                            <a:pt x="0" y="344"/>
                          </a:moveTo>
                          <a:lnTo>
                            <a:pt x="0" y="85"/>
                          </a:lnTo>
                          <a:lnTo>
                            <a:pt x="87" y="0"/>
                          </a:lnTo>
                          <a:lnTo>
                            <a:pt x="87" y="257"/>
                          </a:lnTo>
                          <a:lnTo>
                            <a:pt x="0" y="344"/>
                          </a:lnTo>
                        </a:path>
                      </a:pathLst>
                    </a:custGeom>
                    <a:solidFill>
                      <a:srgbClr val="8BA5DA"/>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11297" name="Oval 169"/>
                <p:cNvSpPr>
                  <a:spLocks noChangeArrowheads="1"/>
                </p:cNvSpPr>
                <p:nvPr/>
              </p:nvSpPr>
              <p:spPr bwMode="auto">
                <a:xfrm>
                  <a:off x="2604" y="3088"/>
                  <a:ext cx="49" cy="27"/>
                </a:xfrm>
                <a:prstGeom prst="ellipse">
                  <a:avLst/>
                </a:prstGeom>
                <a:solidFill>
                  <a:srgbClr val="FFFFFF"/>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8" name="Freeform 170"/>
                <p:cNvSpPr>
                  <a:spLocks noChangeArrowheads="1"/>
                </p:cNvSpPr>
                <p:nvPr/>
              </p:nvSpPr>
              <p:spPr bwMode="auto">
                <a:xfrm>
                  <a:off x="2536" y="3298"/>
                  <a:ext cx="198" cy="84"/>
                </a:xfrm>
                <a:custGeom>
                  <a:avLst/>
                  <a:gdLst>
                    <a:gd name="T0" fmla="*/ 24 w 874"/>
                    <a:gd name="T1" fmla="*/ 0 h 372"/>
                    <a:gd name="T2" fmla="*/ 173 w 874"/>
                    <a:gd name="T3" fmla="*/ 0 h 372"/>
                    <a:gd name="T4" fmla="*/ 198 w 874"/>
                    <a:gd name="T5" fmla="*/ 24 h 372"/>
                    <a:gd name="T6" fmla="*/ 198 w 874"/>
                    <a:gd name="T7" fmla="*/ 59 h 372"/>
                    <a:gd name="T8" fmla="*/ 173 w 874"/>
                    <a:gd name="T9" fmla="*/ 84 h 372"/>
                    <a:gd name="T10" fmla="*/ 24 w 874"/>
                    <a:gd name="T11" fmla="*/ 84 h 372"/>
                    <a:gd name="T12" fmla="*/ 0 w 874"/>
                    <a:gd name="T13" fmla="*/ 59 h 372"/>
                    <a:gd name="T14" fmla="*/ 0 w 874"/>
                    <a:gd name="T15" fmla="*/ 24 h 372"/>
                    <a:gd name="T16" fmla="*/ 24 w 874"/>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372"/>
                    <a:gd name="T29" fmla="*/ 874 w 874"/>
                    <a:gd name="T30" fmla="*/ 372 h 3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372">
                      <a:moveTo>
                        <a:pt x="107" y="0"/>
                      </a:moveTo>
                      <a:lnTo>
                        <a:pt x="764" y="0"/>
                      </a:lnTo>
                      <a:lnTo>
                        <a:pt x="873" y="107"/>
                      </a:lnTo>
                      <a:lnTo>
                        <a:pt x="873" y="262"/>
                      </a:lnTo>
                      <a:lnTo>
                        <a:pt x="764" y="371"/>
                      </a:lnTo>
                      <a:lnTo>
                        <a:pt x="107" y="371"/>
                      </a:lnTo>
                      <a:lnTo>
                        <a:pt x="0" y="262"/>
                      </a:lnTo>
                      <a:lnTo>
                        <a:pt x="0" y="107"/>
                      </a:lnTo>
                      <a:lnTo>
                        <a:pt x="107" y="0"/>
                      </a:lnTo>
                    </a:path>
                  </a:pathLst>
                </a:custGeom>
                <a:solidFill>
                  <a:srgbClr val="A2C1FE"/>
                </a:solidFill>
                <a:ln w="255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1289" name="Freeform 171"/>
              <p:cNvSpPr>
                <a:spLocks noChangeArrowheads="1"/>
              </p:cNvSpPr>
              <p:nvPr/>
            </p:nvSpPr>
            <p:spPr bwMode="auto">
              <a:xfrm>
                <a:off x="3053" y="3281"/>
                <a:ext cx="85" cy="191"/>
              </a:xfrm>
              <a:custGeom>
                <a:avLst/>
                <a:gdLst>
                  <a:gd name="T0" fmla="*/ 62 w 376"/>
                  <a:gd name="T1" fmla="*/ 0 h 844"/>
                  <a:gd name="T2" fmla="*/ 85 w 376"/>
                  <a:gd name="T3" fmla="*/ 0 h 844"/>
                  <a:gd name="T4" fmla="*/ 23 w 376"/>
                  <a:gd name="T5" fmla="*/ 191 h 844"/>
                  <a:gd name="T6" fmla="*/ 0 w 376"/>
                  <a:gd name="T7" fmla="*/ 191 h 844"/>
                  <a:gd name="T8" fmla="*/ 62 w 376"/>
                  <a:gd name="T9" fmla="*/ 0 h 844"/>
                  <a:gd name="T10" fmla="*/ 0 60000 65536"/>
                  <a:gd name="T11" fmla="*/ 0 60000 65536"/>
                  <a:gd name="T12" fmla="*/ 0 60000 65536"/>
                  <a:gd name="T13" fmla="*/ 0 60000 65536"/>
                  <a:gd name="T14" fmla="*/ 0 60000 65536"/>
                  <a:gd name="T15" fmla="*/ 0 w 376"/>
                  <a:gd name="T16" fmla="*/ 0 h 844"/>
                  <a:gd name="T17" fmla="*/ 376 w 376"/>
                  <a:gd name="T18" fmla="*/ 844 h 844"/>
                </a:gdLst>
                <a:ahLst/>
                <a:cxnLst>
                  <a:cxn ang="T10">
                    <a:pos x="T0" y="T1"/>
                  </a:cxn>
                  <a:cxn ang="T11">
                    <a:pos x="T2" y="T3"/>
                  </a:cxn>
                  <a:cxn ang="T12">
                    <a:pos x="T4" y="T5"/>
                  </a:cxn>
                  <a:cxn ang="T13">
                    <a:pos x="T6" y="T7"/>
                  </a:cxn>
                  <a:cxn ang="T14">
                    <a:pos x="T8" y="T9"/>
                  </a:cxn>
                </a:cxnLst>
                <a:rect l="T15" t="T16" r="T17" b="T18"/>
                <a:pathLst>
                  <a:path w="376" h="844">
                    <a:moveTo>
                      <a:pt x="273" y="0"/>
                    </a:moveTo>
                    <a:lnTo>
                      <a:pt x="375" y="0"/>
                    </a:lnTo>
                    <a:lnTo>
                      <a:pt x="101" y="843"/>
                    </a:lnTo>
                    <a:lnTo>
                      <a:pt x="0" y="843"/>
                    </a:lnTo>
                    <a:lnTo>
                      <a:pt x="273" y="0"/>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0" name="AutoShape 172"/>
              <p:cNvSpPr>
                <a:spLocks noChangeArrowheads="1"/>
              </p:cNvSpPr>
              <p:nvPr/>
            </p:nvSpPr>
            <p:spPr bwMode="auto">
              <a:xfrm>
                <a:off x="3049" y="3281"/>
                <a:ext cx="106"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1" name="AutoShape 173"/>
              <p:cNvSpPr>
                <a:spLocks noChangeArrowheads="1"/>
              </p:cNvSpPr>
              <p:nvPr/>
            </p:nvSpPr>
            <p:spPr bwMode="auto">
              <a:xfrm>
                <a:off x="3056" y="3362"/>
                <a:ext cx="82" cy="16"/>
              </a:xfrm>
              <a:prstGeom prst="roundRect">
                <a:avLst>
                  <a:gd name="adj" fmla="val 625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2" name="AutoShape 174"/>
              <p:cNvSpPr>
                <a:spLocks noChangeArrowheads="1"/>
              </p:cNvSpPr>
              <p:nvPr/>
            </p:nvSpPr>
            <p:spPr bwMode="auto">
              <a:xfrm>
                <a:off x="2873" y="3362"/>
                <a:ext cx="103" cy="11"/>
              </a:xfrm>
              <a:prstGeom prst="roundRect">
                <a:avLst>
                  <a:gd name="adj" fmla="val 10000"/>
                </a:avLst>
              </a:pr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293" name="Group 175"/>
              <p:cNvGrpSpPr>
                <a:grpSpLocks/>
              </p:cNvGrpSpPr>
              <p:nvPr/>
            </p:nvGrpSpPr>
            <p:grpSpPr bwMode="auto">
              <a:xfrm>
                <a:off x="2871" y="3109"/>
                <a:ext cx="193" cy="363"/>
                <a:chOff x="2871" y="3109"/>
                <a:chExt cx="193" cy="363"/>
              </a:xfrm>
            </p:grpSpPr>
            <p:sp>
              <p:nvSpPr>
                <p:cNvPr id="11294" name="Oval 176"/>
                <p:cNvSpPr>
                  <a:spLocks noChangeArrowheads="1"/>
                </p:cNvSpPr>
                <p:nvPr/>
              </p:nvSpPr>
              <p:spPr bwMode="auto">
                <a:xfrm>
                  <a:off x="2947" y="3109"/>
                  <a:ext cx="49" cy="48"/>
                </a:xfrm>
                <a:prstGeom prst="ellipse">
                  <a:avLst/>
                </a:prstGeom>
                <a:solidFill>
                  <a:srgbClr val="FC0128"/>
                </a:solidFill>
                <a:ln w="126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95" name="Freeform 177"/>
                <p:cNvSpPr>
                  <a:spLocks noChangeArrowheads="1"/>
                </p:cNvSpPr>
                <p:nvPr/>
              </p:nvSpPr>
              <p:spPr bwMode="auto">
                <a:xfrm>
                  <a:off x="2871" y="3178"/>
                  <a:ext cx="194" cy="296"/>
                </a:xfrm>
                <a:custGeom>
                  <a:avLst/>
                  <a:gdLst>
                    <a:gd name="T0" fmla="*/ 2 w 857"/>
                    <a:gd name="T1" fmla="*/ 137 h 1304"/>
                    <a:gd name="T2" fmla="*/ 1 w 857"/>
                    <a:gd name="T3" fmla="*/ 140 h 1304"/>
                    <a:gd name="T4" fmla="*/ 0 w 857"/>
                    <a:gd name="T5" fmla="*/ 145 h 1304"/>
                    <a:gd name="T6" fmla="*/ 0 w 857"/>
                    <a:gd name="T7" fmla="*/ 150 h 1304"/>
                    <a:gd name="T8" fmla="*/ 2 w 857"/>
                    <a:gd name="T9" fmla="*/ 155 h 1304"/>
                    <a:gd name="T10" fmla="*/ 4 w 857"/>
                    <a:gd name="T11" fmla="*/ 159 h 1304"/>
                    <a:gd name="T12" fmla="*/ 8 w 857"/>
                    <a:gd name="T13" fmla="*/ 163 h 1304"/>
                    <a:gd name="T14" fmla="*/ 12 w 857"/>
                    <a:gd name="T15" fmla="*/ 165 h 1304"/>
                    <a:gd name="T16" fmla="*/ 16 w 857"/>
                    <a:gd name="T17" fmla="*/ 166 h 1304"/>
                    <a:gd name="T18" fmla="*/ 21 w 857"/>
                    <a:gd name="T19" fmla="*/ 166 h 1304"/>
                    <a:gd name="T20" fmla="*/ 127 w 857"/>
                    <a:gd name="T21" fmla="*/ 296 h 1304"/>
                    <a:gd name="T22" fmla="*/ 160 w 857"/>
                    <a:gd name="T23" fmla="*/ 142 h 1304"/>
                    <a:gd name="T24" fmla="*/ 160 w 857"/>
                    <a:gd name="T25" fmla="*/ 138 h 1304"/>
                    <a:gd name="T26" fmla="*/ 158 w 857"/>
                    <a:gd name="T27" fmla="*/ 136 h 1304"/>
                    <a:gd name="T28" fmla="*/ 155 w 857"/>
                    <a:gd name="T29" fmla="*/ 133 h 1304"/>
                    <a:gd name="T30" fmla="*/ 153 w 857"/>
                    <a:gd name="T31" fmla="*/ 131 h 1304"/>
                    <a:gd name="T32" fmla="*/ 148 w 857"/>
                    <a:gd name="T33" fmla="*/ 130 h 1304"/>
                    <a:gd name="T34" fmla="*/ 145 w 857"/>
                    <a:gd name="T35" fmla="*/ 129 h 1304"/>
                    <a:gd name="T36" fmla="*/ 141 w 857"/>
                    <a:gd name="T37" fmla="*/ 129 h 1304"/>
                    <a:gd name="T38" fmla="*/ 138 w 857"/>
                    <a:gd name="T39" fmla="*/ 129 h 1304"/>
                    <a:gd name="T40" fmla="*/ 93 w 857"/>
                    <a:gd name="T41" fmla="*/ 75 h 1304"/>
                    <a:gd name="T42" fmla="*/ 180 w 857"/>
                    <a:gd name="T43" fmla="*/ 93 h 1304"/>
                    <a:gd name="T44" fmla="*/ 184 w 857"/>
                    <a:gd name="T45" fmla="*/ 92 h 1304"/>
                    <a:gd name="T46" fmla="*/ 186 w 857"/>
                    <a:gd name="T47" fmla="*/ 91 h 1304"/>
                    <a:gd name="T48" fmla="*/ 190 w 857"/>
                    <a:gd name="T49" fmla="*/ 89 h 1304"/>
                    <a:gd name="T50" fmla="*/ 192 w 857"/>
                    <a:gd name="T51" fmla="*/ 86 h 1304"/>
                    <a:gd name="T52" fmla="*/ 193 w 857"/>
                    <a:gd name="T53" fmla="*/ 83 h 1304"/>
                    <a:gd name="T54" fmla="*/ 194 w 857"/>
                    <a:gd name="T55" fmla="*/ 78 h 1304"/>
                    <a:gd name="T56" fmla="*/ 193 w 857"/>
                    <a:gd name="T57" fmla="*/ 74 h 1304"/>
                    <a:gd name="T58" fmla="*/ 191 w 857"/>
                    <a:gd name="T59" fmla="*/ 70 h 1304"/>
                    <a:gd name="T60" fmla="*/ 189 w 857"/>
                    <a:gd name="T61" fmla="*/ 68 h 1304"/>
                    <a:gd name="T62" fmla="*/ 185 w 857"/>
                    <a:gd name="T63" fmla="*/ 65 h 1304"/>
                    <a:gd name="T64" fmla="*/ 182 w 857"/>
                    <a:gd name="T65" fmla="*/ 64 h 1304"/>
                    <a:gd name="T66" fmla="*/ 122 w 857"/>
                    <a:gd name="T67" fmla="*/ 64 h 1304"/>
                    <a:gd name="T68" fmla="*/ 112 w 857"/>
                    <a:gd name="T69" fmla="*/ 42 h 1304"/>
                    <a:gd name="T70" fmla="*/ 113 w 857"/>
                    <a:gd name="T71" fmla="*/ 37 h 1304"/>
                    <a:gd name="T72" fmla="*/ 114 w 857"/>
                    <a:gd name="T73" fmla="*/ 30 h 1304"/>
                    <a:gd name="T74" fmla="*/ 114 w 857"/>
                    <a:gd name="T75" fmla="*/ 24 h 1304"/>
                    <a:gd name="T76" fmla="*/ 112 w 857"/>
                    <a:gd name="T77" fmla="*/ 19 h 1304"/>
                    <a:gd name="T78" fmla="*/ 110 w 857"/>
                    <a:gd name="T79" fmla="*/ 15 h 1304"/>
                    <a:gd name="T80" fmla="*/ 107 w 857"/>
                    <a:gd name="T81" fmla="*/ 10 h 1304"/>
                    <a:gd name="T82" fmla="*/ 103 w 857"/>
                    <a:gd name="T83" fmla="*/ 7 h 1304"/>
                    <a:gd name="T84" fmla="*/ 98 w 857"/>
                    <a:gd name="T85" fmla="*/ 3 h 1304"/>
                    <a:gd name="T86" fmla="*/ 93 w 857"/>
                    <a:gd name="T87" fmla="*/ 1 h 1304"/>
                    <a:gd name="T88" fmla="*/ 87 w 857"/>
                    <a:gd name="T89" fmla="*/ 0 h 1304"/>
                    <a:gd name="T90" fmla="*/ 81 w 857"/>
                    <a:gd name="T91" fmla="*/ 0 h 1304"/>
                    <a:gd name="T92" fmla="*/ 75 w 857"/>
                    <a:gd name="T93" fmla="*/ 1 h 1304"/>
                    <a:gd name="T94" fmla="*/ 69 w 857"/>
                    <a:gd name="T95" fmla="*/ 3 h 1304"/>
                    <a:gd name="T96" fmla="*/ 63 w 857"/>
                    <a:gd name="T97" fmla="*/ 6 h 1304"/>
                    <a:gd name="T98" fmla="*/ 59 w 857"/>
                    <a:gd name="T99" fmla="*/ 11 h 1304"/>
                    <a:gd name="T100" fmla="*/ 55 w 857"/>
                    <a:gd name="T101" fmla="*/ 17 h 1304"/>
                    <a:gd name="T102" fmla="*/ 53 w 857"/>
                    <a:gd name="T103" fmla="*/ 23 h 13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7"/>
                    <a:gd name="T157" fmla="*/ 0 h 1304"/>
                    <a:gd name="T158" fmla="*/ 857 w 857"/>
                    <a:gd name="T159" fmla="*/ 1304 h 13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7" h="1304">
                      <a:moveTo>
                        <a:pt x="235" y="101"/>
                      </a:moveTo>
                      <a:lnTo>
                        <a:pt x="8" y="605"/>
                      </a:lnTo>
                      <a:lnTo>
                        <a:pt x="4" y="609"/>
                      </a:lnTo>
                      <a:lnTo>
                        <a:pt x="4" y="618"/>
                      </a:lnTo>
                      <a:lnTo>
                        <a:pt x="0" y="627"/>
                      </a:lnTo>
                      <a:lnTo>
                        <a:pt x="0" y="640"/>
                      </a:lnTo>
                      <a:lnTo>
                        <a:pt x="0" y="649"/>
                      </a:lnTo>
                      <a:lnTo>
                        <a:pt x="0" y="662"/>
                      </a:lnTo>
                      <a:lnTo>
                        <a:pt x="4" y="671"/>
                      </a:lnTo>
                      <a:lnTo>
                        <a:pt x="8" y="684"/>
                      </a:lnTo>
                      <a:lnTo>
                        <a:pt x="13" y="693"/>
                      </a:lnTo>
                      <a:lnTo>
                        <a:pt x="17" y="702"/>
                      </a:lnTo>
                      <a:lnTo>
                        <a:pt x="26" y="711"/>
                      </a:lnTo>
                      <a:lnTo>
                        <a:pt x="35" y="720"/>
                      </a:lnTo>
                      <a:lnTo>
                        <a:pt x="44" y="724"/>
                      </a:lnTo>
                      <a:lnTo>
                        <a:pt x="53" y="729"/>
                      </a:lnTo>
                      <a:lnTo>
                        <a:pt x="61" y="729"/>
                      </a:lnTo>
                      <a:lnTo>
                        <a:pt x="70" y="733"/>
                      </a:lnTo>
                      <a:lnTo>
                        <a:pt x="79" y="733"/>
                      </a:lnTo>
                      <a:lnTo>
                        <a:pt x="92" y="733"/>
                      </a:lnTo>
                      <a:lnTo>
                        <a:pt x="559" y="733"/>
                      </a:lnTo>
                      <a:lnTo>
                        <a:pt x="559" y="1303"/>
                      </a:lnTo>
                      <a:lnTo>
                        <a:pt x="705" y="1303"/>
                      </a:lnTo>
                      <a:lnTo>
                        <a:pt x="705" y="627"/>
                      </a:lnTo>
                      <a:lnTo>
                        <a:pt x="705" y="618"/>
                      </a:lnTo>
                      <a:lnTo>
                        <a:pt x="705" y="609"/>
                      </a:lnTo>
                      <a:lnTo>
                        <a:pt x="700" y="605"/>
                      </a:lnTo>
                      <a:lnTo>
                        <a:pt x="696" y="601"/>
                      </a:lnTo>
                      <a:lnTo>
                        <a:pt x="692" y="596"/>
                      </a:lnTo>
                      <a:lnTo>
                        <a:pt x="683" y="587"/>
                      </a:lnTo>
                      <a:lnTo>
                        <a:pt x="678" y="583"/>
                      </a:lnTo>
                      <a:lnTo>
                        <a:pt x="674" y="578"/>
                      </a:lnTo>
                      <a:lnTo>
                        <a:pt x="665" y="578"/>
                      </a:lnTo>
                      <a:lnTo>
                        <a:pt x="656" y="574"/>
                      </a:lnTo>
                      <a:lnTo>
                        <a:pt x="647" y="574"/>
                      </a:lnTo>
                      <a:lnTo>
                        <a:pt x="639" y="570"/>
                      </a:lnTo>
                      <a:lnTo>
                        <a:pt x="630" y="570"/>
                      </a:lnTo>
                      <a:lnTo>
                        <a:pt x="621" y="570"/>
                      </a:lnTo>
                      <a:lnTo>
                        <a:pt x="617" y="570"/>
                      </a:lnTo>
                      <a:lnTo>
                        <a:pt x="608" y="570"/>
                      </a:lnTo>
                      <a:lnTo>
                        <a:pt x="337" y="552"/>
                      </a:lnTo>
                      <a:lnTo>
                        <a:pt x="412" y="330"/>
                      </a:lnTo>
                      <a:lnTo>
                        <a:pt x="465" y="410"/>
                      </a:lnTo>
                      <a:lnTo>
                        <a:pt x="794" y="410"/>
                      </a:lnTo>
                      <a:lnTo>
                        <a:pt x="803" y="405"/>
                      </a:lnTo>
                      <a:lnTo>
                        <a:pt x="812" y="405"/>
                      </a:lnTo>
                      <a:lnTo>
                        <a:pt x="816" y="401"/>
                      </a:lnTo>
                      <a:lnTo>
                        <a:pt x="821" y="401"/>
                      </a:lnTo>
                      <a:lnTo>
                        <a:pt x="830" y="397"/>
                      </a:lnTo>
                      <a:lnTo>
                        <a:pt x="838" y="392"/>
                      </a:lnTo>
                      <a:lnTo>
                        <a:pt x="843" y="383"/>
                      </a:lnTo>
                      <a:lnTo>
                        <a:pt x="847" y="379"/>
                      </a:lnTo>
                      <a:lnTo>
                        <a:pt x="852" y="370"/>
                      </a:lnTo>
                      <a:lnTo>
                        <a:pt x="852" y="366"/>
                      </a:lnTo>
                      <a:lnTo>
                        <a:pt x="856" y="357"/>
                      </a:lnTo>
                      <a:lnTo>
                        <a:pt x="856" y="344"/>
                      </a:lnTo>
                      <a:lnTo>
                        <a:pt x="856" y="335"/>
                      </a:lnTo>
                      <a:lnTo>
                        <a:pt x="852" y="326"/>
                      </a:lnTo>
                      <a:lnTo>
                        <a:pt x="847" y="317"/>
                      </a:lnTo>
                      <a:lnTo>
                        <a:pt x="843" y="308"/>
                      </a:lnTo>
                      <a:lnTo>
                        <a:pt x="838" y="304"/>
                      </a:lnTo>
                      <a:lnTo>
                        <a:pt x="834" y="300"/>
                      </a:lnTo>
                      <a:lnTo>
                        <a:pt x="825" y="291"/>
                      </a:lnTo>
                      <a:lnTo>
                        <a:pt x="816" y="286"/>
                      </a:lnTo>
                      <a:lnTo>
                        <a:pt x="816" y="282"/>
                      </a:lnTo>
                      <a:lnTo>
                        <a:pt x="803" y="282"/>
                      </a:lnTo>
                      <a:lnTo>
                        <a:pt x="794" y="282"/>
                      </a:lnTo>
                      <a:lnTo>
                        <a:pt x="541" y="282"/>
                      </a:lnTo>
                      <a:lnTo>
                        <a:pt x="487" y="194"/>
                      </a:lnTo>
                      <a:lnTo>
                        <a:pt x="496" y="185"/>
                      </a:lnTo>
                      <a:lnTo>
                        <a:pt x="501" y="172"/>
                      </a:lnTo>
                      <a:lnTo>
                        <a:pt x="501" y="163"/>
                      </a:lnTo>
                      <a:lnTo>
                        <a:pt x="505" y="150"/>
                      </a:lnTo>
                      <a:lnTo>
                        <a:pt x="505" y="132"/>
                      </a:lnTo>
                      <a:lnTo>
                        <a:pt x="505" y="123"/>
                      </a:lnTo>
                      <a:lnTo>
                        <a:pt x="505" y="105"/>
                      </a:lnTo>
                      <a:lnTo>
                        <a:pt x="501" y="97"/>
                      </a:lnTo>
                      <a:lnTo>
                        <a:pt x="496" y="83"/>
                      </a:lnTo>
                      <a:lnTo>
                        <a:pt x="492" y="75"/>
                      </a:lnTo>
                      <a:lnTo>
                        <a:pt x="487" y="66"/>
                      </a:lnTo>
                      <a:lnTo>
                        <a:pt x="483" y="57"/>
                      </a:lnTo>
                      <a:lnTo>
                        <a:pt x="474" y="44"/>
                      </a:lnTo>
                      <a:lnTo>
                        <a:pt x="465" y="39"/>
                      </a:lnTo>
                      <a:lnTo>
                        <a:pt x="457" y="30"/>
                      </a:lnTo>
                      <a:lnTo>
                        <a:pt x="448" y="22"/>
                      </a:lnTo>
                      <a:lnTo>
                        <a:pt x="434" y="13"/>
                      </a:lnTo>
                      <a:lnTo>
                        <a:pt x="426" y="13"/>
                      </a:lnTo>
                      <a:lnTo>
                        <a:pt x="412" y="4"/>
                      </a:lnTo>
                      <a:lnTo>
                        <a:pt x="399" y="4"/>
                      </a:lnTo>
                      <a:lnTo>
                        <a:pt x="386" y="0"/>
                      </a:lnTo>
                      <a:lnTo>
                        <a:pt x="373" y="0"/>
                      </a:lnTo>
                      <a:lnTo>
                        <a:pt x="359" y="0"/>
                      </a:lnTo>
                      <a:lnTo>
                        <a:pt x="346" y="0"/>
                      </a:lnTo>
                      <a:lnTo>
                        <a:pt x="333" y="4"/>
                      </a:lnTo>
                      <a:lnTo>
                        <a:pt x="319" y="8"/>
                      </a:lnTo>
                      <a:lnTo>
                        <a:pt x="305" y="13"/>
                      </a:lnTo>
                      <a:lnTo>
                        <a:pt x="292" y="17"/>
                      </a:lnTo>
                      <a:lnTo>
                        <a:pt x="279" y="26"/>
                      </a:lnTo>
                      <a:lnTo>
                        <a:pt x="270" y="39"/>
                      </a:lnTo>
                      <a:lnTo>
                        <a:pt x="261" y="48"/>
                      </a:lnTo>
                      <a:lnTo>
                        <a:pt x="252" y="57"/>
                      </a:lnTo>
                      <a:lnTo>
                        <a:pt x="243" y="75"/>
                      </a:lnTo>
                      <a:lnTo>
                        <a:pt x="235" y="83"/>
                      </a:lnTo>
                      <a:lnTo>
                        <a:pt x="235" y="101"/>
                      </a:lnTo>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spTree>
    <p:extLst>
      <p:ext uri="{BB962C8B-B14F-4D97-AF65-F5344CB8AC3E}">
        <p14:creationId xmlns:p14="http://schemas.microsoft.com/office/powerpoint/2010/main" val="3541547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3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304" grpId="0"/>
      <p:bldP spid="12307" grpId="0"/>
      <p:bldP spid="12308" grpId="0"/>
      <p:bldP spid="12309" grpId="0"/>
      <p:bldP spid="12310" grpId="0"/>
      <p:bldP spid="123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r>
              <a:rPr lang="en-US" altLang="en-US"/>
              <a:t>No Forwarding</a:t>
            </a:r>
          </a:p>
        </p:txBody>
      </p:sp>
      <p:pic>
        <p:nvPicPr>
          <p:cNvPr id="87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1143001"/>
            <a:ext cx="8991600"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3513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altLang="en-US"/>
              <a:t>Data Hazard Solution: Forwarding</a:t>
            </a:r>
          </a:p>
        </p:txBody>
      </p:sp>
      <p:sp>
        <p:nvSpPr>
          <p:cNvPr id="872451" name="Rectangle 3"/>
          <p:cNvSpPr>
            <a:spLocks noGrp="1" noChangeArrowheads="1"/>
          </p:cNvSpPr>
          <p:nvPr>
            <p:ph type="body" idx="4294967295"/>
          </p:nvPr>
        </p:nvSpPr>
        <p:spPr>
          <a:xfrm>
            <a:off x="379412" y="1143000"/>
            <a:ext cx="11277600" cy="4114800"/>
          </a:xfrm>
        </p:spPr>
        <p:txBody>
          <a:bodyPr/>
          <a:lstStyle/>
          <a:p>
            <a:r>
              <a:rPr lang="en-US" altLang="en-US" dirty="0"/>
              <a:t>Key idea: connect data internally before it's stored</a:t>
            </a:r>
          </a:p>
        </p:txBody>
      </p:sp>
      <p:grpSp>
        <p:nvGrpSpPr>
          <p:cNvPr id="872452" name="Group 4"/>
          <p:cNvGrpSpPr>
            <a:grpSpLocks/>
          </p:cNvGrpSpPr>
          <p:nvPr/>
        </p:nvGrpSpPr>
        <p:grpSpPr bwMode="auto">
          <a:xfrm>
            <a:off x="2894012" y="1828801"/>
            <a:ext cx="6477000" cy="3719513"/>
            <a:chOff x="864" y="1392"/>
            <a:chExt cx="4080" cy="2343"/>
          </a:xfrm>
        </p:grpSpPr>
        <p:pic>
          <p:nvPicPr>
            <p:cNvPr id="8724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392"/>
              <a:ext cx="3514" cy="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2454" name="Text Box 6"/>
            <p:cNvSpPr txBox="1">
              <a:spLocks noChangeArrowheads="1"/>
            </p:cNvSpPr>
            <p:nvPr/>
          </p:nvSpPr>
          <p:spPr bwMode="auto">
            <a:xfrm>
              <a:off x="4828" y="3504"/>
              <a:ext cx="116"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grpSp>
      <p:sp>
        <p:nvSpPr>
          <p:cNvPr id="872455" name="Text Box 7"/>
          <p:cNvSpPr txBox="1">
            <a:spLocks noChangeArrowheads="1"/>
          </p:cNvSpPr>
          <p:nvPr/>
        </p:nvSpPr>
        <p:spPr bwMode="auto">
          <a:xfrm>
            <a:off x="3351212" y="5791200"/>
            <a:ext cx="533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a:latin typeface="Arial" panose="020B0604020202020204" pitchFamily="34" charset="0"/>
                <a:ea typeface="SimSun" panose="02010600030101010101" pitchFamily="2" charset="-122"/>
              </a:rPr>
              <a:t>Assumption: </a:t>
            </a:r>
          </a:p>
          <a:p>
            <a:pPr lvl="1" algn="l">
              <a:buFontTx/>
              <a:buChar char="•"/>
            </a:pPr>
            <a:r>
              <a:rPr lang="en-US" altLang="zh-CN" sz="1600">
                <a:latin typeface="Arial" panose="020B0604020202020204" pitchFamily="34" charset="0"/>
                <a:ea typeface="SimSun" panose="02010600030101010101" pitchFamily="2" charset="-122"/>
              </a:rPr>
              <a:t> The register file forwards values that are read and written during the same cycle.</a:t>
            </a:r>
          </a:p>
        </p:txBody>
      </p:sp>
    </p:spTree>
    <p:extLst>
      <p:ext uri="{BB962C8B-B14F-4D97-AF65-F5344CB8AC3E}">
        <p14:creationId xmlns:p14="http://schemas.microsoft.com/office/powerpoint/2010/main" val="12623769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title"/>
          </p:nvPr>
        </p:nvSpPr>
        <p:spPr/>
        <p:txBody>
          <a:bodyPr/>
          <a:lstStyle/>
          <a:p>
            <a:r>
              <a:rPr lang="en-US" altLang="zh-CN">
                <a:ea typeface="SimSun" panose="02010600030101010101" pitchFamily="2" charset="-122"/>
              </a:rPr>
              <a:t>Data Hazard Summary</a:t>
            </a:r>
          </a:p>
        </p:txBody>
      </p:sp>
      <p:sp>
        <p:nvSpPr>
          <p:cNvPr id="874499" name="Rectangle 3"/>
          <p:cNvSpPr>
            <a:spLocks noGrp="1" noChangeArrowheads="1"/>
          </p:cNvSpPr>
          <p:nvPr>
            <p:ph type="body" idx="1"/>
          </p:nvPr>
        </p:nvSpPr>
        <p:spPr>
          <a:xfrm>
            <a:off x="684212" y="1295400"/>
            <a:ext cx="8991600" cy="5029200"/>
          </a:xfrm>
        </p:spPr>
        <p:txBody>
          <a:bodyPr>
            <a:normAutofit fontScale="92500" lnSpcReduction="20000"/>
          </a:bodyPr>
          <a:lstStyle/>
          <a:p>
            <a:r>
              <a:rPr lang="en-US" altLang="zh-CN" dirty="0">
                <a:ea typeface="SimSun" panose="02010600030101010101" pitchFamily="2" charset="-122"/>
              </a:rPr>
              <a:t>Three types of data hazards</a:t>
            </a:r>
          </a:p>
          <a:p>
            <a:pPr lvl="1"/>
            <a:r>
              <a:rPr lang="en-US" altLang="zh-CN" dirty="0">
                <a:solidFill>
                  <a:srgbClr val="CC0000"/>
                </a:solidFill>
                <a:ea typeface="SimSun" panose="02010600030101010101" pitchFamily="2" charset="-122"/>
              </a:rPr>
              <a:t>RAW  (MIPS)</a:t>
            </a:r>
          </a:p>
          <a:p>
            <a:pPr lvl="1"/>
            <a:r>
              <a:rPr lang="en-US" altLang="zh-CN" dirty="0">
                <a:ea typeface="SimSun" panose="02010600030101010101" pitchFamily="2" charset="-122"/>
              </a:rPr>
              <a:t>WAW (not in MIPS)</a:t>
            </a:r>
          </a:p>
          <a:p>
            <a:pPr lvl="1"/>
            <a:r>
              <a:rPr lang="en-US" altLang="zh-CN" dirty="0">
                <a:ea typeface="SimSun" panose="02010600030101010101" pitchFamily="2" charset="-122"/>
              </a:rPr>
              <a:t>WAR (not in MIPS)</a:t>
            </a:r>
          </a:p>
          <a:p>
            <a:r>
              <a:rPr lang="en-US" altLang="zh-CN" dirty="0">
                <a:ea typeface="SimSun" panose="02010600030101010101" pitchFamily="2" charset="-122"/>
              </a:rPr>
              <a:t>Solution to RAW in MIPS</a:t>
            </a:r>
          </a:p>
          <a:p>
            <a:pPr lvl="1"/>
            <a:r>
              <a:rPr lang="en-US" altLang="zh-CN" dirty="0">
                <a:ea typeface="SimSun" panose="02010600030101010101" pitchFamily="2" charset="-122"/>
              </a:rPr>
              <a:t>Stall</a:t>
            </a:r>
          </a:p>
          <a:p>
            <a:pPr lvl="1"/>
            <a:r>
              <a:rPr lang="en-US" altLang="zh-CN" dirty="0">
                <a:ea typeface="SimSun" panose="02010600030101010101" pitchFamily="2" charset="-122"/>
              </a:rPr>
              <a:t>Forwarding</a:t>
            </a:r>
          </a:p>
          <a:p>
            <a:pPr lvl="2"/>
            <a:r>
              <a:rPr lang="en-US" altLang="zh-CN" dirty="0">
                <a:ea typeface="SimSun" panose="02010600030101010101" pitchFamily="2" charset="-122"/>
              </a:rPr>
              <a:t>Detection &amp; Control</a:t>
            </a:r>
          </a:p>
          <a:p>
            <a:pPr lvl="3"/>
            <a:r>
              <a:rPr lang="en-US" altLang="zh-CN" dirty="0">
                <a:ea typeface="SimSun" panose="02010600030101010101" pitchFamily="2" charset="-122"/>
              </a:rPr>
              <a:t>EX hazard</a:t>
            </a:r>
          </a:p>
          <a:p>
            <a:pPr lvl="3"/>
            <a:r>
              <a:rPr lang="en-US" altLang="zh-CN" dirty="0">
                <a:ea typeface="SimSun" panose="02010600030101010101" pitchFamily="2" charset="-122"/>
              </a:rPr>
              <a:t>MEM hazard</a:t>
            </a:r>
          </a:p>
          <a:p>
            <a:pPr lvl="2"/>
            <a:r>
              <a:rPr lang="en-US" altLang="zh-CN" dirty="0">
                <a:solidFill>
                  <a:srgbClr val="CC0000"/>
                </a:solidFill>
                <a:ea typeface="SimSun" panose="02010600030101010101" pitchFamily="2" charset="-122"/>
              </a:rPr>
              <a:t>A stall is needed if read a register after a load instruction that writes the same register.</a:t>
            </a:r>
          </a:p>
          <a:p>
            <a:pPr lvl="1"/>
            <a:r>
              <a:rPr lang="en-US" altLang="zh-CN" dirty="0">
                <a:ea typeface="SimSun" panose="02010600030101010101" pitchFamily="2" charset="-122"/>
              </a:rPr>
              <a:t>Reordering</a:t>
            </a:r>
          </a:p>
        </p:txBody>
      </p:sp>
    </p:spTree>
    <p:extLst>
      <p:ext uri="{BB962C8B-B14F-4D97-AF65-F5344CB8AC3E}">
        <p14:creationId xmlns:p14="http://schemas.microsoft.com/office/powerpoint/2010/main" val="25784425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p:txBody>
          <a:bodyPr/>
          <a:lstStyle/>
          <a:p>
            <a:r>
              <a:rPr lang="en-US" altLang="zh-CN">
                <a:ea typeface="SimSun" panose="02010600030101010101" pitchFamily="2" charset="-122"/>
              </a:rPr>
              <a:t>Data Hazard Review</a:t>
            </a:r>
          </a:p>
        </p:txBody>
      </p:sp>
      <p:sp>
        <p:nvSpPr>
          <p:cNvPr id="919555" name="Rectangle 3"/>
          <p:cNvSpPr>
            <a:spLocks noGrp="1" noChangeArrowheads="1"/>
          </p:cNvSpPr>
          <p:nvPr>
            <p:ph type="body" idx="1"/>
          </p:nvPr>
        </p:nvSpPr>
        <p:spPr>
          <a:xfrm>
            <a:off x="2513012" y="1295400"/>
            <a:ext cx="7162800" cy="5029200"/>
          </a:xfrm>
        </p:spPr>
        <p:txBody>
          <a:bodyPr/>
          <a:lstStyle/>
          <a:p>
            <a:r>
              <a:rPr lang="en-US" altLang="zh-CN">
                <a:ea typeface="SimSun" panose="02010600030101010101" pitchFamily="2" charset="-122"/>
              </a:rPr>
              <a:t>Three types of data hazards</a:t>
            </a:r>
          </a:p>
          <a:p>
            <a:pPr lvl="1"/>
            <a:r>
              <a:rPr lang="en-US" altLang="zh-CN">
                <a:solidFill>
                  <a:srgbClr val="CC0000"/>
                </a:solidFill>
                <a:ea typeface="SimSun" panose="02010600030101010101" pitchFamily="2" charset="-122"/>
              </a:rPr>
              <a:t>RAW  (in MIPS and all others)</a:t>
            </a:r>
          </a:p>
          <a:p>
            <a:pPr lvl="1"/>
            <a:r>
              <a:rPr lang="en-US" altLang="zh-CN">
                <a:ea typeface="SimSun" panose="02010600030101010101" pitchFamily="2" charset="-122"/>
              </a:rPr>
              <a:t>WAW (not in MIPS but many others)</a:t>
            </a:r>
          </a:p>
          <a:p>
            <a:pPr lvl="1"/>
            <a:r>
              <a:rPr lang="en-US" altLang="zh-CN">
                <a:ea typeface="SimSun" panose="02010600030101010101" pitchFamily="2" charset="-122"/>
              </a:rPr>
              <a:t>WAR (not in MIPS but many others)</a:t>
            </a:r>
          </a:p>
          <a:p>
            <a:r>
              <a:rPr lang="en-US" altLang="zh-CN">
                <a:ea typeface="SimSun" panose="02010600030101010101" pitchFamily="2" charset="-122"/>
              </a:rPr>
              <a:t>Forwarding</a:t>
            </a:r>
          </a:p>
        </p:txBody>
      </p:sp>
    </p:spTree>
    <p:extLst>
      <p:ext uri="{BB962C8B-B14F-4D97-AF65-F5344CB8AC3E}">
        <p14:creationId xmlns:p14="http://schemas.microsoft.com/office/powerpoint/2010/main" val="28583688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Review: Data Hazards &amp; Forwarding</a:t>
            </a:r>
          </a:p>
        </p:txBody>
      </p:sp>
      <p:sp>
        <p:nvSpPr>
          <p:cNvPr id="921603" name="Rectangle 3"/>
          <p:cNvSpPr>
            <a:spLocks noGrp="1" noChangeArrowheads="1"/>
          </p:cNvSpPr>
          <p:nvPr>
            <p:ph type="body" sz="half" idx="1"/>
          </p:nvPr>
        </p:nvSpPr>
        <p:spPr>
          <a:xfrm>
            <a:off x="1598612" y="609600"/>
            <a:ext cx="8763000" cy="16002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SUB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$t0,   $t1        ;$s0 = $t0 - $t1</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21604" name="Text Box 4"/>
          <p:cNvSpPr txBox="1">
            <a:spLocks noChangeArrowheads="1"/>
          </p:cNvSpPr>
          <p:nvPr/>
        </p:nvSpPr>
        <p:spPr bwMode="auto">
          <a:xfrm>
            <a:off x="1979612" y="25146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SUB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21605" name="Group 5"/>
          <p:cNvGraphicFramePr>
            <a:graphicFrameLocks noGrp="1"/>
          </p:cNvGraphicFramePr>
          <p:nvPr>
            <p:ph sz="half" idx="2"/>
          </p:nvPr>
        </p:nvGraphicFramePr>
        <p:xfrm>
          <a:off x="3879850" y="2609850"/>
          <a:ext cx="5224462" cy="1600200"/>
        </p:xfrm>
        <a:graphic>
          <a:graphicData uri="http://schemas.openxmlformats.org/drawingml/2006/table">
            <a:tbl>
              <a:tblPr/>
              <a:tblGrid>
                <a:gridCol w="871537">
                  <a:extLst>
                    <a:ext uri="{9D8B030D-6E8A-4147-A177-3AD203B41FA5}">
                      <a16:colId xmlns:a16="http://schemas.microsoft.com/office/drawing/2014/main" val="1902307919"/>
                    </a:ext>
                  </a:extLst>
                </a:gridCol>
                <a:gridCol w="868363">
                  <a:extLst>
                    <a:ext uri="{9D8B030D-6E8A-4147-A177-3AD203B41FA5}">
                      <a16:colId xmlns:a16="http://schemas.microsoft.com/office/drawing/2014/main" val="4092785125"/>
                    </a:ext>
                  </a:extLst>
                </a:gridCol>
                <a:gridCol w="873125">
                  <a:extLst>
                    <a:ext uri="{9D8B030D-6E8A-4147-A177-3AD203B41FA5}">
                      <a16:colId xmlns:a16="http://schemas.microsoft.com/office/drawing/2014/main" val="262079767"/>
                    </a:ext>
                  </a:extLst>
                </a:gridCol>
                <a:gridCol w="869950">
                  <a:extLst>
                    <a:ext uri="{9D8B030D-6E8A-4147-A177-3AD203B41FA5}">
                      <a16:colId xmlns:a16="http://schemas.microsoft.com/office/drawing/2014/main" val="1350002430"/>
                    </a:ext>
                  </a:extLst>
                </a:gridCol>
                <a:gridCol w="869950">
                  <a:extLst>
                    <a:ext uri="{9D8B030D-6E8A-4147-A177-3AD203B41FA5}">
                      <a16:colId xmlns:a16="http://schemas.microsoft.com/office/drawing/2014/main" val="3931076700"/>
                    </a:ext>
                  </a:extLst>
                </a:gridCol>
                <a:gridCol w="871537">
                  <a:extLst>
                    <a:ext uri="{9D8B030D-6E8A-4147-A177-3AD203B41FA5}">
                      <a16:colId xmlns:a16="http://schemas.microsoft.com/office/drawing/2014/main" val="2069134141"/>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2067639"/>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1656662132"/>
                  </a:ext>
                </a:extLst>
              </a:tr>
            </a:tbl>
          </a:graphicData>
        </a:graphic>
      </p:graphicFrame>
      <p:sp>
        <p:nvSpPr>
          <p:cNvPr id="921633" name="AutoShape 33"/>
          <p:cNvSpPr>
            <a:spLocks noChangeArrowheads="1"/>
          </p:cNvSpPr>
          <p:nvPr/>
        </p:nvSpPr>
        <p:spPr bwMode="auto">
          <a:xfrm>
            <a:off x="1522412" y="4267200"/>
            <a:ext cx="9144000" cy="20574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EX Hazard: </a:t>
            </a:r>
            <a:r>
              <a:rPr lang="en-US" altLang="zh-CN" sz="2300">
                <a:ea typeface="SimSun" panose="02010600030101010101" pitchFamily="2" charset="-122"/>
              </a:rPr>
              <a:t>SUB result not written until its WB, ready at end of its EX, needed at start of ADD’s EX</a:t>
            </a:r>
          </a:p>
          <a:p>
            <a:endParaRPr lang="en-US" altLang="zh-CN" sz="1000">
              <a:solidFill>
                <a:srgbClr val="0000CC"/>
              </a:solidFill>
              <a:ea typeface="SimSun" panose="02010600030101010101" pitchFamily="2" charset="-122"/>
            </a:endParaRPr>
          </a:p>
          <a:p>
            <a:r>
              <a:rPr lang="en-US" altLang="zh-CN" sz="2300">
                <a:solidFill>
                  <a:srgbClr val="0000CC"/>
                </a:solidFill>
                <a:ea typeface="SimSun" panose="02010600030101010101" pitchFamily="2" charset="-122"/>
              </a:rPr>
              <a:t>EX/MEM Forwarding: </a:t>
            </a:r>
            <a:r>
              <a:rPr lang="en-US" altLang="zh-CN" sz="2300">
                <a:ea typeface="SimSun" panose="02010600030101010101" pitchFamily="2" charset="-122"/>
              </a:rPr>
              <a:t>forward $s0 from EX/MEM to ALU input in ADD EX stage (CC4)</a:t>
            </a:r>
          </a:p>
          <a:p>
            <a:pPr>
              <a:buFontTx/>
              <a:buNone/>
            </a:pPr>
            <a:endParaRPr lang="en-US" altLang="zh-CN" sz="1000">
              <a:ea typeface="SimSun" panose="02010600030101010101" pitchFamily="2" charset="-122"/>
            </a:endParaRPr>
          </a:p>
          <a:p>
            <a:pPr algn="ctr">
              <a:buFontTx/>
              <a:buNone/>
            </a:pPr>
            <a:r>
              <a:rPr lang="en-US" altLang="zh-CN" sz="2200" i="1">
                <a:solidFill>
                  <a:srgbClr val="339933"/>
                </a:solidFill>
                <a:ea typeface="SimSun" panose="02010600030101010101" pitchFamily="2" charset="-122"/>
              </a:rPr>
              <a:t>Note: can occur in </a:t>
            </a:r>
            <a:r>
              <a:rPr lang="en-US" altLang="zh-CN" sz="2200" i="1">
                <a:solidFill>
                  <a:srgbClr val="CC0000"/>
                </a:solidFill>
                <a:ea typeface="SimSun" panose="02010600030101010101" pitchFamily="2" charset="-122"/>
              </a:rPr>
              <a:t>sequential</a:t>
            </a:r>
            <a:r>
              <a:rPr lang="en-US" altLang="zh-CN" sz="2200" i="1">
                <a:solidFill>
                  <a:srgbClr val="339933"/>
                </a:solidFill>
                <a:ea typeface="SimSun" panose="02010600030101010101" pitchFamily="2" charset="-122"/>
              </a:rPr>
              <a:t> instructions</a:t>
            </a:r>
          </a:p>
        </p:txBody>
      </p:sp>
      <p:sp>
        <p:nvSpPr>
          <p:cNvPr id="921634" name="Line 34"/>
          <p:cNvSpPr>
            <a:spLocks noChangeShapeType="1"/>
          </p:cNvSpPr>
          <p:nvPr/>
        </p:nvSpPr>
        <p:spPr bwMode="auto">
          <a:xfrm>
            <a:off x="6170612" y="34290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1635" name="Line 35"/>
          <p:cNvSpPr>
            <a:spLocks noChangeShapeType="1"/>
          </p:cNvSpPr>
          <p:nvPr/>
        </p:nvSpPr>
        <p:spPr bwMode="auto">
          <a:xfrm>
            <a:off x="6170612" y="38100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1636" name="Line 36"/>
          <p:cNvSpPr>
            <a:spLocks noChangeShapeType="1"/>
          </p:cNvSpPr>
          <p:nvPr/>
        </p:nvSpPr>
        <p:spPr bwMode="auto">
          <a:xfrm>
            <a:off x="6323012" y="2895600"/>
            <a:ext cx="0" cy="5334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1637" name="Line 37"/>
          <p:cNvSpPr>
            <a:spLocks noChangeShapeType="1"/>
          </p:cNvSpPr>
          <p:nvPr/>
        </p:nvSpPr>
        <p:spPr bwMode="auto">
          <a:xfrm>
            <a:off x="6170612" y="2895600"/>
            <a:ext cx="152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1638" name="Text Box 38"/>
          <p:cNvSpPr txBox="1">
            <a:spLocks noChangeArrowheads="1"/>
          </p:cNvSpPr>
          <p:nvPr/>
        </p:nvSpPr>
        <p:spPr bwMode="auto">
          <a:xfrm>
            <a:off x="3732213" y="22860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7388409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Review: Data Hazards &amp; Forwarding</a:t>
            </a:r>
          </a:p>
        </p:txBody>
      </p:sp>
      <p:sp>
        <p:nvSpPr>
          <p:cNvPr id="923651" name="Rectangle 3"/>
          <p:cNvSpPr>
            <a:spLocks noGrp="1" noChangeArrowheads="1"/>
          </p:cNvSpPr>
          <p:nvPr>
            <p:ph type="body" sz="half" idx="1"/>
          </p:nvPr>
        </p:nvSpPr>
        <p:spPr>
          <a:xfrm>
            <a:off x="1903412" y="914400"/>
            <a:ext cx="8763000" cy="2057400"/>
          </a:xfrm>
        </p:spPr>
        <p:txBody>
          <a:bodyPr/>
          <a:lstStyle/>
          <a:p>
            <a:pPr>
              <a:buFontTx/>
              <a:buNone/>
            </a:pPr>
            <a:endParaRPr lang="zh-CN" altLang="en-US" sz="1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SUB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$t0,   $t1        ;$s0 = $t0 - $t1</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23652" name="Text Box 4"/>
          <p:cNvSpPr txBox="1">
            <a:spLocks noChangeArrowheads="1"/>
          </p:cNvSpPr>
          <p:nvPr/>
        </p:nvSpPr>
        <p:spPr bwMode="auto">
          <a:xfrm>
            <a:off x="1979612" y="26670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SUB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23653" name="Group 5"/>
          <p:cNvGraphicFramePr>
            <a:graphicFrameLocks noGrp="1"/>
          </p:cNvGraphicFramePr>
          <p:nvPr>
            <p:ph sz="half" idx="2"/>
          </p:nvPr>
        </p:nvGraphicFramePr>
        <p:xfrm>
          <a:off x="3879850" y="2724150"/>
          <a:ext cx="5224462" cy="1600200"/>
        </p:xfrm>
        <a:graphic>
          <a:graphicData uri="http://schemas.openxmlformats.org/drawingml/2006/table">
            <a:tbl>
              <a:tblPr/>
              <a:tblGrid>
                <a:gridCol w="871537">
                  <a:extLst>
                    <a:ext uri="{9D8B030D-6E8A-4147-A177-3AD203B41FA5}">
                      <a16:colId xmlns:a16="http://schemas.microsoft.com/office/drawing/2014/main" val="560815958"/>
                    </a:ext>
                  </a:extLst>
                </a:gridCol>
                <a:gridCol w="868363">
                  <a:extLst>
                    <a:ext uri="{9D8B030D-6E8A-4147-A177-3AD203B41FA5}">
                      <a16:colId xmlns:a16="http://schemas.microsoft.com/office/drawing/2014/main" val="2401068431"/>
                    </a:ext>
                  </a:extLst>
                </a:gridCol>
                <a:gridCol w="873125">
                  <a:extLst>
                    <a:ext uri="{9D8B030D-6E8A-4147-A177-3AD203B41FA5}">
                      <a16:colId xmlns:a16="http://schemas.microsoft.com/office/drawing/2014/main" val="2478053196"/>
                    </a:ext>
                  </a:extLst>
                </a:gridCol>
                <a:gridCol w="869950">
                  <a:extLst>
                    <a:ext uri="{9D8B030D-6E8A-4147-A177-3AD203B41FA5}">
                      <a16:colId xmlns:a16="http://schemas.microsoft.com/office/drawing/2014/main" val="2714082089"/>
                    </a:ext>
                  </a:extLst>
                </a:gridCol>
                <a:gridCol w="869950">
                  <a:extLst>
                    <a:ext uri="{9D8B030D-6E8A-4147-A177-3AD203B41FA5}">
                      <a16:colId xmlns:a16="http://schemas.microsoft.com/office/drawing/2014/main" val="594889492"/>
                    </a:ext>
                  </a:extLst>
                </a:gridCol>
                <a:gridCol w="871537">
                  <a:extLst>
                    <a:ext uri="{9D8B030D-6E8A-4147-A177-3AD203B41FA5}">
                      <a16:colId xmlns:a16="http://schemas.microsoft.com/office/drawing/2014/main" val="4243965301"/>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5052198"/>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3198490299"/>
                  </a:ext>
                </a:extLst>
              </a:tr>
            </a:tbl>
          </a:graphicData>
        </a:graphic>
      </p:graphicFrame>
      <p:sp>
        <p:nvSpPr>
          <p:cNvPr id="923681" name="AutoShape 33"/>
          <p:cNvSpPr>
            <a:spLocks noChangeArrowheads="1"/>
          </p:cNvSpPr>
          <p:nvPr/>
        </p:nvSpPr>
        <p:spPr bwMode="auto">
          <a:xfrm>
            <a:off x="1674812" y="4343400"/>
            <a:ext cx="8991600" cy="2514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pPr>
              <a:buFontTx/>
              <a:buNone/>
            </a:pPr>
            <a:r>
              <a:rPr lang="en-US" altLang="zh-CN" sz="2100">
                <a:solidFill>
                  <a:srgbClr val="0000CC"/>
                </a:solidFill>
                <a:ea typeface="SimSun" panose="02010600030101010101" pitchFamily="2" charset="-122"/>
              </a:rPr>
              <a:t>EX Hazard Detection - EX/MEM Forwarding Conditions:  </a:t>
            </a:r>
          </a:p>
          <a:p>
            <a:pPr>
              <a:buFontTx/>
              <a:buNone/>
            </a:pPr>
            <a:r>
              <a:rPr lang="en-US" altLang="zh-CN" sz="2100">
                <a:solidFill>
                  <a:srgbClr val="CC0000"/>
                </a:solidFill>
                <a:latin typeface="Times New Roman" panose="02020603050405020304" pitchFamily="18" charset="0"/>
                <a:ea typeface="SimSun" panose="02010600030101010101" pitchFamily="2" charset="-122"/>
              </a:rPr>
              <a:t>If ((EX/MEM.RegWrite = 1) &amp; (EX/MEM.Reg</a:t>
            </a:r>
            <a:r>
              <a:rPr lang="en-US" altLang="zh-CN" sz="2100">
                <a:solidFill>
                  <a:srgbClr val="CC0000"/>
                </a:solidFill>
                <a:latin typeface="Times New Roman" panose="02020603050405020304" pitchFamily="18" charset="0"/>
                <a:ea typeface="SimSun" panose="02010600030101010101" pitchFamily="2" charset="-122"/>
                <a:hlinkClick r:id="" action="ppaction://noaction"/>
              </a:rPr>
              <a:t>RD</a:t>
            </a:r>
            <a:r>
              <a:rPr lang="en-US" altLang="zh-CN" sz="2100">
                <a:solidFill>
                  <a:srgbClr val="CC0000"/>
                </a:solidFill>
                <a:latin typeface="Times New Roman" panose="02020603050405020304" pitchFamily="18" charset="0"/>
                <a:ea typeface="SimSun" panose="02010600030101010101" pitchFamily="2" charset="-122"/>
              </a:rPr>
              <a:t> = ID/EX.RegRS)) </a:t>
            </a:r>
          </a:p>
          <a:p>
            <a:pPr>
              <a:buFontTx/>
              <a:buNone/>
            </a:pPr>
            <a:r>
              <a:rPr lang="en-US" altLang="zh-CN" sz="2100">
                <a:solidFill>
                  <a:srgbClr val="CC0000"/>
                </a:solidFill>
                <a:latin typeface="Times New Roman" panose="02020603050405020304" pitchFamily="18" charset="0"/>
                <a:ea typeface="SimSun" panose="02010600030101010101" pitchFamily="2" charset="-122"/>
              </a:rPr>
              <a:t>If ((EX/MEM.RegWrite = 1) &amp; (EX/MEM.RegRD = ID/EX.Reg</a:t>
            </a:r>
            <a:r>
              <a:rPr lang="en-US" altLang="zh-CN" sz="2100">
                <a:solidFill>
                  <a:srgbClr val="CC0000"/>
                </a:solidFill>
                <a:latin typeface="Times New Roman" panose="02020603050405020304" pitchFamily="18" charset="0"/>
                <a:ea typeface="SimSun" panose="02010600030101010101" pitchFamily="2" charset="-122"/>
                <a:hlinkClick r:id="" action="ppaction://noaction"/>
              </a:rPr>
              <a:t>RT</a:t>
            </a:r>
            <a:r>
              <a:rPr lang="en-US" altLang="zh-CN" sz="2100">
                <a:solidFill>
                  <a:srgbClr val="CC0000"/>
                </a:solidFill>
                <a:latin typeface="Times New Roman" panose="02020603050405020304" pitchFamily="18" charset="0"/>
                <a:ea typeface="SimSun" panose="02010600030101010101" pitchFamily="2" charset="-122"/>
              </a:rPr>
              <a:t>))</a:t>
            </a:r>
          </a:p>
          <a:p>
            <a:pPr>
              <a:buFontTx/>
              <a:buNone/>
            </a:pPr>
            <a:endParaRPr lang="en-US" altLang="zh-CN" sz="500">
              <a:latin typeface="Times New Roman" panose="02020603050405020304" pitchFamily="18" charset="0"/>
              <a:ea typeface="SimSun" panose="02010600030101010101" pitchFamily="2" charset="-122"/>
            </a:endParaRPr>
          </a:p>
          <a:p>
            <a:pPr>
              <a:buFontTx/>
              <a:buNone/>
            </a:pPr>
            <a:r>
              <a:rPr lang="en-US" altLang="zh-CN" sz="2100">
                <a:latin typeface="Times New Roman" panose="02020603050405020304" pitchFamily="18" charset="0"/>
                <a:ea typeface="SimSun" panose="02010600030101010101" pitchFamily="2" charset="-122"/>
              </a:rPr>
              <a:t>Then forward EX/MEM result to EX stage</a:t>
            </a:r>
          </a:p>
          <a:p>
            <a:pPr>
              <a:buFontTx/>
              <a:buNone/>
            </a:pPr>
            <a:endParaRPr lang="en-US" altLang="zh-CN" sz="1200">
              <a:latin typeface="Times New Roman" panose="02020603050405020304" pitchFamily="18" charset="0"/>
              <a:ea typeface="SimSun" panose="02010600030101010101" pitchFamily="2" charset="-122"/>
            </a:endParaRPr>
          </a:p>
          <a:p>
            <a:pPr algn="ctr">
              <a:buFontTx/>
              <a:buNone/>
            </a:pPr>
            <a:r>
              <a:rPr lang="en-US" altLang="zh-CN" sz="2100" i="1">
                <a:solidFill>
                  <a:srgbClr val="339933"/>
                </a:solidFill>
                <a:latin typeface="Times New Roman" panose="02020603050405020304" pitchFamily="18" charset="0"/>
                <a:ea typeface="SimSun" panose="02010600030101010101" pitchFamily="2" charset="-122"/>
              </a:rPr>
              <a:t>Note: In PH3, also check that EX/MEM.RegRD </a:t>
            </a:r>
            <a:r>
              <a:rPr lang="en-US" altLang="zh-CN" i="1">
                <a:solidFill>
                  <a:srgbClr val="339933"/>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i="1">
                <a:solidFill>
                  <a:srgbClr val="339933"/>
                </a:solidFill>
                <a:latin typeface="Times New Roman" panose="02020603050405020304" pitchFamily="18" charset="0"/>
                <a:ea typeface="SimSun" panose="02010600030101010101" pitchFamily="2" charset="-122"/>
              </a:rPr>
              <a:t> </a:t>
            </a:r>
            <a:r>
              <a:rPr lang="en-US" altLang="zh-CN" sz="2100" i="1">
                <a:solidFill>
                  <a:srgbClr val="339933"/>
                </a:solidFill>
                <a:latin typeface="Times New Roman" panose="02020603050405020304" pitchFamily="18" charset="0"/>
                <a:ea typeface="SimSun" panose="02010600030101010101" pitchFamily="2" charset="-122"/>
              </a:rPr>
              <a:t>0</a:t>
            </a:r>
          </a:p>
        </p:txBody>
      </p:sp>
      <p:sp>
        <p:nvSpPr>
          <p:cNvPr id="923682" name="Line 34"/>
          <p:cNvSpPr>
            <a:spLocks noChangeShapeType="1"/>
          </p:cNvSpPr>
          <p:nvPr/>
        </p:nvSpPr>
        <p:spPr bwMode="auto">
          <a:xfrm>
            <a:off x="6170612" y="35814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3683" name="Line 35"/>
          <p:cNvSpPr>
            <a:spLocks noChangeShapeType="1"/>
          </p:cNvSpPr>
          <p:nvPr/>
        </p:nvSpPr>
        <p:spPr bwMode="auto">
          <a:xfrm>
            <a:off x="6170612" y="39624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3684" name="Line 36"/>
          <p:cNvSpPr>
            <a:spLocks noChangeShapeType="1"/>
          </p:cNvSpPr>
          <p:nvPr/>
        </p:nvSpPr>
        <p:spPr bwMode="auto">
          <a:xfrm>
            <a:off x="6323012" y="30480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3685" name="Line 37"/>
          <p:cNvSpPr>
            <a:spLocks noChangeShapeType="1"/>
          </p:cNvSpPr>
          <p:nvPr/>
        </p:nvSpPr>
        <p:spPr bwMode="auto">
          <a:xfrm>
            <a:off x="6170612" y="30480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3686" name="Text Box 38"/>
          <p:cNvSpPr txBox="1">
            <a:spLocks noChangeArrowheads="1"/>
          </p:cNvSpPr>
          <p:nvPr/>
        </p:nvSpPr>
        <p:spPr bwMode="auto">
          <a:xfrm>
            <a:off x="3732213" y="22860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7748427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Review: Data Hazards &amp; Forwarding</a:t>
            </a:r>
          </a:p>
        </p:txBody>
      </p:sp>
      <p:sp>
        <p:nvSpPr>
          <p:cNvPr id="925699" name="Rectangle 3"/>
          <p:cNvSpPr>
            <a:spLocks noGrp="1" noChangeArrowheads="1"/>
          </p:cNvSpPr>
          <p:nvPr>
            <p:ph type="body" sz="half" idx="1"/>
          </p:nvPr>
        </p:nvSpPr>
        <p:spPr>
          <a:xfrm>
            <a:off x="1903412" y="762000"/>
            <a:ext cx="8763000" cy="2286000"/>
          </a:xfrm>
        </p:spPr>
        <p:txBody>
          <a:bodyPr/>
          <a:lstStyle/>
          <a:p>
            <a:pPr>
              <a:buFontTx/>
              <a:buNone/>
            </a:pPr>
            <a:endParaRPr lang="zh-CN" altLang="en-US" sz="100">
              <a:solidFill>
                <a:srgbClr val="0000CC"/>
              </a:solidFill>
              <a:ea typeface="SimSun" panose="02010600030101010101" pitchFamily="2" charset="-122"/>
            </a:endParaRPr>
          </a:p>
          <a:p>
            <a:pPr>
              <a:buFontTx/>
              <a:buNone/>
            </a:pPr>
            <a:r>
              <a:rPr lang="zh-CN" altLang="en-US" sz="2200">
                <a:ea typeface="SimSun" panose="02010600030101010101" pitchFamily="2" charset="-122"/>
              </a:rPr>
              <a:t>		</a:t>
            </a:r>
            <a:r>
              <a:rPr lang="en-US" altLang="zh-CN" sz="2200">
                <a:ea typeface="SimSun" panose="02010600030101010101" pitchFamily="2" charset="-122"/>
              </a:rPr>
              <a:t>SUB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$t4,   $s3        ;$s0 = $t4 + $s3</a:t>
            </a:r>
          </a:p>
          <a:p>
            <a:pPr>
              <a:buFontTx/>
              <a:buNone/>
            </a:pPr>
            <a:r>
              <a:rPr lang="en-US" altLang="zh-CN" sz="2200">
                <a:ea typeface="SimSun" panose="02010600030101010101" pitchFamily="2" charset="-122"/>
              </a:rPr>
              <a:t>		ADD   $t2,   $s1,   $t1        ;$t2 = $s0 + $t1</a:t>
            </a:r>
          </a:p>
          <a:p>
            <a:pPr>
              <a:buFontTx/>
              <a:buNone/>
            </a:pPr>
            <a:r>
              <a:rPr lang="en-US" altLang="zh-CN" sz="2200">
                <a:ea typeface="SimSun" panose="02010600030101010101" pitchFamily="2" charset="-122"/>
              </a:rPr>
              <a:t>		OR     $s2,  $t3,    </a:t>
            </a:r>
            <a:r>
              <a:rPr lang="en-US" altLang="zh-CN" sz="2200">
                <a:solidFill>
                  <a:srgbClr val="CC0000"/>
                </a:solidFill>
                <a:ea typeface="SimSun" panose="02010600030101010101" pitchFamily="2" charset="-122"/>
              </a:rPr>
              <a:t>$s0</a:t>
            </a:r>
            <a:r>
              <a:rPr lang="en-US" altLang="zh-CN" sz="2200">
                <a:ea typeface="SimSun" panose="02010600030101010101" pitchFamily="2" charset="-122"/>
              </a:rPr>
              <a:t>        ;$s2 = $t3 OR $s0</a:t>
            </a:r>
          </a:p>
        </p:txBody>
      </p:sp>
      <p:sp>
        <p:nvSpPr>
          <p:cNvPr id="925700" name="Text Box 4"/>
          <p:cNvSpPr txBox="1">
            <a:spLocks noChangeArrowheads="1"/>
          </p:cNvSpPr>
          <p:nvPr/>
        </p:nvSpPr>
        <p:spPr bwMode="auto">
          <a:xfrm>
            <a:off x="1979612" y="2438401"/>
            <a:ext cx="914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SUB  </a:t>
            </a:r>
          </a:p>
          <a:p>
            <a:pPr algn="l">
              <a:spcBef>
                <a:spcPct val="50000"/>
              </a:spcBef>
            </a:pPr>
            <a:endParaRPr lang="en-US" altLang="zh-CN" sz="8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p>
          <a:p>
            <a:pPr algn="l">
              <a:spcBef>
                <a:spcPct val="50000"/>
              </a:spcBef>
            </a:pPr>
            <a:endParaRPr lang="en-US" altLang="zh-CN" sz="8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OR</a:t>
            </a:r>
            <a:endParaRPr lang="en-US" altLang="zh-CN" sz="1200">
              <a:latin typeface="Arial" panose="020B0604020202020204" pitchFamily="34" charset="0"/>
              <a:ea typeface="SimSun" panose="02010600030101010101" pitchFamily="2" charset="-122"/>
            </a:endParaRPr>
          </a:p>
        </p:txBody>
      </p:sp>
      <p:graphicFrame>
        <p:nvGraphicFramePr>
          <p:cNvPr id="925701" name="Group 5"/>
          <p:cNvGraphicFramePr>
            <a:graphicFrameLocks noGrp="1"/>
          </p:cNvGraphicFramePr>
          <p:nvPr>
            <p:ph sz="half" idx="2"/>
          </p:nvPr>
        </p:nvGraphicFramePr>
        <p:xfrm>
          <a:off x="3122613" y="2438400"/>
          <a:ext cx="7134225" cy="1905000"/>
        </p:xfrm>
        <a:graphic>
          <a:graphicData uri="http://schemas.openxmlformats.org/drawingml/2006/table">
            <a:tbl>
              <a:tblPr/>
              <a:tblGrid>
                <a:gridCol w="1019175">
                  <a:extLst>
                    <a:ext uri="{9D8B030D-6E8A-4147-A177-3AD203B41FA5}">
                      <a16:colId xmlns:a16="http://schemas.microsoft.com/office/drawing/2014/main" val="4078829873"/>
                    </a:ext>
                  </a:extLst>
                </a:gridCol>
                <a:gridCol w="1016000">
                  <a:extLst>
                    <a:ext uri="{9D8B030D-6E8A-4147-A177-3AD203B41FA5}">
                      <a16:colId xmlns:a16="http://schemas.microsoft.com/office/drawing/2014/main" val="2305909652"/>
                    </a:ext>
                  </a:extLst>
                </a:gridCol>
                <a:gridCol w="1022350">
                  <a:extLst>
                    <a:ext uri="{9D8B030D-6E8A-4147-A177-3AD203B41FA5}">
                      <a16:colId xmlns:a16="http://schemas.microsoft.com/office/drawing/2014/main" val="1582966284"/>
                    </a:ext>
                  </a:extLst>
                </a:gridCol>
                <a:gridCol w="1017588">
                  <a:extLst>
                    <a:ext uri="{9D8B030D-6E8A-4147-A177-3AD203B41FA5}">
                      <a16:colId xmlns:a16="http://schemas.microsoft.com/office/drawing/2014/main" val="2064248272"/>
                    </a:ext>
                  </a:extLst>
                </a:gridCol>
                <a:gridCol w="1017587">
                  <a:extLst>
                    <a:ext uri="{9D8B030D-6E8A-4147-A177-3AD203B41FA5}">
                      <a16:colId xmlns:a16="http://schemas.microsoft.com/office/drawing/2014/main" val="2776363484"/>
                    </a:ext>
                  </a:extLst>
                </a:gridCol>
                <a:gridCol w="1020763">
                  <a:extLst>
                    <a:ext uri="{9D8B030D-6E8A-4147-A177-3AD203B41FA5}">
                      <a16:colId xmlns:a16="http://schemas.microsoft.com/office/drawing/2014/main" val="2903530425"/>
                    </a:ext>
                  </a:extLst>
                </a:gridCol>
                <a:gridCol w="1020762">
                  <a:extLst>
                    <a:ext uri="{9D8B030D-6E8A-4147-A177-3AD203B41FA5}">
                      <a16:colId xmlns:a16="http://schemas.microsoft.com/office/drawing/2014/main" val="183717284"/>
                    </a:ext>
                  </a:extLst>
                </a:gridCol>
              </a:tblGrid>
              <a:tr h="6350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777791"/>
                  </a:ext>
                </a:extLst>
              </a:tr>
              <a:tr h="6350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6599863"/>
                  </a:ext>
                </a:extLst>
              </a:tr>
              <a:tr h="6350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421208130"/>
                  </a:ext>
                </a:extLst>
              </a:tr>
            </a:tbl>
          </a:graphicData>
        </a:graphic>
      </p:graphicFrame>
      <p:sp>
        <p:nvSpPr>
          <p:cNvPr id="925741" name="AutoShape 45"/>
          <p:cNvSpPr>
            <a:spLocks noChangeArrowheads="1"/>
          </p:cNvSpPr>
          <p:nvPr/>
        </p:nvSpPr>
        <p:spPr bwMode="auto">
          <a:xfrm>
            <a:off x="1522412" y="4343400"/>
            <a:ext cx="9144000" cy="2514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MEM Hazard: </a:t>
            </a:r>
            <a:r>
              <a:rPr lang="en-US" altLang="zh-CN" sz="2300">
                <a:ea typeface="SimSun" panose="02010600030101010101" pitchFamily="2" charset="-122"/>
              </a:rPr>
              <a:t>SUB result not written until its WB, stored in MEM/WB, needed at start of OR’s EX</a:t>
            </a:r>
          </a:p>
          <a:p>
            <a:endParaRPr lang="en-US" altLang="zh-CN" sz="700">
              <a:ea typeface="SimSun" panose="02010600030101010101" pitchFamily="2" charset="-122"/>
            </a:endParaRPr>
          </a:p>
          <a:p>
            <a:r>
              <a:rPr lang="en-US" altLang="zh-CN" sz="2300">
                <a:solidFill>
                  <a:srgbClr val="0000CC"/>
                </a:solidFill>
                <a:ea typeface="SimSun" panose="02010600030101010101" pitchFamily="2" charset="-122"/>
              </a:rPr>
              <a:t>MEM/WB Forwarding: </a:t>
            </a:r>
            <a:r>
              <a:rPr lang="en-US" altLang="zh-CN" sz="2300">
                <a:ea typeface="SimSun" panose="02010600030101010101" pitchFamily="2" charset="-122"/>
              </a:rPr>
              <a:t>forward $s0 from MEM/WB to ALU input in OR EX stage (CC5)</a:t>
            </a:r>
          </a:p>
          <a:p>
            <a:endParaRPr lang="en-US" altLang="zh-CN" sz="700">
              <a:ea typeface="SimSun" panose="02010600030101010101" pitchFamily="2" charset="-122"/>
            </a:endParaRPr>
          </a:p>
          <a:p>
            <a:pPr algn="ctr">
              <a:buFontTx/>
              <a:buNone/>
            </a:pPr>
            <a:r>
              <a:rPr lang="en-US" altLang="zh-CN" sz="2300" i="1">
                <a:solidFill>
                  <a:srgbClr val="339933"/>
                </a:solidFill>
                <a:ea typeface="SimSun" panose="02010600030101010101" pitchFamily="2" charset="-122"/>
              </a:rPr>
              <a:t>Note: can occur in instructions </a:t>
            </a:r>
            <a:r>
              <a:rPr lang="en-US" altLang="zh-CN" sz="2300" i="1">
                <a:solidFill>
                  <a:srgbClr val="CC0000"/>
                </a:solidFill>
                <a:ea typeface="SimSun" panose="02010600030101010101" pitchFamily="2" charset="-122"/>
              </a:rPr>
              <a:t>I</a:t>
            </a:r>
            <a:r>
              <a:rPr lang="en-US" altLang="zh-CN" sz="2300" i="1" baseline="-25000">
                <a:solidFill>
                  <a:srgbClr val="CC0000"/>
                </a:solidFill>
                <a:ea typeface="SimSun" panose="02010600030101010101" pitchFamily="2" charset="-122"/>
              </a:rPr>
              <a:t>n</a:t>
            </a:r>
            <a:r>
              <a:rPr lang="en-US" altLang="zh-CN" sz="2300" i="1">
                <a:solidFill>
                  <a:srgbClr val="CC0000"/>
                </a:solidFill>
                <a:ea typeface="SimSun" panose="02010600030101010101" pitchFamily="2" charset="-122"/>
              </a:rPr>
              <a:t> &amp; I</a:t>
            </a:r>
            <a:r>
              <a:rPr lang="en-US" altLang="zh-CN" sz="2300" i="1" baseline="-25000">
                <a:solidFill>
                  <a:srgbClr val="CC0000"/>
                </a:solidFill>
                <a:ea typeface="SimSun" panose="02010600030101010101" pitchFamily="2" charset="-122"/>
              </a:rPr>
              <a:t>n+2</a:t>
            </a:r>
          </a:p>
        </p:txBody>
      </p:sp>
      <p:sp>
        <p:nvSpPr>
          <p:cNvPr id="925742" name="Line 46"/>
          <p:cNvSpPr>
            <a:spLocks noChangeShapeType="1"/>
          </p:cNvSpPr>
          <p:nvPr/>
        </p:nvSpPr>
        <p:spPr bwMode="auto">
          <a:xfrm>
            <a:off x="7237412" y="3886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5743" name="Line 47"/>
          <p:cNvSpPr>
            <a:spLocks noChangeShapeType="1"/>
          </p:cNvSpPr>
          <p:nvPr/>
        </p:nvSpPr>
        <p:spPr bwMode="auto">
          <a:xfrm>
            <a:off x="7237412" y="4267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5744" name="Line 48"/>
          <p:cNvSpPr>
            <a:spLocks noChangeShapeType="1"/>
          </p:cNvSpPr>
          <p:nvPr/>
        </p:nvSpPr>
        <p:spPr bwMode="auto">
          <a:xfrm>
            <a:off x="7389812" y="28194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5745" name="Line 49"/>
          <p:cNvSpPr>
            <a:spLocks noChangeShapeType="1"/>
          </p:cNvSpPr>
          <p:nvPr/>
        </p:nvSpPr>
        <p:spPr bwMode="auto">
          <a:xfrm>
            <a:off x="7237412" y="28194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5746" name="Text Box 50"/>
          <p:cNvSpPr txBox="1">
            <a:spLocks noChangeArrowheads="1"/>
          </p:cNvSpPr>
          <p:nvPr/>
        </p:nvSpPr>
        <p:spPr bwMode="auto">
          <a:xfrm>
            <a:off x="2360612" y="2071688"/>
            <a:ext cx="731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7165851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Review: Data Hazards &amp; Forwarding</a:t>
            </a:r>
          </a:p>
        </p:txBody>
      </p:sp>
      <p:sp>
        <p:nvSpPr>
          <p:cNvPr id="927747" name="Rectangle 3"/>
          <p:cNvSpPr>
            <a:spLocks noGrp="1" noChangeArrowheads="1"/>
          </p:cNvSpPr>
          <p:nvPr>
            <p:ph type="body" sz="half" idx="1"/>
          </p:nvPr>
        </p:nvSpPr>
        <p:spPr>
          <a:xfrm>
            <a:off x="1674812" y="762000"/>
            <a:ext cx="8763000" cy="2286000"/>
          </a:xfrm>
        </p:spPr>
        <p:txBody>
          <a:bodyPr/>
          <a:lstStyle/>
          <a:p>
            <a:pPr>
              <a:buFontTx/>
              <a:buNone/>
            </a:pPr>
            <a:endParaRPr lang="zh-CN" altLang="en-US" sz="100">
              <a:solidFill>
                <a:srgbClr val="0000CC"/>
              </a:solidFill>
              <a:ea typeface="SimSun" panose="02010600030101010101" pitchFamily="2" charset="-122"/>
            </a:endParaRPr>
          </a:p>
          <a:p>
            <a:pPr>
              <a:buFontTx/>
              <a:buNone/>
            </a:pPr>
            <a:endParaRPr lang="zh-CN" altLang="en-US" sz="100">
              <a:solidFill>
                <a:srgbClr val="0000CC"/>
              </a:solidFill>
              <a:ea typeface="SimSun" panose="02010600030101010101" pitchFamily="2" charset="-122"/>
            </a:endParaRPr>
          </a:p>
          <a:p>
            <a:pPr>
              <a:buFontTx/>
              <a:buNone/>
            </a:pPr>
            <a:r>
              <a:rPr lang="zh-CN" altLang="en-US" sz="2100">
                <a:solidFill>
                  <a:srgbClr val="0000CC"/>
                </a:solidFill>
                <a:ea typeface="SimSun" panose="02010600030101010101" pitchFamily="2" charset="-122"/>
              </a:rPr>
              <a:t>		</a:t>
            </a:r>
            <a:r>
              <a:rPr lang="en-US" altLang="zh-CN" sz="2300">
                <a:ea typeface="SimSun" panose="02010600030101010101" pitchFamily="2" charset="-122"/>
              </a:rPr>
              <a:t>SUB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$t4,   $s3        ;$s0 = $t4 + $s3</a:t>
            </a:r>
          </a:p>
          <a:p>
            <a:pPr>
              <a:buFontTx/>
              <a:buNone/>
            </a:pPr>
            <a:r>
              <a:rPr lang="en-US" altLang="zh-CN" sz="2300">
                <a:ea typeface="SimSun" panose="02010600030101010101" pitchFamily="2" charset="-122"/>
              </a:rPr>
              <a:t>		ADD   $t2,   $s1,   $t1        ;$t2 = $s0 + $t1</a:t>
            </a:r>
          </a:p>
          <a:p>
            <a:pPr>
              <a:buFontTx/>
              <a:buNone/>
            </a:pPr>
            <a:r>
              <a:rPr lang="en-US" altLang="zh-CN" sz="2300">
                <a:ea typeface="SimSun" panose="02010600030101010101" pitchFamily="2" charset="-122"/>
              </a:rPr>
              <a:t>		OR     $s2,  $t3,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;$s2 = $t3 OR $s0</a:t>
            </a:r>
          </a:p>
        </p:txBody>
      </p:sp>
      <p:sp>
        <p:nvSpPr>
          <p:cNvPr id="927748" name="Text Box 4"/>
          <p:cNvSpPr txBox="1">
            <a:spLocks noChangeArrowheads="1"/>
          </p:cNvSpPr>
          <p:nvPr/>
        </p:nvSpPr>
        <p:spPr bwMode="auto">
          <a:xfrm>
            <a:off x="1979612" y="2667001"/>
            <a:ext cx="914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SUB  </a:t>
            </a:r>
          </a:p>
          <a:p>
            <a:pPr algn="l">
              <a:spcBef>
                <a:spcPct val="50000"/>
              </a:spcBef>
            </a:pPr>
            <a:endParaRPr lang="en-US" altLang="zh-CN" sz="8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p>
          <a:p>
            <a:pPr algn="l">
              <a:spcBef>
                <a:spcPct val="50000"/>
              </a:spcBef>
            </a:pPr>
            <a:endParaRPr lang="en-US" altLang="zh-CN" sz="8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OR</a:t>
            </a:r>
            <a:endParaRPr lang="en-US" altLang="zh-CN" sz="1200">
              <a:latin typeface="Arial" panose="020B0604020202020204" pitchFamily="34" charset="0"/>
              <a:ea typeface="SimSun" panose="02010600030101010101" pitchFamily="2" charset="-122"/>
            </a:endParaRPr>
          </a:p>
        </p:txBody>
      </p:sp>
      <p:graphicFrame>
        <p:nvGraphicFramePr>
          <p:cNvPr id="927749" name="Group 5"/>
          <p:cNvGraphicFramePr>
            <a:graphicFrameLocks noGrp="1"/>
          </p:cNvGraphicFramePr>
          <p:nvPr>
            <p:ph sz="half" idx="2"/>
          </p:nvPr>
        </p:nvGraphicFramePr>
        <p:xfrm>
          <a:off x="3122613" y="2667000"/>
          <a:ext cx="7134225" cy="1981200"/>
        </p:xfrm>
        <a:graphic>
          <a:graphicData uri="http://schemas.openxmlformats.org/drawingml/2006/table">
            <a:tbl>
              <a:tblPr/>
              <a:tblGrid>
                <a:gridCol w="1019175">
                  <a:extLst>
                    <a:ext uri="{9D8B030D-6E8A-4147-A177-3AD203B41FA5}">
                      <a16:colId xmlns:a16="http://schemas.microsoft.com/office/drawing/2014/main" val="2852951651"/>
                    </a:ext>
                  </a:extLst>
                </a:gridCol>
                <a:gridCol w="1016000">
                  <a:extLst>
                    <a:ext uri="{9D8B030D-6E8A-4147-A177-3AD203B41FA5}">
                      <a16:colId xmlns:a16="http://schemas.microsoft.com/office/drawing/2014/main" val="195349272"/>
                    </a:ext>
                  </a:extLst>
                </a:gridCol>
                <a:gridCol w="1022350">
                  <a:extLst>
                    <a:ext uri="{9D8B030D-6E8A-4147-A177-3AD203B41FA5}">
                      <a16:colId xmlns:a16="http://schemas.microsoft.com/office/drawing/2014/main" val="481553833"/>
                    </a:ext>
                  </a:extLst>
                </a:gridCol>
                <a:gridCol w="1017588">
                  <a:extLst>
                    <a:ext uri="{9D8B030D-6E8A-4147-A177-3AD203B41FA5}">
                      <a16:colId xmlns:a16="http://schemas.microsoft.com/office/drawing/2014/main" val="3515382162"/>
                    </a:ext>
                  </a:extLst>
                </a:gridCol>
                <a:gridCol w="1017587">
                  <a:extLst>
                    <a:ext uri="{9D8B030D-6E8A-4147-A177-3AD203B41FA5}">
                      <a16:colId xmlns:a16="http://schemas.microsoft.com/office/drawing/2014/main" val="1539089368"/>
                    </a:ext>
                  </a:extLst>
                </a:gridCol>
                <a:gridCol w="1020763">
                  <a:extLst>
                    <a:ext uri="{9D8B030D-6E8A-4147-A177-3AD203B41FA5}">
                      <a16:colId xmlns:a16="http://schemas.microsoft.com/office/drawing/2014/main" val="3553452287"/>
                    </a:ext>
                  </a:extLst>
                </a:gridCol>
                <a:gridCol w="1020762">
                  <a:extLst>
                    <a:ext uri="{9D8B030D-6E8A-4147-A177-3AD203B41FA5}">
                      <a16:colId xmlns:a16="http://schemas.microsoft.com/office/drawing/2014/main" val="3186651979"/>
                    </a:ext>
                  </a:extLst>
                </a:gridCol>
              </a:tblGrid>
              <a:tr h="6604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4855497"/>
                  </a:ext>
                </a:extLst>
              </a:tr>
              <a:tr h="6604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4783336"/>
                  </a:ext>
                </a:extLst>
              </a:tr>
              <a:tr h="6604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1079990783"/>
                  </a:ext>
                </a:extLst>
              </a:tr>
            </a:tbl>
          </a:graphicData>
        </a:graphic>
      </p:graphicFrame>
      <p:sp>
        <p:nvSpPr>
          <p:cNvPr id="927789" name="Line 45"/>
          <p:cNvSpPr>
            <a:spLocks noChangeShapeType="1"/>
          </p:cNvSpPr>
          <p:nvPr/>
        </p:nvSpPr>
        <p:spPr bwMode="auto">
          <a:xfrm>
            <a:off x="7237412" y="41148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7790" name="Line 46"/>
          <p:cNvSpPr>
            <a:spLocks noChangeShapeType="1"/>
          </p:cNvSpPr>
          <p:nvPr/>
        </p:nvSpPr>
        <p:spPr bwMode="auto">
          <a:xfrm>
            <a:off x="7237412" y="44958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7791" name="Line 47"/>
          <p:cNvSpPr>
            <a:spLocks noChangeShapeType="1"/>
          </p:cNvSpPr>
          <p:nvPr/>
        </p:nvSpPr>
        <p:spPr bwMode="auto">
          <a:xfrm>
            <a:off x="7389812" y="3048000"/>
            <a:ext cx="0" cy="144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7792" name="Line 48"/>
          <p:cNvSpPr>
            <a:spLocks noChangeShapeType="1"/>
          </p:cNvSpPr>
          <p:nvPr/>
        </p:nvSpPr>
        <p:spPr bwMode="auto">
          <a:xfrm>
            <a:off x="7237412" y="30480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27793" name="AutoShape 49"/>
          <p:cNvSpPr>
            <a:spLocks noChangeArrowheads="1"/>
          </p:cNvSpPr>
          <p:nvPr/>
        </p:nvSpPr>
        <p:spPr bwMode="auto">
          <a:xfrm>
            <a:off x="1522412" y="4648200"/>
            <a:ext cx="9144000" cy="19812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pPr>
              <a:buFontTx/>
              <a:buNone/>
            </a:pPr>
            <a:r>
              <a:rPr lang="en-US" altLang="zh-CN" sz="2100">
                <a:solidFill>
                  <a:srgbClr val="0000CC"/>
                </a:solidFill>
                <a:ea typeface="SimSun" panose="02010600030101010101" pitchFamily="2" charset="-122"/>
              </a:rPr>
              <a:t>MEM Hazard Detection - MEM/WB Forwarding Conditions:  </a:t>
            </a:r>
          </a:p>
          <a:p>
            <a:pPr>
              <a:buFontTx/>
              <a:buNone/>
            </a:pPr>
            <a:r>
              <a:rPr lang="en-US" altLang="zh-CN" sz="2100">
                <a:solidFill>
                  <a:srgbClr val="CC0000"/>
                </a:solidFill>
                <a:latin typeface="Times New Roman" panose="02020603050405020304" pitchFamily="18" charset="0"/>
                <a:ea typeface="SimSun" panose="02010600030101010101" pitchFamily="2" charset="-122"/>
              </a:rPr>
              <a:t>If ((MEM/WB.RegWrite = 1) &amp; (MEM/WB.RegRD = ID/EX.RegRS)) </a:t>
            </a:r>
          </a:p>
          <a:p>
            <a:pPr>
              <a:buFontTx/>
              <a:buNone/>
            </a:pPr>
            <a:r>
              <a:rPr lang="en-US" altLang="zh-CN" sz="2100">
                <a:solidFill>
                  <a:srgbClr val="CC0000"/>
                </a:solidFill>
                <a:latin typeface="Times New Roman" panose="02020603050405020304" pitchFamily="18" charset="0"/>
                <a:ea typeface="SimSun" panose="02010600030101010101" pitchFamily="2" charset="-122"/>
              </a:rPr>
              <a:t>If ((EX/MEM.RegWrite = 1) &amp; (EX/MEM.RegRD = ID/EX.RegRT))</a:t>
            </a:r>
          </a:p>
          <a:p>
            <a:pPr>
              <a:buFontTx/>
              <a:buNone/>
            </a:pPr>
            <a:r>
              <a:rPr lang="en-US" altLang="zh-CN" sz="2100">
                <a:latin typeface="Times New Roman" panose="02020603050405020304" pitchFamily="18" charset="0"/>
                <a:ea typeface="SimSun" panose="02010600030101010101" pitchFamily="2" charset="-122"/>
              </a:rPr>
              <a:t>Then forward MEM/WB result to EX stage</a:t>
            </a:r>
          </a:p>
          <a:p>
            <a:pPr>
              <a:buFontTx/>
              <a:buNone/>
            </a:pPr>
            <a:endParaRPr lang="en-US" altLang="zh-CN" sz="700">
              <a:latin typeface="Times New Roman" panose="02020603050405020304" pitchFamily="18" charset="0"/>
              <a:ea typeface="SimSun" panose="02010600030101010101" pitchFamily="2" charset="-122"/>
            </a:endParaRPr>
          </a:p>
          <a:p>
            <a:pPr algn="ctr">
              <a:buFontTx/>
              <a:buNone/>
            </a:pPr>
            <a:r>
              <a:rPr lang="en-US" altLang="zh-CN" sz="2100" i="1">
                <a:solidFill>
                  <a:srgbClr val="339933"/>
                </a:solidFill>
                <a:latin typeface="Times New Roman" panose="02020603050405020304" pitchFamily="18" charset="0"/>
                <a:ea typeface="SimSun" panose="02010600030101010101" pitchFamily="2" charset="-122"/>
              </a:rPr>
              <a:t>Note: In PH3, also check that MEM/WB.RegRD </a:t>
            </a:r>
            <a:r>
              <a:rPr lang="en-US" altLang="zh-CN" i="1">
                <a:solidFill>
                  <a:srgbClr val="339933"/>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i="1">
                <a:solidFill>
                  <a:srgbClr val="339933"/>
                </a:solidFill>
                <a:latin typeface="Times New Roman" panose="02020603050405020304" pitchFamily="18" charset="0"/>
                <a:ea typeface="SimSun" panose="02010600030101010101" pitchFamily="2" charset="-122"/>
              </a:rPr>
              <a:t> </a:t>
            </a:r>
            <a:r>
              <a:rPr lang="en-US" altLang="zh-CN" sz="2100" i="1">
                <a:solidFill>
                  <a:srgbClr val="339933"/>
                </a:solidFill>
                <a:latin typeface="Times New Roman" panose="02020603050405020304" pitchFamily="18" charset="0"/>
                <a:ea typeface="SimSun" panose="02010600030101010101" pitchFamily="2" charset="-122"/>
              </a:rPr>
              <a:t>0</a:t>
            </a:r>
          </a:p>
        </p:txBody>
      </p:sp>
      <p:sp>
        <p:nvSpPr>
          <p:cNvPr id="927794" name="Text Box 50"/>
          <p:cNvSpPr txBox="1">
            <a:spLocks noChangeArrowheads="1"/>
          </p:cNvSpPr>
          <p:nvPr/>
        </p:nvSpPr>
        <p:spPr bwMode="auto">
          <a:xfrm>
            <a:off x="2360612" y="2300288"/>
            <a:ext cx="731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40319487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596308" y="-38100"/>
            <a:ext cx="10056971" cy="1143000"/>
          </a:xfrm>
        </p:spPr>
        <p:txBody>
          <a:bodyPr/>
          <a:lstStyle/>
          <a:p>
            <a:r>
              <a:rPr lang="en-US" altLang="en-US" dirty="0"/>
              <a:t>Data Hazard Solution: Forwarding</a:t>
            </a:r>
          </a:p>
        </p:txBody>
      </p:sp>
      <p:sp>
        <p:nvSpPr>
          <p:cNvPr id="935939" name="Rectangle 3"/>
          <p:cNvSpPr>
            <a:spLocks noGrp="1" noChangeArrowheads="1"/>
          </p:cNvSpPr>
          <p:nvPr>
            <p:ph type="body" idx="4294967295"/>
          </p:nvPr>
        </p:nvSpPr>
        <p:spPr>
          <a:xfrm>
            <a:off x="455612" y="990600"/>
            <a:ext cx="10210800" cy="4114800"/>
          </a:xfrm>
        </p:spPr>
        <p:txBody>
          <a:bodyPr/>
          <a:lstStyle/>
          <a:p>
            <a:r>
              <a:rPr lang="en-US" altLang="en-US" dirty="0">
                <a:solidFill>
                  <a:srgbClr val="CC0000"/>
                </a:solidFill>
              </a:rPr>
              <a:t>Key idea: connect data internally before it's stored</a:t>
            </a:r>
          </a:p>
        </p:txBody>
      </p:sp>
      <p:grpSp>
        <p:nvGrpSpPr>
          <p:cNvPr id="935940" name="Group 4"/>
          <p:cNvGrpSpPr>
            <a:grpSpLocks/>
          </p:cNvGrpSpPr>
          <p:nvPr/>
        </p:nvGrpSpPr>
        <p:grpSpPr bwMode="auto">
          <a:xfrm>
            <a:off x="1751012" y="1447800"/>
            <a:ext cx="9284398" cy="4572000"/>
            <a:chOff x="864" y="1392"/>
            <a:chExt cx="4063" cy="2339"/>
          </a:xfrm>
        </p:grpSpPr>
        <p:pic>
          <p:nvPicPr>
            <p:cNvPr id="935941"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392"/>
              <a:ext cx="3514" cy="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5942" name="Text Box 6"/>
            <p:cNvSpPr txBox="1">
              <a:spLocks noChangeArrowheads="1"/>
            </p:cNvSpPr>
            <p:nvPr/>
          </p:nvSpPr>
          <p:spPr bwMode="auto">
            <a:xfrm>
              <a:off x="4846" y="3525"/>
              <a:ext cx="81" cy="18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Helvetica" panose="020B0604020202020204" pitchFamily="34" charset="0"/>
              </a:endParaRPr>
            </a:p>
          </p:txBody>
        </p:sp>
      </p:grpSp>
      <p:sp>
        <p:nvSpPr>
          <p:cNvPr id="935943" name="Text Box 7"/>
          <p:cNvSpPr txBox="1">
            <a:spLocks noChangeArrowheads="1"/>
          </p:cNvSpPr>
          <p:nvPr/>
        </p:nvSpPr>
        <p:spPr bwMode="auto">
          <a:xfrm>
            <a:off x="2589212" y="5867400"/>
            <a:ext cx="533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a:latin typeface="Arial" panose="020B0604020202020204" pitchFamily="34" charset="0"/>
                <a:ea typeface="SimSun" panose="02010600030101010101" pitchFamily="2" charset="-122"/>
              </a:rPr>
              <a:t>Assumption: </a:t>
            </a:r>
          </a:p>
          <a:p>
            <a:pPr lvl="1" algn="l">
              <a:buFontTx/>
              <a:buChar char="•"/>
            </a:pPr>
            <a:r>
              <a:rPr lang="en-US" altLang="zh-CN" sz="1600">
                <a:latin typeface="Arial" panose="020B0604020202020204" pitchFamily="34" charset="0"/>
                <a:ea typeface="SimSun" panose="02010600030101010101" pitchFamily="2" charset="-122"/>
              </a:rPr>
              <a:t> The register file forwards values that are read and written during the same cycle.</a:t>
            </a:r>
          </a:p>
        </p:txBody>
      </p:sp>
    </p:spTree>
    <p:extLst>
      <p:ext uri="{BB962C8B-B14F-4D97-AF65-F5344CB8AC3E}">
        <p14:creationId xmlns:p14="http://schemas.microsoft.com/office/powerpoint/2010/main" val="36232081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2513012" y="0"/>
            <a:ext cx="7162800" cy="762000"/>
          </a:xfrm>
        </p:spPr>
        <p:txBody>
          <a:bodyPr/>
          <a:lstStyle/>
          <a:p>
            <a:r>
              <a:rPr lang="en-US" altLang="en-US"/>
              <a:t>Forwarding</a:t>
            </a:r>
          </a:p>
        </p:txBody>
      </p:sp>
      <p:pic>
        <p:nvPicPr>
          <p:cNvPr id="937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685801"/>
            <a:ext cx="8839200" cy="55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7988" name="Line 4"/>
          <p:cNvSpPr>
            <a:spLocks noChangeShapeType="1"/>
          </p:cNvSpPr>
          <p:nvPr/>
        </p:nvSpPr>
        <p:spPr bwMode="auto">
          <a:xfrm>
            <a:off x="3646487" y="1371600"/>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89" name="Rectangle 5"/>
          <p:cNvSpPr>
            <a:spLocks noChangeArrowheads="1"/>
          </p:cNvSpPr>
          <p:nvPr/>
        </p:nvSpPr>
        <p:spPr bwMode="auto">
          <a:xfrm>
            <a:off x="2360613" y="6400800"/>
            <a:ext cx="641367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30000"/>
              </a:spcBef>
              <a:buSzPct val="100000"/>
            </a:pPr>
            <a:r>
              <a:rPr lang="en-US" altLang="en-US" sz="1600">
                <a:solidFill>
                  <a:srgbClr val="CC0000"/>
                </a:solidFill>
              </a:rPr>
              <a:t>Add hardware to feed back ALU and MEM results to </a:t>
            </a:r>
            <a:r>
              <a:rPr lang="en-US" altLang="en-US" sz="1600" u="sng">
                <a:solidFill>
                  <a:srgbClr val="CC0000"/>
                </a:solidFill>
              </a:rPr>
              <a:t>both</a:t>
            </a:r>
            <a:r>
              <a:rPr lang="en-US" altLang="en-US" sz="1600">
                <a:solidFill>
                  <a:srgbClr val="CC0000"/>
                </a:solidFill>
              </a:rPr>
              <a:t> ALU inputs</a:t>
            </a:r>
          </a:p>
        </p:txBody>
      </p:sp>
      <p:sp>
        <p:nvSpPr>
          <p:cNvPr id="937990" name="Line 6"/>
          <p:cNvSpPr>
            <a:spLocks noChangeShapeType="1"/>
          </p:cNvSpPr>
          <p:nvPr/>
        </p:nvSpPr>
        <p:spPr bwMode="auto">
          <a:xfrm>
            <a:off x="7189787" y="2286000"/>
            <a:ext cx="0" cy="373380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1" name="Line 7"/>
          <p:cNvSpPr>
            <a:spLocks noChangeShapeType="1"/>
          </p:cNvSpPr>
          <p:nvPr/>
        </p:nvSpPr>
        <p:spPr bwMode="auto">
          <a:xfrm flipH="1">
            <a:off x="4322762" y="6019800"/>
            <a:ext cx="28956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2" name="Line 8"/>
          <p:cNvSpPr>
            <a:spLocks noChangeShapeType="1"/>
          </p:cNvSpPr>
          <p:nvPr/>
        </p:nvSpPr>
        <p:spPr bwMode="auto">
          <a:xfrm flipV="1">
            <a:off x="4341812" y="1828800"/>
            <a:ext cx="0" cy="419100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3" name="Line 9"/>
          <p:cNvSpPr>
            <a:spLocks noChangeShapeType="1"/>
          </p:cNvSpPr>
          <p:nvPr/>
        </p:nvSpPr>
        <p:spPr bwMode="auto">
          <a:xfrm>
            <a:off x="4341812" y="1857375"/>
            <a:ext cx="2286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4" name="Line 10"/>
          <p:cNvSpPr>
            <a:spLocks noChangeShapeType="1"/>
          </p:cNvSpPr>
          <p:nvPr/>
        </p:nvSpPr>
        <p:spPr bwMode="auto">
          <a:xfrm>
            <a:off x="4379912" y="3314700"/>
            <a:ext cx="15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5" name="Line 11"/>
          <p:cNvSpPr>
            <a:spLocks noChangeShapeType="1"/>
          </p:cNvSpPr>
          <p:nvPr/>
        </p:nvSpPr>
        <p:spPr bwMode="auto">
          <a:xfrm>
            <a:off x="4151312" y="6248400"/>
            <a:ext cx="62484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6" name="Line 12"/>
          <p:cNvSpPr>
            <a:spLocks noChangeShapeType="1"/>
          </p:cNvSpPr>
          <p:nvPr/>
        </p:nvSpPr>
        <p:spPr bwMode="auto">
          <a:xfrm>
            <a:off x="10209212" y="3200400"/>
            <a:ext cx="1524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7" name="Line 13"/>
          <p:cNvSpPr>
            <a:spLocks noChangeShapeType="1"/>
          </p:cNvSpPr>
          <p:nvPr/>
        </p:nvSpPr>
        <p:spPr bwMode="auto">
          <a:xfrm>
            <a:off x="10361612" y="3200400"/>
            <a:ext cx="0" cy="304800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8" name="Line 14"/>
          <p:cNvSpPr>
            <a:spLocks noChangeShapeType="1"/>
          </p:cNvSpPr>
          <p:nvPr/>
        </p:nvSpPr>
        <p:spPr bwMode="auto">
          <a:xfrm flipV="1">
            <a:off x="4189412" y="1543050"/>
            <a:ext cx="0" cy="472440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7999" name="Line 15"/>
          <p:cNvSpPr>
            <a:spLocks noChangeShapeType="1"/>
          </p:cNvSpPr>
          <p:nvPr/>
        </p:nvSpPr>
        <p:spPr bwMode="auto">
          <a:xfrm>
            <a:off x="4170362" y="1552575"/>
            <a:ext cx="3810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sp>
        <p:nvSpPr>
          <p:cNvPr id="938000" name="Line 16"/>
          <p:cNvSpPr>
            <a:spLocks noChangeShapeType="1"/>
          </p:cNvSpPr>
          <p:nvPr/>
        </p:nvSpPr>
        <p:spPr bwMode="auto">
          <a:xfrm>
            <a:off x="4189412" y="3009900"/>
            <a:ext cx="381000" cy="0"/>
          </a:xfrm>
          <a:prstGeom prst="line">
            <a:avLst/>
          </a:prstGeom>
          <a:noFill/>
          <a:ln w="7620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E"/>
          </a:p>
        </p:txBody>
      </p:sp>
      <p:grpSp>
        <p:nvGrpSpPr>
          <p:cNvPr id="938001" name="Group 17"/>
          <p:cNvGrpSpPr>
            <a:grpSpLocks/>
          </p:cNvGrpSpPr>
          <p:nvPr/>
        </p:nvGrpSpPr>
        <p:grpSpPr bwMode="auto">
          <a:xfrm>
            <a:off x="3732214" y="1066801"/>
            <a:ext cx="458788" cy="993775"/>
            <a:chOff x="1392" y="672"/>
            <a:chExt cx="289" cy="626"/>
          </a:xfrm>
        </p:grpSpPr>
        <p:sp>
          <p:nvSpPr>
            <p:cNvPr id="938002" name="Text Box 18"/>
            <p:cNvSpPr txBox="1">
              <a:spLocks noChangeArrowheads="1"/>
            </p:cNvSpPr>
            <p:nvPr/>
          </p:nvSpPr>
          <p:spPr bwMode="auto">
            <a:xfrm>
              <a:off x="1392" y="672"/>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00</a:t>
              </a:r>
            </a:p>
          </p:txBody>
        </p:sp>
        <p:sp>
          <p:nvSpPr>
            <p:cNvPr id="938003" name="Text Box 19"/>
            <p:cNvSpPr txBox="1">
              <a:spLocks noChangeArrowheads="1"/>
            </p:cNvSpPr>
            <p:nvPr/>
          </p:nvSpPr>
          <p:spPr bwMode="auto">
            <a:xfrm>
              <a:off x="1403" y="87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01</a:t>
              </a:r>
            </a:p>
          </p:txBody>
        </p:sp>
        <p:sp>
          <p:nvSpPr>
            <p:cNvPr id="938004" name="Text Box 20"/>
            <p:cNvSpPr txBox="1">
              <a:spLocks noChangeArrowheads="1"/>
            </p:cNvSpPr>
            <p:nvPr/>
          </p:nvSpPr>
          <p:spPr bwMode="auto">
            <a:xfrm>
              <a:off x="1399" y="1065"/>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10</a:t>
              </a:r>
            </a:p>
          </p:txBody>
        </p:sp>
      </p:grpSp>
      <p:sp>
        <p:nvSpPr>
          <p:cNvPr id="938005" name="Text Box 21"/>
          <p:cNvSpPr txBox="1">
            <a:spLocks noChangeArrowheads="1"/>
          </p:cNvSpPr>
          <p:nvPr/>
        </p:nvSpPr>
        <p:spPr bwMode="auto">
          <a:xfrm>
            <a:off x="3738562" y="2362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00</a:t>
            </a:r>
          </a:p>
        </p:txBody>
      </p:sp>
      <p:sp>
        <p:nvSpPr>
          <p:cNvPr id="938006" name="Text Box 22"/>
          <p:cNvSpPr txBox="1">
            <a:spLocks noChangeArrowheads="1"/>
          </p:cNvSpPr>
          <p:nvPr/>
        </p:nvSpPr>
        <p:spPr bwMode="auto">
          <a:xfrm>
            <a:off x="3756025" y="2757488"/>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01</a:t>
            </a:r>
          </a:p>
        </p:txBody>
      </p:sp>
      <p:sp>
        <p:nvSpPr>
          <p:cNvPr id="938007" name="Text Box 23"/>
          <p:cNvSpPr txBox="1">
            <a:spLocks noChangeArrowheads="1"/>
          </p:cNvSpPr>
          <p:nvPr/>
        </p:nvSpPr>
        <p:spPr bwMode="auto">
          <a:xfrm>
            <a:off x="3743325" y="3124200"/>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SimSun" panose="02010600030101010101" pitchFamily="2" charset="-122"/>
              </a:rPr>
              <a:t>10</a:t>
            </a:r>
          </a:p>
        </p:txBody>
      </p:sp>
    </p:spTree>
    <p:extLst>
      <p:ext uri="{BB962C8B-B14F-4D97-AF65-F5344CB8AC3E}">
        <p14:creationId xmlns:p14="http://schemas.microsoft.com/office/powerpoint/2010/main" val="2793519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zh-CN" smtClean="0">
                <a:ea typeface="SimSun" panose="02010600030101010101" pitchFamily="2" charset="-122"/>
              </a:rPr>
              <a:t>Use the Idea of Pipelining in a Computer</a:t>
            </a:r>
          </a:p>
        </p:txBody>
      </p:sp>
      <p:sp>
        <p:nvSpPr>
          <p:cNvPr id="12291" name="Freeform 4"/>
          <p:cNvSpPr>
            <a:spLocks/>
          </p:cNvSpPr>
          <p:nvPr/>
        </p:nvSpPr>
        <p:spPr bwMode="auto">
          <a:xfrm>
            <a:off x="4002088" y="4975226"/>
            <a:ext cx="754063" cy="244475"/>
          </a:xfrm>
          <a:custGeom>
            <a:avLst/>
            <a:gdLst>
              <a:gd name="T0" fmla="*/ 0 w 43"/>
              <a:gd name="T1" fmla="*/ 174625 h 14"/>
              <a:gd name="T2" fmla="*/ 561163 w 43"/>
              <a:gd name="T3" fmla="*/ 174625 h 14"/>
              <a:gd name="T4" fmla="*/ 561163 w 43"/>
              <a:gd name="T5" fmla="*/ 244475 h 14"/>
              <a:gd name="T6" fmla="*/ 754063 w 43"/>
              <a:gd name="T7" fmla="*/ 122238 h 14"/>
              <a:gd name="T8" fmla="*/ 561163 w 43"/>
              <a:gd name="T9" fmla="*/ 0 h 14"/>
              <a:gd name="T10" fmla="*/ 561163 w 43"/>
              <a:gd name="T11" fmla="*/ 52388 h 14"/>
              <a:gd name="T12" fmla="*/ 0 w 43"/>
              <a:gd name="T13" fmla="*/ 52388 h 14"/>
              <a:gd name="T14" fmla="*/ 0 60000 65536"/>
              <a:gd name="T15" fmla="*/ 0 60000 65536"/>
              <a:gd name="T16" fmla="*/ 0 60000 65536"/>
              <a:gd name="T17" fmla="*/ 0 60000 65536"/>
              <a:gd name="T18" fmla="*/ 0 60000 65536"/>
              <a:gd name="T19" fmla="*/ 0 60000 65536"/>
              <a:gd name="T20" fmla="*/ 0 60000 65536"/>
              <a:gd name="T21" fmla="*/ 0 w 43"/>
              <a:gd name="T22" fmla="*/ 0 h 14"/>
              <a:gd name="T23" fmla="*/ 43 w 4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4">
                <a:moveTo>
                  <a:pt x="0" y="10"/>
                </a:moveTo>
                <a:lnTo>
                  <a:pt x="32" y="10"/>
                </a:lnTo>
                <a:lnTo>
                  <a:pt x="32" y="14"/>
                </a:lnTo>
                <a:lnTo>
                  <a:pt x="43" y="7"/>
                </a:lnTo>
                <a:lnTo>
                  <a:pt x="32" y="0"/>
                </a:lnTo>
                <a:lnTo>
                  <a:pt x="32" y="3"/>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2" name="Freeform 5"/>
          <p:cNvSpPr>
            <a:spLocks/>
          </p:cNvSpPr>
          <p:nvPr/>
        </p:nvSpPr>
        <p:spPr bwMode="auto">
          <a:xfrm>
            <a:off x="3019425" y="4975226"/>
            <a:ext cx="736600" cy="244475"/>
          </a:xfrm>
          <a:custGeom>
            <a:avLst/>
            <a:gdLst>
              <a:gd name="T0" fmla="*/ 0 w 42"/>
              <a:gd name="T1" fmla="*/ 174625 h 14"/>
              <a:gd name="T2" fmla="*/ 561219 w 42"/>
              <a:gd name="T3" fmla="*/ 174625 h 14"/>
              <a:gd name="T4" fmla="*/ 561219 w 42"/>
              <a:gd name="T5" fmla="*/ 244475 h 14"/>
              <a:gd name="T6" fmla="*/ 736600 w 42"/>
              <a:gd name="T7" fmla="*/ 122238 h 14"/>
              <a:gd name="T8" fmla="*/ 561219 w 42"/>
              <a:gd name="T9" fmla="*/ 0 h 14"/>
              <a:gd name="T10" fmla="*/ 561219 w 42"/>
              <a:gd name="T11" fmla="*/ 52388 h 14"/>
              <a:gd name="T12" fmla="*/ 0 w 42"/>
              <a:gd name="T13" fmla="*/ 52388 h 14"/>
              <a:gd name="T14" fmla="*/ 0 60000 65536"/>
              <a:gd name="T15" fmla="*/ 0 60000 65536"/>
              <a:gd name="T16" fmla="*/ 0 60000 65536"/>
              <a:gd name="T17" fmla="*/ 0 60000 65536"/>
              <a:gd name="T18" fmla="*/ 0 60000 65536"/>
              <a:gd name="T19" fmla="*/ 0 60000 65536"/>
              <a:gd name="T20" fmla="*/ 0 60000 65536"/>
              <a:gd name="T21" fmla="*/ 0 w 42"/>
              <a:gd name="T22" fmla="*/ 0 h 14"/>
              <a:gd name="T23" fmla="*/ 42 w 4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14">
                <a:moveTo>
                  <a:pt x="0" y="10"/>
                </a:moveTo>
                <a:lnTo>
                  <a:pt x="32" y="10"/>
                </a:lnTo>
                <a:lnTo>
                  <a:pt x="32" y="14"/>
                </a:lnTo>
                <a:lnTo>
                  <a:pt x="42" y="7"/>
                </a:lnTo>
                <a:lnTo>
                  <a:pt x="32" y="0"/>
                </a:lnTo>
                <a:lnTo>
                  <a:pt x="32" y="3"/>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3" name="Rectangle 6"/>
          <p:cNvSpPr>
            <a:spLocks noChangeArrowheads="1"/>
          </p:cNvSpPr>
          <p:nvPr/>
        </p:nvSpPr>
        <p:spPr bwMode="auto">
          <a:xfrm>
            <a:off x="1895475" y="2746376"/>
            <a:ext cx="3579812"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4" name="Line 7"/>
          <p:cNvSpPr>
            <a:spLocks noChangeShapeType="1"/>
          </p:cNvSpPr>
          <p:nvPr/>
        </p:nvSpPr>
        <p:spPr bwMode="auto">
          <a:xfrm flipV="1">
            <a:off x="24923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5" name="Line 8"/>
          <p:cNvSpPr>
            <a:spLocks noChangeShapeType="1"/>
          </p:cNvSpPr>
          <p:nvPr/>
        </p:nvSpPr>
        <p:spPr bwMode="auto">
          <a:xfrm>
            <a:off x="30892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6" name="Line 9"/>
          <p:cNvSpPr>
            <a:spLocks noChangeShapeType="1"/>
          </p:cNvSpPr>
          <p:nvPr/>
        </p:nvSpPr>
        <p:spPr bwMode="auto">
          <a:xfrm flipV="1">
            <a:off x="3686176" y="2746376"/>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7" name="Line 10"/>
          <p:cNvSpPr>
            <a:spLocks noChangeShapeType="1"/>
          </p:cNvSpPr>
          <p:nvPr/>
        </p:nvSpPr>
        <p:spPr bwMode="auto">
          <a:xfrm>
            <a:off x="4878387" y="2746376"/>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8" name="Line 11"/>
          <p:cNvSpPr>
            <a:spLocks noChangeShapeType="1"/>
          </p:cNvSpPr>
          <p:nvPr/>
        </p:nvSpPr>
        <p:spPr bwMode="auto">
          <a:xfrm flipV="1">
            <a:off x="4281487" y="2746376"/>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299" name="Line 12"/>
          <p:cNvSpPr>
            <a:spLocks noChangeShapeType="1"/>
          </p:cNvSpPr>
          <p:nvPr/>
        </p:nvSpPr>
        <p:spPr bwMode="auto">
          <a:xfrm flipH="1">
            <a:off x="5475287" y="2746375"/>
            <a:ext cx="211138" cy="1588"/>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0" name="Line 13"/>
          <p:cNvSpPr>
            <a:spLocks noChangeShapeType="1"/>
          </p:cNvSpPr>
          <p:nvPr/>
        </p:nvSpPr>
        <p:spPr bwMode="auto">
          <a:xfrm flipH="1">
            <a:off x="5475287" y="3149600"/>
            <a:ext cx="211138" cy="1588"/>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01" name="Freeform 14"/>
          <p:cNvSpPr>
            <a:spLocks/>
          </p:cNvSpPr>
          <p:nvPr/>
        </p:nvSpPr>
        <p:spPr bwMode="auto">
          <a:xfrm>
            <a:off x="1930401"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17860 h 4"/>
              <a:gd name="T26" fmla="*/ 561975 w 32"/>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4"/>
              <a:gd name="T44" fmla="*/ 32 w 3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4">
                <a:moveTo>
                  <a:pt x="0" y="4"/>
                </a:moveTo>
                <a:lnTo>
                  <a:pt x="0" y="3"/>
                </a:lnTo>
                <a:lnTo>
                  <a:pt x="1" y="3"/>
                </a:lnTo>
                <a:lnTo>
                  <a:pt x="2" y="2"/>
                </a:lnTo>
                <a:lnTo>
                  <a:pt x="11" y="2"/>
                </a:lnTo>
                <a:lnTo>
                  <a:pt x="16" y="2"/>
                </a:lnTo>
                <a:lnTo>
                  <a:pt x="20" y="2"/>
                </a:lnTo>
                <a:lnTo>
                  <a:pt x="30" y="2"/>
                </a:lnTo>
                <a:lnTo>
                  <a:pt x="31" y="2"/>
                </a:lnTo>
                <a:lnTo>
                  <a:pt x="31"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2" name="Freeform 15"/>
          <p:cNvSpPr>
            <a:spLocks/>
          </p:cNvSpPr>
          <p:nvPr/>
        </p:nvSpPr>
        <p:spPr bwMode="auto">
          <a:xfrm>
            <a:off x="2492376" y="2552700"/>
            <a:ext cx="579437" cy="71438"/>
          </a:xfrm>
          <a:custGeom>
            <a:avLst/>
            <a:gdLst>
              <a:gd name="T0" fmla="*/ 579437 w 33"/>
              <a:gd name="T1" fmla="*/ 71438 h 4"/>
              <a:gd name="T2" fmla="*/ 561878 w 33"/>
              <a:gd name="T3" fmla="*/ 53578 h 4"/>
              <a:gd name="T4" fmla="*/ 561878 w 33"/>
              <a:gd name="T5" fmla="*/ 53578 h 4"/>
              <a:gd name="T6" fmla="*/ 544319 w 33"/>
              <a:gd name="T7" fmla="*/ 53578 h 4"/>
              <a:gd name="T8" fmla="*/ 544319 w 33"/>
              <a:gd name="T9" fmla="*/ 35719 h 4"/>
              <a:gd name="T10" fmla="*/ 526761 w 33"/>
              <a:gd name="T11" fmla="*/ 35719 h 4"/>
              <a:gd name="T12" fmla="*/ 368733 w 33"/>
              <a:gd name="T13" fmla="*/ 35719 h 4"/>
              <a:gd name="T14" fmla="*/ 298498 w 33"/>
              <a:gd name="T15" fmla="*/ 35719 h 4"/>
              <a:gd name="T16" fmla="*/ 210704 w 33"/>
              <a:gd name="T17" fmla="*/ 35719 h 4"/>
              <a:gd name="T18" fmla="*/ 52676 w 33"/>
              <a:gd name="T19" fmla="*/ 35719 h 4"/>
              <a:gd name="T20" fmla="*/ 35117 w 33"/>
              <a:gd name="T21" fmla="*/ 35719 h 4"/>
              <a:gd name="T22" fmla="*/ 35117 w 33"/>
              <a:gd name="T23" fmla="*/ 35719 h 4"/>
              <a:gd name="T24" fmla="*/ 17559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3" name="Freeform 16"/>
          <p:cNvSpPr>
            <a:spLocks/>
          </p:cNvSpPr>
          <p:nvPr/>
        </p:nvSpPr>
        <p:spPr bwMode="auto">
          <a:xfrm>
            <a:off x="3124201"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17860 h 4"/>
              <a:gd name="T26" fmla="*/ 561975 w 32"/>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4"/>
              <a:gd name="T44" fmla="*/ 32 w 3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4">
                <a:moveTo>
                  <a:pt x="0" y="4"/>
                </a:moveTo>
                <a:lnTo>
                  <a:pt x="0" y="3"/>
                </a:lnTo>
                <a:lnTo>
                  <a:pt x="1" y="3"/>
                </a:lnTo>
                <a:lnTo>
                  <a:pt x="2" y="2"/>
                </a:lnTo>
                <a:lnTo>
                  <a:pt x="11" y="2"/>
                </a:lnTo>
                <a:lnTo>
                  <a:pt x="16" y="2"/>
                </a:lnTo>
                <a:lnTo>
                  <a:pt x="20" y="2"/>
                </a:lnTo>
                <a:lnTo>
                  <a:pt x="30" y="2"/>
                </a:lnTo>
                <a:lnTo>
                  <a:pt x="31" y="2"/>
                </a:lnTo>
                <a:lnTo>
                  <a:pt x="31"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4" name="Freeform 17"/>
          <p:cNvSpPr>
            <a:spLocks/>
          </p:cNvSpPr>
          <p:nvPr/>
        </p:nvSpPr>
        <p:spPr bwMode="auto">
          <a:xfrm>
            <a:off x="3686175" y="2552700"/>
            <a:ext cx="577850" cy="71438"/>
          </a:xfrm>
          <a:custGeom>
            <a:avLst/>
            <a:gdLst>
              <a:gd name="T0" fmla="*/ 577850 w 33"/>
              <a:gd name="T1" fmla="*/ 71438 h 4"/>
              <a:gd name="T2" fmla="*/ 560339 w 33"/>
              <a:gd name="T3" fmla="*/ 53578 h 4"/>
              <a:gd name="T4" fmla="*/ 560339 w 33"/>
              <a:gd name="T5" fmla="*/ 53578 h 4"/>
              <a:gd name="T6" fmla="*/ 542829 w 33"/>
              <a:gd name="T7" fmla="*/ 53578 h 4"/>
              <a:gd name="T8" fmla="*/ 542829 w 33"/>
              <a:gd name="T9" fmla="*/ 35719 h 4"/>
              <a:gd name="T10" fmla="*/ 525318 w 33"/>
              <a:gd name="T11" fmla="*/ 35719 h 4"/>
              <a:gd name="T12" fmla="*/ 367723 w 33"/>
              <a:gd name="T13" fmla="*/ 35719 h 4"/>
              <a:gd name="T14" fmla="*/ 297680 w 33"/>
              <a:gd name="T15" fmla="*/ 35719 h 4"/>
              <a:gd name="T16" fmla="*/ 210127 w 33"/>
              <a:gd name="T17" fmla="*/ 35719 h 4"/>
              <a:gd name="T18" fmla="*/ 52532 w 33"/>
              <a:gd name="T19" fmla="*/ 35719 h 4"/>
              <a:gd name="T20" fmla="*/ 35021 w 33"/>
              <a:gd name="T21" fmla="*/ 35719 h 4"/>
              <a:gd name="T22" fmla="*/ 35021 w 33"/>
              <a:gd name="T23" fmla="*/ 35719 h 4"/>
              <a:gd name="T24" fmla="*/ 17511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5" name="Freeform 18"/>
          <p:cNvSpPr>
            <a:spLocks/>
          </p:cNvSpPr>
          <p:nvPr/>
        </p:nvSpPr>
        <p:spPr bwMode="auto">
          <a:xfrm>
            <a:off x="4316413" y="2552700"/>
            <a:ext cx="561975" cy="71438"/>
          </a:xfrm>
          <a:custGeom>
            <a:avLst/>
            <a:gdLst>
              <a:gd name="T0" fmla="*/ 0 w 32"/>
              <a:gd name="T1" fmla="*/ 71438 h 4"/>
              <a:gd name="T2" fmla="*/ 0 w 32"/>
              <a:gd name="T3" fmla="*/ 53578 h 4"/>
              <a:gd name="T4" fmla="*/ 17562 w 32"/>
              <a:gd name="T5" fmla="*/ 53578 h 4"/>
              <a:gd name="T6" fmla="*/ 17562 w 32"/>
              <a:gd name="T7" fmla="*/ 53578 h 4"/>
              <a:gd name="T8" fmla="*/ 35123 w 32"/>
              <a:gd name="T9" fmla="*/ 35719 h 4"/>
              <a:gd name="T10" fmla="*/ 35123 w 32"/>
              <a:gd name="T11" fmla="*/ 35719 h 4"/>
              <a:gd name="T12" fmla="*/ 193179 w 32"/>
              <a:gd name="T13" fmla="*/ 35719 h 4"/>
              <a:gd name="T14" fmla="*/ 280988 w 32"/>
              <a:gd name="T15" fmla="*/ 35719 h 4"/>
              <a:gd name="T16" fmla="*/ 351234 w 32"/>
              <a:gd name="T17" fmla="*/ 35719 h 4"/>
              <a:gd name="T18" fmla="*/ 526851 w 32"/>
              <a:gd name="T19" fmla="*/ 35719 h 4"/>
              <a:gd name="T20" fmla="*/ 526851 w 32"/>
              <a:gd name="T21" fmla="*/ 35719 h 4"/>
              <a:gd name="T22" fmla="*/ 544413 w 32"/>
              <a:gd name="T23" fmla="*/ 35719 h 4"/>
              <a:gd name="T24" fmla="*/ 544413 w 32"/>
              <a:gd name="T25" fmla="*/ 35719 h 4"/>
              <a:gd name="T26" fmla="*/ 561975 w 32"/>
              <a:gd name="T27" fmla="*/ 17860 h 4"/>
              <a:gd name="T28" fmla="*/ 561975 w 32"/>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
              <a:gd name="T47" fmla="*/ 32 w 32"/>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
                <a:moveTo>
                  <a:pt x="0" y="4"/>
                </a:moveTo>
                <a:lnTo>
                  <a:pt x="0" y="3"/>
                </a:lnTo>
                <a:lnTo>
                  <a:pt x="1" y="3"/>
                </a:lnTo>
                <a:lnTo>
                  <a:pt x="2" y="2"/>
                </a:lnTo>
                <a:lnTo>
                  <a:pt x="11" y="2"/>
                </a:lnTo>
                <a:lnTo>
                  <a:pt x="16" y="2"/>
                </a:lnTo>
                <a:lnTo>
                  <a:pt x="20" y="2"/>
                </a:lnTo>
                <a:lnTo>
                  <a:pt x="30" y="2"/>
                </a:lnTo>
                <a:lnTo>
                  <a:pt x="31" y="2"/>
                </a:lnTo>
                <a:lnTo>
                  <a:pt x="32" y="1"/>
                </a:lnTo>
                <a:lnTo>
                  <a:pt x="3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6" name="Freeform 19"/>
          <p:cNvSpPr>
            <a:spLocks/>
          </p:cNvSpPr>
          <p:nvPr/>
        </p:nvSpPr>
        <p:spPr bwMode="auto">
          <a:xfrm>
            <a:off x="4878387" y="2552700"/>
            <a:ext cx="579438" cy="71438"/>
          </a:xfrm>
          <a:custGeom>
            <a:avLst/>
            <a:gdLst>
              <a:gd name="T0" fmla="*/ 579438 w 33"/>
              <a:gd name="T1" fmla="*/ 71438 h 4"/>
              <a:gd name="T2" fmla="*/ 561879 w 33"/>
              <a:gd name="T3" fmla="*/ 53578 h 4"/>
              <a:gd name="T4" fmla="*/ 561879 w 33"/>
              <a:gd name="T5" fmla="*/ 53578 h 4"/>
              <a:gd name="T6" fmla="*/ 544320 w 33"/>
              <a:gd name="T7" fmla="*/ 53578 h 4"/>
              <a:gd name="T8" fmla="*/ 544320 w 33"/>
              <a:gd name="T9" fmla="*/ 35719 h 4"/>
              <a:gd name="T10" fmla="*/ 526762 w 33"/>
              <a:gd name="T11" fmla="*/ 35719 h 4"/>
              <a:gd name="T12" fmla="*/ 368733 w 33"/>
              <a:gd name="T13" fmla="*/ 35719 h 4"/>
              <a:gd name="T14" fmla="*/ 298498 w 33"/>
              <a:gd name="T15" fmla="*/ 35719 h 4"/>
              <a:gd name="T16" fmla="*/ 210705 w 33"/>
              <a:gd name="T17" fmla="*/ 35719 h 4"/>
              <a:gd name="T18" fmla="*/ 52676 w 33"/>
              <a:gd name="T19" fmla="*/ 35719 h 4"/>
              <a:gd name="T20" fmla="*/ 35117 w 33"/>
              <a:gd name="T21" fmla="*/ 35719 h 4"/>
              <a:gd name="T22" fmla="*/ 35117 w 33"/>
              <a:gd name="T23" fmla="*/ 35719 h 4"/>
              <a:gd name="T24" fmla="*/ 17559 w 33"/>
              <a:gd name="T25" fmla="*/ 17860 h 4"/>
              <a:gd name="T26" fmla="*/ 0 w 33"/>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
              <a:gd name="T44" fmla="*/ 33 w 33"/>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
                <a:moveTo>
                  <a:pt x="33" y="4"/>
                </a:moveTo>
                <a:lnTo>
                  <a:pt x="32" y="3"/>
                </a:lnTo>
                <a:lnTo>
                  <a:pt x="31" y="3"/>
                </a:lnTo>
                <a:lnTo>
                  <a:pt x="31" y="2"/>
                </a:lnTo>
                <a:lnTo>
                  <a:pt x="30" y="2"/>
                </a:lnTo>
                <a:lnTo>
                  <a:pt x="21" y="2"/>
                </a:lnTo>
                <a:lnTo>
                  <a:pt x="17" y="2"/>
                </a:lnTo>
                <a:lnTo>
                  <a:pt x="12" y="2"/>
                </a:lnTo>
                <a:lnTo>
                  <a:pt x="3" y="2"/>
                </a:lnTo>
                <a:lnTo>
                  <a:pt x="2" y="2"/>
                </a:lnTo>
                <a:lnTo>
                  <a:pt x="1" y="1"/>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7" name="Freeform 20"/>
          <p:cNvSpPr>
            <a:spLocks/>
          </p:cNvSpPr>
          <p:nvPr/>
        </p:nvSpPr>
        <p:spPr bwMode="auto">
          <a:xfrm>
            <a:off x="5651501"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Freeform 21"/>
          <p:cNvSpPr>
            <a:spLocks/>
          </p:cNvSpPr>
          <p:nvPr/>
        </p:nvSpPr>
        <p:spPr bwMode="auto">
          <a:xfrm>
            <a:off x="5651500" y="2940051"/>
            <a:ext cx="17462" cy="17463"/>
          </a:xfrm>
          <a:custGeom>
            <a:avLst/>
            <a:gdLst>
              <a:gd name="T0" fmla="*/ 0 w 1"/>
              <a:gd name="T1" fmla="*/ 0 h 1"/>
              <a:gd name="T2" fmla="*/ 0 w 1"/>
              <a:gd name="T3" fmla="*/ 0 h 1"/>
              <a:gd name="T4" fmla="*/ 0 w 1"/>
              <a:gd name="T5" fmla="*/ 17463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9" name="Freeform 22"/>
          <p:cNvSpPr>
            <a:spLocks/>
          </p:cNvSpPr>
          <p:nvPr/>
        </p:nvSpPr>
        <p:spPr bwMode="auto">
          <a:xfrm>
            <a:off x="5738813"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0" name="Freeform 23"/>
          <p:cNvSpPr>
            <a:spLocks/>
          </p:cNvSpPr>
          <p:nvPr/>
        </p:nvSpPr>
        <p:spPr bwMode="auto">
          <a:xfrm>
            <a:off x="5738813" y="2940051"/>
            <a:ext cx="17463" cy="17463"/>
          </a:xfrm>
          <a:custGeom>
            <a:avLst/>
            <a:gdLst>
              <a:gd name="T0" fmla="*/ 0 w 1"/>
              <a:gd name="T1" fmla="*/ 0 h 1"/>
              <a:gd name="T2" fmla="*/ 0 w 1"/>
              <a:gd name="T3" fmla="*/ 0 h 1"/>
              <a:gd name="T4" fmla="*/ 0 w 1"/>
              <a:gd name="T5" fmla="*/ 17463 h 1"/>
              <a:gd name="T6" fmla="*/ 17463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1" name="Freeform 24"/>
          <p:cNvSpPr>
            <a:spLocks/>
          </p:cNvSpPr>
          <p:nvPr/>
        </p:nvSpPr>
        <p:spPr bwMode="auto">
          <a:xfrm>
            <a:off x="5826126" y="2922589"/>
            <a:ext cx="34925" cy="34925"/>
          </a:xfrm>
          <a:custGeom>
            <a:avLst/>
            <a:gdLst>
              <a:gd name="T0" fmla="*/ 17463 w 22"/>
              <a:gd name="T1" fmla="*/ 17463 h 22"/>
              <a:gd name="T2" fmla="*/ 17463 w 22"/>
              <a:gd name="T3" fmla="*/ 0 h 22"/>
              <a:gd name="T4" fmla="*/ 0 w 22"/>
              <a:gd name="T5" fmla="*/ 0 h 22"/>
              <a:gd name="T6" fmla="*/ 0 w 22"/>
              <a:gd name="T7" fmla="*/ 17463 h 22"/>
              <a:gd name="T8" fmla="*/ 0 w 22"/>
              <a:gd name="T9" fmla="*/ 34925 h 22"/>
              <a:gd name="T10" fmla="*/ 17463 w 22"/>
              <a:gd name="T11" fmla="*/ 34925 h 22"/>
              <a:gd name="T12" fmla="*/ 34925 w 22"/>
              <a:gd name="T13" fmla="*/ 34925 h 22"/>
              <a:gd name="T14" fmla="*/ 34925 w 22"/>
              <a:gd name="T15" fmla="*/ 17463 h 22"/>
              <a:gd name="T16" fmla="*/ 34925 w 22"/>
              <a:gd name="T17" fmla="*/ 0 h 22"/>
              <a:gd name="T18" fmla="*/ 17463 w 22"/>
              <a:gd name="T19" fmla="*/ 0 h 22"/>
              <a:gd name="T20" fmla="*/ 17463 w 22"/>
              <a:gd name="T21" fmla="*/ 17463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2" name="Freeform 25"/>
          <p:cNvSpPr>
            <a:spLocks/>
          </p:cNvSpPr>
          <p:nvPr/>
        </p:nvSpPr>
        <p:spPr bwMode="auto">
          <a:xfrm>
            <a:off x="5843588" y="2940051"/>
            <a:ext cx="17463" cy="17463"/>
          </a:xfrm>
          <a:custGeom>
            <a:avLst/>
            <a:gdLst>
              <a:gd name="T0" fmla="*/ 0 w 1"/>
              <a:gd name="T1" fmla="*/ 0 h 1"/>
              <a:gd name="T2" fmla="*/ 0 w 1"/>
              <a:gd name="T3" fmla="*/ 0 h 1"/>
              <a:gd name="T4" fmla="*/ 0 w 1"/>
              <a:gd name="T5" fmla="*/ 17463 h 1"/>
              <a:gd name="T6" fmla="*/ 17463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13" name="Rectangle 26"/>
          <p:cNvSpPr>
            <a:spLocks noChangeArrowheads="1"/>
          </p:cNvSpPr>
          <p:nvPr/>
        </p:nvSpPr>
        <p:spPr bwMode="auto">
          <a:xfrm>
            <a:off x="2124075"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14" name="Rectangle 27"/>
          <p:cNvSpPr>
            <a:spLocks noChangeArrowheads="1"/>
          </p:cNvSpPr>
          <p:nvPr/>
        </p:nvSpPr>
        <p:spPr bwMode="auto">
          <a:xfrm>
            <a:off x="22113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15" name="Rectangle 28"/>
          <p:cNvSpPr>
            <a:spLocks noChangeArrowheads="1"/>
          </p:cNvSpPr>
          <p:nvPr/>
        </p:nvSpPr>
        <p:spPr bwMode="auto">
          <a:xfrm>
            <a:off x="2720975"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16" name="Rectangle 29"/>
          <p:cNvSpPr>
            <a:spLocks noChangeArrowheads="1"/>
          </p:cNvSpPr>
          <p:nvPr/>
        </p:nvSpPr>
        <p:spPr bwMode="auto">
          <a:xfrm>
            <a:off x="28082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17" name="Rectangle 30"/>
          <p:cNvSpPr>
            <a:spLocks noChangeArrowheads="1"/>
          </p:cNvSpPr>
          <p:nvPr/>
        </p:nvSpPr>
        <p:spPr bwMode="auto">
          <a:xfrm>
            <a:off x="3316287"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18" name="Rectangle 31"/>
          <p:cNvSpPr>
            <a:spLocks noChangeArrowheads="1"/>
          </p:cNvSpPr>
          <p:nvPr/>
        </p:nvSpPr>
        <p:spPr bwMode="auto">
          <a:xfrm>
            <a:off x="34051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19" name="Rectangle 32"/>
          <p:cNvSpPr>
            <a:spLocks noChangeArrowheads="1"/>
          </p:cNvSpPr>
          <p:nvPr/>
        </p:nvSpPr>
        <p:spPr bwMode="auto">
          <a:xfrm>
            <a:off x="3913187"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20" name="Rectangle 33"/>
          <p:cNvSpPr>
            <a:spLocks noChangeArrowheads="1"/>
          </p:cNvSpPr>
          <p:nvPr/>
        </p:nvSpPr>
        <p:spPr bwMode="auto">
          <a:xfrm>
            <a:off x="4002087"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21" name="Rectangle 34"/>
          <p:cNvSpPr>
            <a:spLocks noChangeArrowheads="1"/>
          </p:cNvSpPr>
          <p:nvPr/>
        </p:nvSpPr>
        <p:spPr bwMode="auto">
          <a:xfrm>
            <a:off x="4510087" y="28352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22" name="Rectangle 35"/>
          <p:cNvSpPr>
            <a:spLocks noChangeArrowheads="1"/>
          </p:cNvSpPr>
          <p:nvPr/>
        </p:nvSpPr>
        <p:spPr bwMode="auto">
          <a:xfrm>
            <a:off x="4597400"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23" name="Rectangle 36"/>
          <p:cNvSpPr>
            <a:spLocks noChangeArrowheads="1"/>
          </p:cNvSpPr>
          <p:nvPr/>
        </p:nvSpPr>
        <p:spPr bwMode="auto">
          <a:xfrm>
            <a:off x="5106987" y="28352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24" name="Rectangle 37"/>
          <p:cNvSpPr>
            <a:spLocks noChangeArrowheads="1"/>
          </p:cNvSpPr>
          <p:nvPr/>
        </p:nvSpPr>
        <p:spPr bwMode="auto">
          <a:xfrm>
            <a:off x="5194300" y="294005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25" name="Rectangle 38"/>
          <p:cNvSpPr>
            <a:spLocks noChangeArrowheads="1"/>
          </p:cNvSpPr>
          <p:nvPr/>
        </p:nvSpPr>
        <p:spPr bwMode="auto">
          <a:xfrm>
            <a:off x="2439987"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26" name="Rectangle 39"/>
          <p:cNvSpPr>
            <a:spLocks noChangeArrowheads="1"/>
          </p:cNvSpPr>
          <p:nvPr/>
        </p:nvSpPr>
        <p:spPr bwMode="auto">
          <a:xfrm>
            <a:off x="2492375"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27" name="Rectangle 40"/>
          <p:cNvSpPr>
            <a:spLocks noChangeArrowheads="1"/>
          </p:cNvSpPr>
          <p:nvPr/>
        </p:nvSpPr>
        <p:spPr bwMode="auto">
          <a:xfrm>
            <a:off x="3632200"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28" name="Rectangle 41"/>
          <p:cNvSpPr>
            <a:spLocks noChangeArrowheads="1"/>
          </p:cNvSpPr>
          <p:nvPr/>
        </p:nvSpPr>
        <p:spPr bwMode="auto">
          <a:xfrm>
            <a:off x="3686175"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29" name="Rectangle 42"/>
          <p:cNvSpPr>
            <a:spLocks noChangeArrowheads="1"/>
          </p:cNvSpPr>
          <p:nvPr/>
        </p:nvSpPr>
        <p:spPr bwMode="auto">
          <a:xfrm>
            <a:off x="4826000" y="227330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30" name="Rectangle 43"/>
          <p:cNvSpPr>
            <a:spLocks noChangeArrowheads="1"/>
          </p:cNvSpPr>
          <p:nvPr/>
        </p:nvSpPr>
        <p:spPr bwMode="auto">
          <a:xfrm>
            <a:off x="4878387" y="236061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31" name="Rectangle 44"/>
          <p:cNvSpPr>
            <a:spLocks noChangeArrowheads="1"/>
          </p:cNvSpPr>
          <p:nvPr/>
        </p:nvSpPr>
        <p:spPr bwMode="auto">
          <a:xfrm>
            <a:off x="3054351" y="3395663"/>
            <a:ext cx="16526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(a) Sequential execution</a:t>
            </a:r>
            <a:endParaRPr lang="en-US" altLang="zh-CN" sz="2400">
              <a:latin typeface="Times New Roman" panose="02020603050405020304" pitchFamily="18" charset="0"/>
              <a:ea typeface="SimSun" panose="02010600030101010101" pitchFamily="2" charset="-122"/>
            </a:endParaRPr>
          </a:p>
        </p:txBody>
      </p:sp>
      <p:sp>
        <p:nvSpPr>
          <p:cNvPr id="12332" name="Rectangle 45"/>
          <p:cNvSpPr>
            <a:spLocks noChangeArrowheads="1"/>
          </p:cNvSpPr>
          <p:nvPr/>
        </p:nvSpPr>
        <p:spPr bwMode="auto">
          <a:xfrm>
            <a:off x="2035175" y="4589464"/>
            <a:ext cx="984250" cy="100012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3" name="Rectangle 46"/>
          <p:cNvSpPr>
            <a:spLocks noChangeArrowheads="1"/>
          </p:cNvSpPr>
          <p:nvPr/>
        </p:nvSpPr>
        <p:spPr bwMode="auto">
          <a:xfrm>
            <a:off x="2035175" y="4589464"/>
            <a:ext cx="984250"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4" name="Rectangle 47"/>
          <p:cNvSpPr>
            <a:spLocks noChangeArrowheads="1"/>
          </p:cNvSpPr>
          <p:nvPr/>
        </p:nvSpPr>
        <p:spPr bwMode="auto">
          <a:xfrm>
            <a:off x="2193926" y="4818063"/>
            <a:ext cx="7085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Instruction</a:t>
            </a:r>
            <a:endParaRPr lang="en-US" altLang="zh-CN" sz="2400">
              <a:latin typeface="Times New Roman" panose="02020603050405020304" pitchFamily="18" charset="0"/>
              <a:ea typeface="SimSun" panose="02010600030101010101" pitchFamily="2" charset="-122"/>
            </a:endParaRPr>
          </a:p>
        </p:txBody>
      </p:sp>
      <p:sp>
        <p:nvSpPr>
          <p:cNvPr id="12335" name="Rectangle 48"/>
          <p:cNvSpPr>
            <a:spLocks noChangeArrowheads="1"/>
          </p:cNvSpPr>
          <p:nvPr/>
        </p:nvSpPr>
        <p:spPr bwMode="auto">
          <a:xfrm>
            <a:off x="2370138" y="4975225"/>
            <a:ext cx="3334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fetch</a:t>
            </a:r>
            <a:endParaRPr lang="en-US" altLang="zh-CN" sz="2400">
              <a:latin typeface="Times New Roman" panose="02020603050405020304" pitchFamily="18" charset="0"/>
              <a:ea typeface="SimSun" panose="02010600030101010101" pitchFamily="2" charset="-122"/>
            </a:endParaRPr>
          </a:p>
        </p:txBody>
      </p:sp>
      <p:sp>
        <p:nvSpPr>
          <p:cNvPr id="12336" name="Rectangle 49"/>
          <p:cNvSpPr>
            <a:spLocks noChangeArrowheads="1"/>
          </p:cNvSpPr>
          <p:nvPr/>
        </p:nvSpPr>
        <p:spPr bwMode="auto">
          <a:xfrm>
            <a:off x="2405062" y="5133975"/>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unit</a:t>
            </a:r>
            <a:endParaRPr lang="en-US" altLang="zh-CN" sz="2400">
              <a:latin typeface="Times New Roman" panose="02020603050405020304" pitchFamily="18" charset="0"/>
              <a:ea typeface="SimSun" panose="02010600030101010101" pitchFamily="2" charset="-122"/>
            </a:endParaRPr>
          </a:p>
        </p:txBody>
      </p:sp>
      <p:sp>
        <p:nvSpPr>
          <p:cNvPr id="12337" name="Rectangle 50"/>
          <p:cNvSpPr>
            <a:spLocks noChangeArrowheads="1"/>
          </p:cNvSpPr>
          <p:nvPr/>
        </p:nvSpPr>
        <p:spPr bwMode="auto">
          <a:xfrm>
            <a:off x="3773488" y="4589464"/>
            <a:ext cx="246063" cy="100012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8" name="Rectangle 51"/>
          <p:cNvSpPr>
            <a:spLocks noChangeArrowheads="1"/>
          </p:cNvSpPr>
          <p:nvPr/>
        </p:nvSpPr>
        <p:spPr bwMode="auto">
          <a:xfrm>
            <a:off x="3773488" y="4589464"/>
            <a:ext cx="246063"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39" name="Rectangle 52"/>
          <p:cNvSpPr>
            <a:spLocks noChangeArrowheads="1"/>
          </p:cNvSpPr>
          <p:nvPr/>
        </p:nvSpPr>
        <p:spPr bwMode="auto">
          <a:xfrm>
            <a:off x="4773613" y="4589464"/>
            <a:ext cx="982663" cy="10001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40" name="Rectangle 53"/>
          <p:cNvSpPr>
            <a:spLocks noChangeArrowheads="1"/>
          </p:cNvSpPr>
          <p:nvPr/>
        </p:nvSpPr>
        <p:spPr bwMode="auto">
          <a:xfrm>
            <a:off x="4948237" y="4887913"/>
            <a:ext cx="1795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Ex</a:t>
            </a:r>
            <a:endParaRPr lang="en-US" altLang="zh-CN" sz="2400">
              <a:latin typeface="Times New Roman" panose="02020603050405020304" pitchFamily="18" charset="0"/>
              <a:ea typeface="SimSun" panose="02010600030101010101" pitchFamily="2" charset="-122"/>
            </a:endParaRPr>
          </a:p>
        </p:txBody>
      </p:sp>
      <p:sp>
        <p:nvSpPr>
          <p:cNvPr id="12341" name="Rectangle 54"/>
          <p:cNvSpPr>
            <a:spLocks noChangeArrowheads="1"/>
          </p:cNvSpPr>
          <p:nvPr/>
        </p:nvSpPr>
        <p:spPr bwMode="auto">
          <a:xfrm>
            <a:off x="5108576" y="4887913"/>
            <a:ext cx="4937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ecution</a:t>
            </a:r>
            <a:endParaRPr lang="en-US" altLang="zh-CN" sz="2400">
              <a:latin typeface="Times New Roman" panose="02020603050405020304" pitchFamily="18" charset="0"/>
              <a:ea typeface="SimSun" panose="02010600030101010101" pitchFamily="2" charset="-122"/>
            </a:endParaRPr>
          </a:p>
        </p:txBody>
      </p:sp>
      <p:sp>
        <p:nvSpPr>
          <p:cNvPr id="12342" name="Rectangle 55"/>
          <p:cNvSpPr>
            <a:spLocks noChangeArrowheads="1"/>
          </p:cNvSpPr>
          <p:nvPr/>
        </p:nvSpPr>
        <p:spPr bwMode="auto">
          <a:xfrm>
            <a:off x="5141912" y="5045075"/>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unit</a:t>
            </a:r>
            <a:endParaRPr lang="en-US" altLang="zh-CN" sz="2400">
              <a:latin typeface="Times New Roman" panose="02020603050405020304" pitchFamily="18" charset="0"/>
              <a:ea typeface="SimSun" panose="02010600030101010101" pitchFamily="2" charset="-122"/>
            </a:endParaRPr>
          </a:p>
        </p:txBody>
      </p:sp>
      <p:sp>
        <p:nvSpPr>
          <p:cNvPr id="12343" name="Rectangle 56"/>
          <p:cNvSpPr>
            <a:spLocks noChangeArrowheads="1"/>
          </p:cNvSpPr>
          <p:nvPr/>
        </p:nvSpPr>
        <p:spPr bwMode="auto">
          <a:xfrm>
            <a:off x="3370263" y="4133850"/>
            <a:ext cx="11161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Interstage buffer</a:t>
            </a:r>
            <a:endParaRPr lang="en-US" altLang="zh-CN" sz="2400">
              <a:latin typeface="Times New Roman" panose="02020603050405020304" pitchFamily="18" charset="0"/>
              <a:ea typeface="SimSun" panose="02010600030101010101" pitchFamily="2" charset="-122"/>
            </a:endParaRPr>
          </a:p>
        </p:txBody>
      </p:sp>
      <p:sp>
        <p:nvSpPr>
          <p:cNvPr id="12344" name="Rectangle 57"/>
          <p:cNvSpPr>
            <a:spLocks noChangeArrowheads="1"/>
          </p:cNvSpPr>
          <p:nvPr/>
        </p:nvSpPr>
        <p:spPr bwMode="auto">
          <a:xfrm>
            <a:off x="3808412" y="4343400"/>
            <a:ext cx="1875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B1</a:t>
            </a:r>
            <a:endParaRPr lang="en-US" altLang="zh-CN" sz="2400">
              <a:latin typeface="Times New Roman" panose="02020603050405020304" pitchFamily="18" charset="0"/>
              <a:ea typeface="SimSun" panose="02010600030101010101" pitchFamily="2" charset="-122"/>
            </a:endParaRPr>
          </a:p>
        </p:txBody>
      </p:sp>
      <p:sp>
        <p:nvSpPr>
          <p:cNvPr id="12345" name="Rectangle 58"/>
          <p:cNvSpPr>
            <a:spLocks noChangeArrowheads="1"/>
          </p:cNvSpPr>
          <p:nvPr/>
        </p:nvSpPr>
        <p:spPr bwMode="auto">
          <a:xfrm>
            <a:off x="2982913" y="5835650"/>
            <a:ext cx="17713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(b) Hardware organization</a:t>
            </a:r>
            <a:endParaRPr lang="en-US" altLang="zh-CN" sz="2400">
              <a:latin typeface="Times New Roman" panose="02020603050405020304" pitchFamily="18" charset="0"/>
              <a:ea typeface="SimSun" panose="02010600030101010101" pitchFamily="2" charset="-122"/>
            </a:endParaRPr>
          </a:p>
        </p:txBody>
      </p:sp>
      <p:sp>
        <p:nvSpPr>
          <p:cNvPr id="12346" name="Rectangle 59"/>
          <p:cNvSpPr>
            <a:spLocks noChangeArrowheads="1"/>
          </p:cNvSpPr>
          <p:nvPr/>
        </p:nvSpPr>
        <p:spPr bwMode="auto">
          <a:xfrm>
            <a:off x="5773737" y="20970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T</a:t>
            </a:r>
            <a:endParaRPr lang="en-US" altLang="zh-CN" sz="2400">
              <a:latin typeface="Times New Roman" panose="02020603050405020304" pitchFamily="18" charset="0"/>
              <a:ea typeface="SimSun" panose="02010600030101010101" pitchFamily="2" charset="-122"/>
            </a:endParaRPr>
          </a:p>
        </p:txBody>
      </p:sp>
      <p:sp>
        <p:nvSpPr>
          <p:cNvPr id="12347" name="Rectangle 60"/>
          <p:cNvSpPr>
            <a:spLocks noChangeArrowheads="1"/>
          </p:cNvSpPr>
          <p:nvPr/>
        </p:nvSpPr>
        <p:spPr bwMode="auto">
          <a:xfrm>
            <a:off x="5878512" y="2097088"/>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ime</a:t>
            </a:r>
            <a:endParaRPr lang="en-US" altLang="zh-CN" sz="2400">
              <a:latin typeface="Times New Roman" panose="02020603050405020304" pitchFamily="18" charset="0"/>
              <a:ea typeface="SimSun" panose="02010600030101010101" pitchFamily="2" charset="-122"/>
            </a:endParaRPr>
          </a:p>
        </p:txBody>
      </p:sp>
      <p:sp>
        <p:nvSpPr>
          <p:cNvPr id="12348" name="Freeform 61"/>
          <p:cNvSpPr>
            <a:spLocks/>
          </p:cNvSpPr>
          <p:nvPr/>
        </p:nvSpPr>
        <p:spPr bwMode="auto">
          <a:xfrm>
            <a:off x="5580063" y="2201864"/>
            <a:ext cx="106363" cy="52387"/>
          </a:xfrm>
          <a:custGeom>
            <a:avLst/>
            <a:gdLst>
              <a:gd name="T0" fmla="*/ 0 w 6"/>
              <a:gd name="T1" fmla="*/ 52387 h 3"/>
              <a:gd name="T2" fmla="*/ 106363 w 6"/>
              <a:gd name="T3" fmla="*/ 34925 h 3"/>
              <a:gd name="T4" fmla="*/ 0 w 6"/>
              <a:gd name="T5" fmla="*/ 0 h 3"/>
              <a:gd name="T6" fmla="*/ 0 w 6"/>
              <a:gd name="T7" fmla="*/ 34925 h 3"/>
              <a:gd name="T8" fmla="*/ 0 w 6"/>
              <a:gd name="T9" fmla="*/ 5238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49" name="Freeform 62"/>
          <p:cNvSpPr>
            <a:spLocks/>
          </p:cNvSpPr>
          <p:nvPr/>
        </p:nvSpPr>
        <p:spPr bwMode="auto">
          <a:xfrm>
            <a:off x="5580063" y="2201864"/>
            <a:ext cx="106363" cy="52387"/>
          </a:xfrm>
          <a:custGeom>
            <a:avLst/>
            <a:gdLst>
              <a:gd name="T0" fmla="*/ 0 w 67"/>
              <a:gd name="T1" fmla="*/ 52387 h 33"/>
              <a:gd name="T2" fmla="*/ 106363 w 67"/>
              <a:gd name="T3" fmla="*/ 34925 h 33"/>
              <a:gd name="T4" fmla="*/ 0 w 67"/>
              <a:gd name="T5" fmla="*/ 0 h 33"/>
              <a:gd name="T6" fmla="*/ 0 w 67"/>
              <a:gd name="T7" fmla="*/ 34925 h 33"/>
              <a:gd name="T8" fmla="*/ 0 w 67"/>
              <a:gd name="T9" fmla="*/ 52387 h 33"/>
              <a:gd name="T10" fmla="*/ 0 60000 65536"/>
              <a:gd name="T11" fmla="*/ 0 60000 65536"/>
              <a:gd name="T12" fmla="*/ 0 60000 65536"/>
              <a:gd name="T13" fmla="*/ 0 60000 65536"/>
              <a:gd name="T14" fmla="*/ 0 60000 65536"/>
              <a:gd name="T15" fmla="*/ 0 w 67"/>
              <a:gd name="T16" fmla="*/ 0 h 33"/>
              <a:gd name="T17" fmla="*/ 67 w 67"/>
              <a:gd name="T18" fmla="*/ 33 h 33"/>
            </a:gdLst>
            <a:ahLst/>
            <a:cxnLst>
              <a:cxn ang="T10">
                <a:pos x="T0" y="T1"/>
              </a:cxn>
              <a:cxn ang="T11">
                <a:pos x="T2" y="T3"/>
              </a:cxn>
              <a:cxn ang="T12">
                <a:pos x="T4" y="T5"/>
              </a:cxn>
              <a:cxn ang="T13">
                <a:pos x="T6" y="T7"/>
              </a:cxn>
              <a:cxn ang="T14">
                <a:pos x="T8" y="T9"/>
              </a:cxn>
            </a:cxnLst>
            <a:rect l="T15" t="T16" r="T17" b="T18"/>
            <a:pathLst>
              <a:path w="67" h="33">
                <a:moveTo>
                  <a:pt x="0" y="33"/>
                </a:moveTo>
                <a:lnTo>
                  <a:pt x="67"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0" name="Line 63"/>
          <p:cNvSpPr>
            <a:spLocks noChangeShapeType="1"/>
          </p:cNvSpPr>
          <p:nvPr/>
        </p:nvSpPr>
        <p:spPr bwMode="auto">
          <a:xfrm flipH="1">
            <a:off x="5281612" y="2236789"/>
            <a:ext cx="28098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1" name="Rectangle 64"/>
          <p:cNvSpPr>
            <a:spLocks noChangeArrowheads="1"/>
          </p:cNvSpPr>
          <p:nvPr/>
        </p:nvSpPr>
        <p:spPr bwMode="auto">
          <a:xfrm>
            <a:off x="7246937" y="3186114"/>
            <a:ext cx="1193800"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2" name="Line 65"/>
          <p:cNvSpPr>
            <a:spLocks noChangeShapeType="1"/>
          </p:cNvSpPr>
          <p:nvPr/>
        </p:nvSpPr>
        <p:spPr bwMode="auto">
          <a:xfrm flipV="1">
            <a:off x="7843837" y="3186114"/>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3" name="Rectangle 66"/>
          <p:cNvSpPr>
            <a:spLocks noChangeArrowheads="1"/>
          </p:cNvSpPr>
          <p:nvPr/>
        </p:nvSpPr>
        <p:spPr bwMode="auto">
          <a:xfrm>
            <a:off x="7843838" y="3783014"/>
            <a:ext cx="1192213"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4" name="Line 67"/>
          <p:cNvSpPr>
            <a:spLocks noChangeShapeType="1"/>
          </p:cNvSpPr>
          <p:nvPr/>
        </p:nvSpPr>
        <p:spPr bwMode="auto">
          <a:xfrm flipV="1">
            <a:off x="8440737" y="3783014"/>
            <a:ext cx="1588"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5" name="Rectangle 68"/>
          <p:cNvSpPr>
            <a:spLocks noChangeArrowheads="1"/>
          </p:cNvSpPr>
          <p:nvPr/>
        </p:nvSpPr>
        <p:spPr bwMode="auto">
          <a:xfrm>
            <a:off x="8440738" y="4379914"/>
            <a:ext cx="1192213" cy="403225"/>
          </a:xfrm>
          <a:prstGeom prst="rect">
            <a:avLst/>
          </a:prstGeom>
          <a:noFill/>
          <a:ln w="17463">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56" name="Line 69"/>
          <p:cNvSpPr>
            <a:spLocks noChangeShapeType="1"/>
          </p:cNvSpPr>
          <p:nvPr/>
        </p:nvSpPr>
        <p:spPr bwMode="auto">
          <a:xfrm flipV="1">
            <a:off x="9036051" y="4379914"/>
            <a:ext cx="1587" cy="403225"/>
          </a:xfrm>
          <a:prstGeom prst="line">
            <a:avLst/>
          </a:prstGeom>
          <a:noFill/>
          <a:ln w="17463">
            <a:solidFill>
              <a:srgbClr val="00FF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57" name="Rectangle 70"/>
          <p:cNvSpPr>
            <a:spLocks noChangeArrowheads="1"/>
          </p:cNvSpPr>
          <p:nvPr/>
        </p:nvSpPr>
        <p:spPr bwMode="auto">
          <a:xfrm>
            <a:off x="7458075" y="32924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58" name="Rectangle 71"/>
          <p:cNvSpPr>
            <a:spLocks noChangeArrowheads="1"/>
          </p:cNvSpPr>
          <p:nvPr/>
        </p:nvSpPr>
        <p:spPr bwMode="auto">
          <a:xfrm>
            <a:off x="7545387"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59" name="Rectangle 72"/>
          <p:cNvSpPr>
            <a:spLocks noChangeArrowheads="1"/>
          </p:cNvSpPr>
          <p:nvPr/>
        </p:nvSpPr>
        <p:spPr bwMode="auto">
          <a:xfrm>
            <a:off x="8053387" y="32924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0" name="Rectangle 73"/>
          <p:cNvSpPr>
            <a:spLocks noChangeArrowheads="1"/>
          </p:cNvSpPr>
          <p:nvPr/>
        </p:nvSpPr>
        <p:spPr bwMode="auto">
          <a:xfrm>
            <a:off x="8159750"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61" name="Rectangle 74"/>
          <p:cNvSpPr>
            <a:spLocks noChangeArrowheads="1"/>
          </p:cNvSpPr>
          <p:nvPr/>
        </p:nvSpPr>
        <p:spPr bwMode="auto">
          <a:xfrm>
            <a:off x="8053387" y="3889375"/>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62" name="Rectangle 75"/>
          <p:cNvSpPr>
            <a:spLocks noChangeArrowheads="1"/>
          </p:cNvSpPr>
          <p:nvPr/>
        </p:nvSpPr>
        <p:spPr bwMode="auto">
          <a:xfrm>
            <a:off x="8142287"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63" name="Rectangle 76"/>
          <p:cNvSpPr>
            <a:spLocks noChangeArrowheads="1"/>
          </p:cNvSpPr>
          <p:nvPr/>
        </p:nvSpPr>
        <p:spPr bwMode="auto">
          <a:xfrm>
            <a:off x="8650287" y="388937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4" name="Rectangle 77"/>
          <p:cNvSpPr>
            <a:spLocks noChangeArrowheads="1"/>
          </p:cNvSpPr>
          <p:nvPr/>
        </p:nvSpPr>
        <p:spPr bwMode="auto">
          <a:xfrm>
            <a:off x="8756650"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65" name="Rectangle 78"/>
          <p:cNvSpPr>
            <a:spLocks noChangeArrowheads="1"/>
          </p:cNvSpPr>
          <p:nvPr/>
        </p:nvSpPr>
        <p:spPr bwMode="auto">
          <a:xfrm>
            <a:off x="8650287" y="44846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F</a:t>
            </a:r>
            <a:endParaRPr lang="en-US" altLang="zh-CN" sz="2400">
              <a:latin typeface="Times New Roman" panose="02020603050405020304" pitchFamily="18" charset="0"/>
              <a:ea typeface="SimSun" panose="02010600030101010101" pitchFamily="2" charset="-122"/>
            </a:endParaRPr>
          </a:p>
        </p:txBody>
      </p:sp>
      <p:sp>
        <p:nvSpPr>
          <p:cNvPr id="12366" name="Rectangle 79"/>
          <p:cNvSpPr>
            <a:spLocks noChangeArrowheads="1"/>
          </p:cNvSpPr>
          <p:nvPr/>
        </p:nvSpPr>
        <p:spPr bwMode="auto">
          <a:xfrm>
            <a:off x="8739187"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67" name="Rectangle 80"/>
          <p:cNvSpPr>
            <a:spLocks noChangeArrowheads="1"/>
          </p:cNvSpPr>
          <p:nvPr/>
        </p:nvSpPr>
        <p:spPr bwMode="auto">
          <a:xfrm>
            <a:off x="9247187" y="4484688"/>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E</a:t>
            </a:r>
            <a:endParaRPr lang="en-US" altLang="zh-CN" sz="2400">
              <a:latin typeface="Times New Roman" panose="02020603050405020304" pitchFamily="18" charset="0"/>
              <a:ea typeface="SimSun" panose="02010600030101010101" pitchFamily="2" charset="-122"/>
            </a:endParaRPr>
          </a:p>
        </p:txBody>
      </p:sp>
      <p:sp>
        <p:nvSpPr>
          <p:cNvPr id="12368" name="Rectangle 81"/>
          <p:cNvSpPr>
            <a:spLocks noChangeArrowheads="1"/>
          </p:cNvSpPr>
          <p:nvPr/>
        </p:nvSpPr>
        <p:spPr bwMode="auto">
          <a:xfrm>
            <a:off x="9351962"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69" name="Rectangle 82"/>
          <p:cNvSpPr>
            <a:spLocks noChangeArrowheads="1"/>
          </p:cNvSpPr>
          <p:nvPr/>
        </p:nvSpPr>
        <p:spPr bwMode="auto">
          <a:xfrm>
            <a:off x="6650037" y="3292475"/>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0" name="Rectangle 83"/>
          <p:cNvSpPr>
            <a:spLocks noChangeArrowheads="1"/>
          </p:cNvSpPr>
          <p:nvPr/>
        </p:nvSpPr>
        <p:spPr bwMode="auto">
          <a:xfrm>
            <a:off x="6702425" y="33797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71" name="Rectangle 84"/>
          <p:cNvSpPr>
            <a:spLocks noChangeArrowheads="1"/>
          </p:cNvSpPr>
          <p:nvPr/>
        </p:nvSpPr>
        <p:spPr bwMode="auto">
          <a:xfrm>
            <a:off x="6650037" y="3889375"/>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2" name="Rectangle 85"/>
          <p:cNvSpPr>
            <a:spLocks noChangeArrowheads="1"/>
          </p:cNvSpPr>
          <p:nvPr/>
        </p:nvSpPr>
        <p:spPr bwMode="auto">
          <a:xfrm>
            <a:off x="6702425" y="397668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73" name="Rectangle 86"/>
          <p:cNvSpPr>
            <a:spLocks noChangeArrowheads="1"/>
          </p:cNvSpPr>
          <p:nvPr/>
        </p:nvSpPr>
        <p:spPr bwMode="auto">
          <a:xfrm>
            <a:off x="6650037" y="448468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a:t>
            </a:r>
            <a:endParaRPr lang="en-US" altLang="zh-CN" sz="2400">
              <a:latin typeface="Times New Roman" panose="02020603050405020304" pitchFamily="18" charset="0"/>
              <a:ea typeface="SimSun" panose="02010600030101010101" pitchFamily="2" charset="-122"/>
            </a:endParaRPr>
          </a:p>
        </p:txBody>
      </p:sp>
      <p:sp>
        <p:nvSpPr>
          <p:cNvPr id="12374" name="Rectangle 87"/>
          <p:cNvSpPr>
            <a:spLocks noChangeArrowheads="1"/>
          </p:cNvSpPr>
          <p:nvPr/>
        </p:nvSpPr>
        <p:spPr bwMode="auto">
          <a:xfrm>
            <a:off x="6702425" y="4572000"/>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0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75" name="Rectangle 88"/>
          <p:cNvSpPr>
            <a:spLocks noChangeArrowheads="1"/>
          </p:cNvSpPr>
          <p:nvPr/>
        </p:nvSpPr>
        <p:spPr bwMode="auto">
          <a:xfrm>
            <a:off x="6334126" y="2976563"/>
            <a:ext cx="7966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b="1">
                <a:solidFill>
                  <a:srgbClr val="000000"/>
                </a:solidFill>
                <a:latin typeface="Nimbus Roman No9 L" charset="0"/>
                <a:ea typeface="SimSun" panose="02010600030101010101" pitchFamily="2" charset="-122"/>
              </a:rPr>
              <a:t>Instruction</a:t>
            </a:r>
            <a:endParaRPr lang="en-US" altLang="zh-CN" sz="2400">
              <a:latin typeface="Times New Roman" panose="02020603050405020304" pitchFamily="18" charset="0"/>
              <a:ea typeface="SimSun" panose="02010600030101010101" pitchFamily="2" charset="-122"/>
            </a:endParaRPr>
          </a:p>
        </p:txBody>
      </p:sp>
      <p:sp>
        <p:nvSpPr>
          <p:cNvPr id="12376" name="Rectangle 89"/>
          <p:cNvSpPr>
            <a:spLocks noChangeArrowheads="1"/>
          </p:cNvSpPr>
          <p:nvPr/>
        </p:nvSpPr>
        <p:spPr bwMode="auto">
          <a:xfrm>
            <a:off x="7194550" y="4994275"/>
            <a:ext cx="15501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Sans L" charset="0"/>
                <a:ea typeface="SimSun" panose="02010600030101010101" pitchFamily="2" charset="-122"/>
              </a:rPr>
              <a:t>(c) Pipelined execution</a:t>
            </a:r>
            <a:endParaRPr lang="en-US" altLang="zh-CN" sz="2400">
              <a:latin typeface="Times New Roman" panose="02020603050405020304" pitchFamily="18" charset="0"/>
              <a:ea typeface="SimSun" panose="02010600030101010101" pitchFamily="2" charset="-122"/>
            </a:endParaRPr>
          </a:p>
        </p:txBody>
      </p:sp>
      <p:sp>
        <p:nvSpPr>
          <p:cNvPr id="12377" name="Rectangle 90"/>
          <p:cNvSpPr>
            <a:spLocks noChangeArrowheads="1"/>
          </p:cNvSpPr>
          <p:nvPr/>
        </p:nvSpPr>
        <p:spPr bwMode="auto">
          <a:xfrm>
            <a:off x="6264276" y="5705475"/>
            <a:ext cx="28565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400" dirty="0" smtClean="0">
                <a:solidFill>
                  <a:srgbClr val="000000"/>
                </a:solidFill>
                <a:latin typeface="Nimbus Roman No9 L" charset="0"/>
                <a:ea typeface="SimSun" panose="02010600030101010101" pitchFamily="2" charset="-122"/>
              </a:rPr>
              <a:t>Basic </a:t>
            </a:r>
            <a:r>
              <a:rPr lang="en-US" altLang="zh-CN" sz="1400" dirty="0">
                <a:solidFill>
                  <a:srgbClr val="000000"/>
                </a:solidFill>
                <a:latin typeface="Nimbus Roman No9 L" charset="0"/>
                <a:ea typeface="SimSun" panose="02010600030101010101" pitchFamily="2" charset="-122"/>
              </a:rPr>
              <a:t>idea of instruction pipelining.</a:t>
            </a:r>
            <a:endParaRPr lang="en-US" altLang="zh-CN" sz="2400" dirty="0">
              <a:latin typeface="Times New Roman" panose="02020603050405020304" pitchFamily="18" charset="0"/>
              <a:ea typeface="SimSun" panose="02010600030101010101" pitchFamily="2" charset="-122"/>
            </a:endParaRPr>
          </a:p>
        </p:txBody>
      </p:sp>
      <p:sp>
        <p:nvSpPr>
          <p:cNvPr id="12378" name="Rectangle 91"/>
          <p:cNvSpPr>
            <a:spLocks noChangeArrowheads="1"/>
          </p:cNvSpPr>
          <p:nvPr/>
        </p:nvSpPr>
        <p:spPr bwMode="auto">
          <a:xfrm>
            <a:off x="6334126" y="2590800"/>
            <a:ext cx="7758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Clock cycle</a:t>
            </a:r>
            <a:endParaRPr lang="en-US" altLang="zh-CN" sz="2400">
              <a:latin typeface="Times New Roman" panose="02020603050405020304" pitchFamily="18" charset="0"/>
              <a:ea typeface="SimSun" panose="02010600030101010101" pitchFamily="2" charset="-122"/>
            </a:endParaRPr>
          </a:p>
        </p:txBody>
      </p:sp>
      <p:sp>
        <p:nvSpPr>
          <p:cNvPr id="12379" name="Rectangle 92"/>
          <p:cNvSpPr>
            <a:spLocks noChangeArrowheads="1"/>
          </p:cNvSpPr>
          <p:nvPr/>
        </p:nvSpPr>
        <p:spPr bwMode="auto">
          <a:xfrm>
            <a:off x="7493000"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1</a:t>
            </a:r>
            <a:endParaRPr lang="en-US" altLang="zh-CN" sz="2400">
              <a:latin typeface="Times New Roman" panose="02020603050405020304" pitchFamily="18" charset="0"/>
              <a:ea typeface="SimSun" panose="02010600030101010101" pitchFamily="2" charset="-122"/>
            </a:endParaRPr>
          </a:p>
        </p:txBody>
      </p:sp>
      <p:sp>
        <p:nvSpPr>
          <p:cNvPr id="12380" name="Rectangle 93"/>
          <p:cNvSpPr>
            <a:spLocks noChangeArrowheads="1"/>
          </p:cNvSpPr>
          <p:nvPr/>
        </p:nvSpPr>
        <p:spPr bwMode="auto">
          <a:xfrm>
            <a:off x="8089900"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2</a:t>
            </a:r>
            <a:endParaRPr lang="en-US" altLang="zh-CN" sz="2400">
              <a:latin typeface="Times New Roman" panose="02020603050405020304" pitchFamily="18" charset="0"/>
              <a:ea typeface="SimSun" panose="02010600030101010101" pitchFamily="2" charset="-122"/>
            </a:endParaRPr>
          </a:p>
        </p:txBody>
      </p:sp>
      <p:sp>
        <p:nvSpPr>
          <p:cNvPr id="12381" name="Rectangle 94"/>
          <p:cNvSpPr>
            <a:spLocks noChangeArrowheads="1"/>
          </p:cNvSpPr>
          <p:nvPr/>
        </p:nvSpPr>
        <p:spPr bwMode="auto">
          <a:xfrm>
            <a:off x="8685212"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3</a:t>
            </a:r>
            <a:endParaRPr lang="en-US" altLang="zh-CN" sz="2400">
              <a:latin typeface="Times New Roman" panose="02020603050405020304" pitchFamily="18" charset="0"/>
              <a:ea typeface="SimSun" panose="02010600030101010101" pitchFamily="2" charset="-122"/>
            </a:endParaRPr>
          </a:p>
        </p:txBody>
      </p:sp>
      <p:sp>
        <p:nvSpPr>
          <p:cNvPr id="12382" name="Rectangle 95"/>
          <p:cNvSpPr>
            <a:spLocks noChangeArrowheads="1"/>
          </p:cNvSpPr>
          <p:nvPr/>
        </p:nvSpPr>
        <p:spPr bwMode="auto">
          <a:xfrm>
            <a:off x="9282112" y="259080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4</a:t>
            </a:r>
            <a:endParaRPr lang="en-US" altLang="zh-CN" sz="2400">
              <a:latin typeface="Times New Roman" panose="02020603050405020304" pitchFamily="18" charset="0"/>
              <a:ea typeface="SimSun" panose="02010600030101010101" pitchFamily="2" charset="-122"/>
            </a:endParaRPr>
          </a:p>
        </p:txBody>
      </p:sp>
      <p:sp>
        <p:nvSpPr>
          <p:cNvPr id="12383" name="Rectangle 96"/>
          <p:cNvSpPr>
            <a:spLocks noChangeArrowheads="1"/>
          </p:cNvSpPr>
          <p:nvPr/>
        </p:nvSpPr>
        <p:spPr bwMode="auto">
          <a:xfrm>
            <a:off x="9598025" y="2414588"/>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T</a:t>
            </a:r>
            <a:endParaRPr lang="en-US" altLang="zh-CN" sz="2400">
              <a:latin typeface="Times New Roman" panose="02020603050405020304" pitchFamily="18" charset="0"/>
              <a:ea typeface="SimSun" panose="02010600030101010101" pitchFamily="2" charset="-122"/>
            </a:endParaRPr>
          </a:p>
        </p:txBody>
      </p:sp>
      <p:sp>
        <p:nvSpPr>
          <p:cNvPr id="12384" name="Rectangle 97"/>
          <p:cNvSpPr>
            <a:spLocks noChangeArrowheads="1"/>
          </p:cNvSpPr>
          <p:nvPr/>
        </p:nvSpPr>
        <p:spPr bwMode="auto">
          <a:xfrm>
            <a:off x="9685337" y="2414588"/>
            <a:ext cx="2468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200">
                <a:solidFill>
                  <a:srgbClr val="000000"/>
                </a:solidFill>
                <a:latin typeface="Nimbus Roman No9 L" charset="0"/>
                <a:ea typeface="SimSun" panose="02010600030101010101" pitchFamily="2" charset="-122"/>
              </a:rPr>
              <a:t>ime</a:t>
            </a:r>
            <a:endParaRPr lang="en-US" altLang="zh-CN" sz="2400">
              <a:latin typeface="Times New Roman" panose="02020603050405020304" pitchFamily="18" charset="0"/>
              <a:ea typeface="SimSun" panose="02010600030101010101" pitchFamily="2" charset="-122"/>
            </a:endParaRPr>
          </a:p>
        </p:txBody>
      </p:sp>
      <p:sp>
        <p:nvSpPr>
          <p:cNvPr id="12385" name="Freeform 98"/>
          <p:cNvSpPr>
            <a:spLocks/>
          </p:cNvSpPr>
          <p:nvPr/>
        </p:nvSpPr>
        <p:spPr bwMode="auto">
          <a:xfrm>
            <a:off x="9388476" y="2519364"/>
            <a:ext cx="104775" cy="52387"/>
          </a:xfrm>
          <a:custGeom>
            <a:avLst/>
            <a:gdLst>
              <a:gd name="T0" fmla="*/ 0 w 6"/>
              <a:gd name="T1" fmla="*/ 52387 h 3"/>
              <a:gd name="T2" fmla="*/ 104775 w 6"/>
              <a:gd name="T3" fmla="*/ 17462 h 3"/>
              <a:gd name="T4" fmla="*/ 0 w 6"/>
              <a:gd name="T5" fmla="*/ 0 h 3"/>
              <a:gd name="T6" fmla="*/ 0 w 6"/>
              <a:gd name="T7" fmla="*/ 17462 h 3"/>
              <a:gd name="T8" fmla="*/ 0 w 6"/>
              <a:gd name="T9" fmla="*/ 5238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86" name="Freeform 99"/>
          <p:cNvSpPr>
            <a:spLocks/>
          </p:cNvSpPr>
          <p:nvPr/>
        </p:nvSpPr>
        <p:spPr bwMode="auto">
          <a:xfrm>
            <a:off x="9388476" y="2519364"/>
            <a:ext cx="104775" cy="52387"/>
          </a:xfrm>
          <a:custGeom>
            <a:avLst/>
            <a:gdLst>
              <a:gd name="T0" fmla="*/ 0 w 66"/>
              <a:gd name="T1" fmla="*/ 52387 h 33"/>
              <a:gd name="T2" fmla="*/ 104775 w 66"/>
              <a:gd name="T3" fmla="*/ 17462 h 33"/>
              <a:gd name="T4" fmla="*/ 0 w 66"/>
              <a:gd name="T5" fmla="*/ 0 h 33"/>
              <a:gd name="T6" fmla="*/ 0 w 66"/>
              <a:gd name="T7" fmla="*/ 17462 h 33"/>
              <a:gd name="T8" fmla="*/ 0 w 66"/>
              <a:gd name="T9" fmla="*/ 52387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11"/>
                </a:lnTo>
                <a:lnTo>
                  <a:pt x="0" y="0"/>
                </a:lnTo>
                <a:lnTo>
                  <a:pt x="0" y="11"/>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87" name="Line 100"/>
          <p:cNvSpPr>
            <a:spLocks noChangeShapeType="1"/>
          </p:cNvSpPr>
          <p:nvPr/>
        </p:nvSpPr>
        <p:spPr bwMode="auto">
          <a:xfrm flipH="1">
            <a:off x="9107487" y="2536825"/>
            <a:ext cx="2809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388" name="Text Box 101"/>
          <p:cNvSpPr txBox="1">
            <a:spLocks noChangeArrowheads="1"/>
          </p:cNvSpPr>
          <p:nvPr/>
        </p:nvSpPr>
        <p:spPr bwMode="auto">
          <a:xfrm>
            <a:off x="2192337" y="1560513"/>
            <a:ext cx="2019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SimSun" panose="02010600030101010101" pitchFamily="2" charset="-122"/>
              </a:rPr>
              <a:t>Fetch + Execution</a:t>
            </a:r>
          </a:p>
        </p:txBody>
      </p:sp>
    </p:spTree>
    <p:extLst>
      <p:ext uri="{BB962C8B-B14F-4D97-AF65-F5344CB8AC3E}">
        <p14:creationId xmlns:p14="http://schemas.microsoft.com/office/powerpoint/2010/main" val="6506447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r>
              <a:rPr lang="en-US" altLang="en-US"/>
              <a:t>Controlling Forwarding</a:t>
            </a:r>
          </a:p>
        </p:txBody>
      </p:sp>
      <p:sp>
        <p:nvSpPr>
          <p:cNvPr id="940035" name="Rectangle 3"/>
          <p:cNvSpPr>
            <a:spLocks noGrp="1" noChangeArrowheads="1"/>
          </p:cNvSpPr>
          <p:nvPr>
            <p:ph type="body" idx="1"/>
          </p:nvPr>
        </p:nvSpPr>
        <p:spPr/>
        <p:txBody>
          <a:bodyPr>
            <a:normAutofit fontScale="85000" lnSpcReduction="20000"/>
          </a:bodyPr>
          <a:lstStyle/>
          <a:p>
            <a:r>
              <a:rPr lang="en-US" altLang="en-US"/>
              <a:t>Need to test when register numbers match in rs, rt, and rd fields stored in pipeline registers</a:t>
            </a:r>
          </a:p>
          <a:p>
            <a:r>
              <a:rPr lang="en-US" altLang="en-US"/>
              <a:t>"EX" hazard:</a:t>
            </a:r>
          </a:p>
          <a:p>
            <a:pPr lvl="1"/>
            <a:r>
              <a:rPr lang="en-US" altLang="en-US"/>
              <a:t>EX/MEM - test whether instruction writes register file and examine </a:t>
            </a:r>
            <a:r>
              <a:rPr lang="en-US" altLang="en-US">
                <a:solidFill>
                  <a:srgbClr val="990000"/>
                </a:solidFill>
              </a:rPr>
              <a:t>rd</a:t>
            </a:r>
            <a:r>
              <a:rPr lang="en-US" altLang="en-US"/>
              <a:t> register</a:t>
            </a:r>
          </a:p>
          <a:p>
            <a:pPr lvl="1"/>
            <a:r>
              <a:rPr lang="en-US" altLang="en-US"/>
              <a:t>ID/EX - test whether instruction reads </a:t>
            </a:r>
            <a:r>
              <a:rPr lang="en-US" altLang="en-US">
                <a:solidFill>
                  <a:srgbClr val="990000"/>
                </a:solidFill>
              </a:rPr>
              <a:t>rs</a:t>
            </a:r>
            <a:r>
              <a:rPr lang="en-US" altLang="en-US"/>
              <a:t> or </a:t>
            </a:r>
            <a:r>
              <a:rPr lang="en-US" altLang="en-US">
                <a:solidFill>
                  <a:srgbClr val="990000"/>
                </a:solidFill>
              </a:rPr>
              <a:t>rt</a:t>
            </a:r>
            <a:r>
              <a:rPr lang="en-US" altLang="en-US"/>
              <a:t> register and </a:t>
            </a:r>
            <a:r>
              <a:rPr lang="en-US" altLang="en-US">
                <a:solidFill>
                  <a:srgbClr val="990000"/>
                </a:solidFill>
              </a:rPr>
              <a:t>matches</a:t>
            </a:r>
            <a:r>
              <a:rPr lang="en-US" altLang="en-US"/>
              <a:t> </a:t>
            </a:r>
            <a:r>
              <a:rPr lang="en-US" altLang="en-US">
                <a:solidFill>
                  <a:srgbClr val="990000"/>
                </a:solidFill>
              </a:rPr>
              <a:t>rd</a:t>
            </a:r>
            <a:r>
              <a:rPr lang="en-US" altLang="en-US"/>
              <a:t> register in EX/MEM</a:t>
            </a:r>
          </a:p>
          <a:p>
            <a:r>
              <a:rPr lang="en-US" altLang="en-US"/>
              <a:t>"MEM" hazard:</a:t>
            </a:r>
          </a:p>
          <a:p>
            <a:pPr lvl="1"/>
            <a:r>
              <a:rPr lang="en-US" altLang="en-US"/>
              <a:t>MEM/WB - test whether instruction writes register file and examine </a:t>
            </a:r>
            <a:r>
              <a:rPr lang="en-US" altLang="en-US">
                <a:solidFill>
                  <a:srgbClr val="990000"/>
                </a:solidFill>
              </a:rPr>
              <a:t>rd</a:t>
            </a:r>
            <a:r>
              <a:rPr lang="en-US" altLang="en-US"/>
              <a:t> (</a:t>
            </a:r>
            <a:r>
              <a:rPr lang="en-US" altLang="en-US">
                <a:solidFill>
                  <a:srgbClr val="990000"/>
                </a:solidFill>
              </a:rPr>
              <a:t>rt</a:t>
            </a:r>
            <a:r>
              <a:rPr lang="en-US" altLang="en-US"/>
              <a:t>) register</a:t>
            </a:r>
          </a:p>
          <a:p>
            <a:pPr lvl="1"/>
            <a:r>
              <a:rPr lang="en-US" altLang="en-US"/>
              <a:t>ID/EX - test whether instruction reads </a:t>
            </a:r>
            <a:r>
              <a:rPr lang="en-US" altLang="en-US">
                <a:solidFill>
                  <a:srgbClr val="990000"/>
                </a:solidFill>
              </a:rPr>
              <a:t>rs</a:t>
            </a:r>
            <a:r>
              <a:rPr lang="en-US" altLang="en-US"/>
              <a:t> or </a:t>
            </a:r>
            <a:r>
              <a:rPr lang="en-US" altLang="en-US">
                <a:solidFill>
                  <a:srgbClr val="990000"/>
                </a:solidFill>
              </a:rPr>
              <a:t>rt</a:t>
            </a:r>
            <a:r>
              <a:rPr lang="en-US" altLang="en-US"/>
              <a:t> register and </a:t>
            </a:r>
            <a:r>
              <a:rPr lang="en-US" altLang="en-US">
                <a:solidFill>
                  <a:srgbClr val="990000"/>
                </a:solidFill>
              </a:rPr>
              <a:t>matches</a:t>
            </a:r>
            <a:r>
              <a:rPr lang="en-US" altLang="en-US"/>
              <a:t> </a:t>
            </a:r>
            <a:r>
              <a:rPr lang="en-US" altLang="en-US">
                <a:solidFill>
                  <a:srgbClr val="990000"/>
                </a:solidFill>
              </a:rPr>
              <a:t>rd</a:t>
            </a:r>
            <a:r>
              <a:rPr lang="en-US" altLang="en-US"/>
              <a:t> (</a:t>
            </a:r>
            <a:r>
              <a:rPr lang="en-US" altLang="en-US">
                <a:solidFill>
                  <a:srgbClr val="990000"/>
                </a:solidFill>
              </a:rPr>
              <a:t>rt</a:t>
            </a:r>
            <a:r>
              <a:rPr lang="en-US" altLang="en-US"/>
              <a:t>) register in EX/MEM</a:t>
            </a:r>
          </a:p>
          <a:p>
            <a:endParaRPr lang="en-US" altLang="en-US"/>
          </a:p>
        </p:txBody>
      </p:sp>
    </p:spTree>
    <p:extLst>
      <p:ext uri="{BB962C8B-B14F-4D97-AF65-F5344CB8AC3E}">
        <p14:creationId xmlns:p14="http://schemas.microsoft.com/office/powerpoint/2010/main" val="40836662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p:txBody>
          <a:bodyPr>
            <a:normAutofit fontScale="90000"/>
          </a:bodyPr>
          <a:lstStyle/>
          <a:p>
            <a:r>
              <a:rPr lang="en-US" altLang="en-US"/>
              <a:t>Forwarding Unit Detail - </a:t>
            </a:r>
            <a:br>
              <a:rPr lang="en-US" altLang="en-US"/>
            </a:br>
            <a:r>
              <a:rPr lang="en-US" altLang="en-US">
                <a:solidFill>
                  <a:srgbClr val="CC0000"/>
                </a:solidFill>
              </a:rPr>
              <a:t>EX Hazard</a:t>
            </a:r>
          </a:p>
        </p:txBody>
      </p:sp>
      <p:sp>
        <p:nvSpPr>
          <p:cNvPr id="942083" name="Rectangle 3"/>
          <p:cNvSpPr>
            <a:spLocks noGrp="1" noChangeArrowheads="1"/>
          </p:cNvSpPr>
          <p:nvPr>
            <p:ph type="body" idx="1"/>
          </p:nvPr>
        </p:nvSpPr>
        <p:spPr/>
        <p:txBody>
          <a:bodyPr>
            <a:normAutofit fontScale="92500" lnSpcReduction="10000"/>
          </a:bodyPr>
          <a:lstStyle/>
          <a:p>
            <a:pPr>
              <a:buFontTx/>
              <a:buNone/>
            </a:pPr>
            <a:r>
              <a:rPr lang="en-US" altLang="en-US"/>
              <a:t>if (EX/MEM.RegWrite)</a:t>
            </a:r>
          </a:p>
          <a:p>
            <a:pPr>
              <a:buFontTx/>
              <a:buNone/>
            </a:pPr>
            <a:r>
              <a:rPr lang="en-US" altLang="en-US"/>
              <a:t>and (EX/MEM.RegisterRd ≠ 0)</a:t>
            </a:r>
          </a:p>
          <a:p>
            <a:pPr>
              <a:buFontTx/>
              <a:buNone/>
            </a:pPr>
            <a:r>
              <a:rPr lang="en-US" altLang="en-US">
                <a:solidFill>
                  <a:srgbClr val="CC0000"/>
                </a:solidFill>
              </a:rPr>
              <a:t>and (EX/MEM.RegisterRd = ID/EX.RegisterRs))</a:t>
            </a:r>
            <a:br>
              <a:rPr lang="en-US" altLang="en-US">
                <a:solidFill>
                  <a:srgbClr val="CC0000"/>
                </a:solidFill>
              </a:rPr>
            </a:br>
            <a:r>
              <a:rPr lang="en-US" altLang="en-US"/>
              <a:t>	ForwardA = 10</a:t>
            </a:r>
            <a:br>
              <a:rPr lang="en-US" altLang="en-US"/>
            </a:br>
            <a:endParaRPr lang="en-US" altLang="en-US"/>
          </a:p>
          <a:p>
            <a:pPr>
              <a:buFontTx/>
              <a:buNone/>
            </a:pPr>
            <a:r>
              <a:rPr lang="en-US" altLang="en-US"/>
              <a:t>if (EX/MEM.RegWrite)</a:t>
            </a:r>
          </a:p>
          <a:p>
            <a:pPr>
              <a:buFontTx/>
              <a:buNone/>
            </a:pPr>
            <a:r>
              <a:rPr lang="en-US" altLang="en-US"/>
              <a:t>and (EX/MEM.RegisterRd ≠ 0)</a:t>
            </a:r>
          </a:p>
          <a:p>
            <a:pPr>
              <a:buFontTx/>
              <a:buNone/>
            </a:pPr>
            <a:r>
              <a:rPr lang="en-US" altLang="en-US">
                <a:solidFill>
                  <a:srgbClr val="CC0000"/>
                </a:solidFill>
              </a:rPr>
              <a:t>and (EX/MEM.RegisterRd = ID/EX.RegisterRt))</a:t>
            </a:r>
            <a:r>
              <a:rPr lang="en-US" altLang="en-US"/>
              <a:t/>
            </a:r>
            <a:br>
              <a:rPr lang="en-US" altLang="en-US"/>
            </a:br>
            <a:r>
              <a:rPr lang="en-US" altLang="en-US"/>
              <a:t>	ForwardB = 10</a:t>
            </a:r>
          </a:p>
          <a:p>
            <a:pPr lvl="1"/>
            <a:endParaRPr lang="en-US" altLang="en-US"/>
          </a:p>
        </p:txBody>
      </p:sp>
    </p:spTree>
    <p:extLst>
      <p:ext uri="{BB962C8B-B14F-4D97-AF65-F5344CB8AC3E}">
        <p14:creationId xmlns:p14="http://schemas.microsoft.com/office/powerpoint/2010/main" val="22462406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normAutofit fontScale="90000"/>
          </a:bodyPr>
          <a:lstStyle/>
          <a:p>
            <a:r>
              <a:rPr lang="en-US" altLang="en-US"/>
              <a:t>Forwarding Unit Detail - </a:t>
            </a:r>
            <a:br>
              <a:rPr lang="en-US" altLang="en-US"/>
            </a:br>
            <a:r>
              <a:rPr lang="en-US" altLang="en-US">
                <a:solidFill>
                  <a:srgbClr val="CC0000"/>
                </a:solidFill>
              </a:rPr>
              <a:t>MEM Hazard</a:t>
            </a:r>
          </a:p>
        </p:txBody>
      </p:sp>
      <p:sp>
        <p:nvSpPr>
          <p:cNvPr id="944131" name="Rectangle 3"/>
          <p:cNvSpPr>
            <a:spLocks noGrp="1" noChangeArrowheads="1"/>
          </p:cNvSpPr>
          <p:nvPr>
            <p:ph type="body" idx="1"/>
          </p:nvPr>
        </p:nvSpPr>
        <p:spPr/>
        <p:txBody>
          <a:bodyPr>
            <a:normAutofit fontScale="92500" lnSpcReduction="10000"/>
          </a:bodyPr>
          <a:lstStyle/>
          <a:p>
            <a:pPr>
              <a:buFontTx/>
              <a:buNone/>
            </a:pPr>
            <a:r>
              <a:rPr lang="en-US" altLang="en-US"/>
              <a:t>if (MEM/WB.RegWrite)</a:t>
            </a:r>
          </a:p>
          <a:p>
            <a:pPr>
              <a:buFontTx/>
              <a:buNone/>
            </a:pPr>
            <a:r>
              <a:rPr lang="en-US" altLang="en-US"/>
              <a:t>and (MEM/WB.RegisterRd ≠ 0)</a:t>
            </a:r>
          </a:p>
          <a:p>
            <a:pPr>
              <a:buFontTx/>
              <a:buNone/>
            </a:pPr>
            <a:r>
              <a:rPr lang="en-US" altLang="en-US">
                <a:solidFill>
                  <a:srgbClr val="CC0000"/>
                </a:solidFill>
              </a:rPr>
              <a:t>and (MEM/WB.RegisterRd = ID/EX.RegisterRs))</a:t>
            </a:r>
            <a:r>
              <a:rPr lang="en-US" altLang="en-US"/>
              <a:t/>
            </a:r>
            <a:br>
              <a:rPr lang="en-US" altLang="en-US"/>
            </a:br>
            <a:r>
              <a:rPr lang="en-US" altLang="en-US"/>
              <a:t>	ForwardA = 01</a:t>
            </a:r>
            <a:br>
              <a:rPr lang="en-US" altLang="en-US"/>
            </a:br>
            <a:endParaRPr lang="en-US" altLang="en-US"/>
          </a:p>
          <a:p>
            <a:pPr>
              <a:buFontTx/>
              <a:buNone/>
            </a:pPr>
            <a:r>
              <a:rPr lang="en-US" altLang="en-US"/>
              <a:t>if (MEM/WB.RegWrite)</a:t>
            </a:r>
          </a:p>
          <a:p>
            <a:pPr>
              <a:buFontTx/>
              <a:buNone/>
            </a:pPr>
            <a:r>
              <a:rPr lang="en-US" altLang="en-US"/>
              <a:t>and (MEM/WB.RegisterRd ≠ 0)</a:t>
            </a:r>
          </a:p>
          <a:p>
            <a:pPr>
              <a:buFontTx/>
              <a:buNone/>
            </a:pPr>
            <a:r>
              <a:rPr lang="en-US" altLang="en-US">
                <a:solidFill>
                  <a:srgbClr val="CC0000"/>
                </a:solidFill>
              </a:rPr>
              <a:t>and (MEM/WB.RegisterRd = ID/EX.RegisterRt))</a:t>
            </a:r>
            <a:br>
              <a:rPr lang="en-US" altLang="en-US">
                <a:solidFill>
                  <a:srgbClr val="CC0000"/>
                </a:solidFill>
              </a:rPr>
            </a:br>
            <a:r>
              <a:rPr lang="en-US" altLang="en-US"/>
              <a:t>	ForwardB = 01</a:t>
            </a:r>
          </a:p>
          <a:p>
            <a:pPr lvl="1"/>
            <a:endParaRPr lang="en-US" altLang="en-US"/>
          </a:p>
        </p:txBody>
      </p:sp>
    </p:spTree>
    <p:extLst>
      <p:ext uri="{BB962C8B-B14F-4D97-AF65-F5344CB8AC3E}">
        <p14:creationId xmlns:p14="http://schemas.microsoft.com/office/powerpoint/2010/main" val="38215670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r>
              <a:rPr lang="en-US" altLang="zh-CN">
                <a:ea typeface="SimSun" panose="02010600030101010101" pitchFamily="2" charset="-122"/>
              </a:rPr>
              <a:t>Data Hazards and Stalls</a:t>
            </a:r>
          </a:p>
        </p:txBody>
      </p:sp>
      <p:sp>
        <p:nvSpPr>
          <p:cNvPr id="946179" name="Rectangle 3"/>
          <p:cNvSpPr>
            <a:spLocks noGrp="1" noChangeArrowheads="1"/>
          </p:cNvSpPr>
          <p:nvPr>
            <p:ph type="body" sz="half" idx="1"/>
          </p:nvPr>
        </p:nvSpPr>
        <p:spPr>
          <a:xfrm>
            <a:off x="74612" y="1143000"/>
            <a:ext cx="11658600" cy="4876800"/>
          </a:xfrm>
        </p:spPr>
        <p:txBody>
          <a:bodyPr>
            <a:normAutofit/>
          </a:bodyPr>
          <a:lstStyle/>
          <a:p>
            <a:r>
              <a:rPr lang="en-US" altLang="zh-CN" sz="2400" dirty="0">
                <a:ea typeface="SimSun" panose="02010600030101010101" pitchFamily="2" charset="-122"/>
              </a:rPr>
              <a:t>So far, we’ve only addressed </a:t>
            </a:r>
            <a:r>
              <a:rPr lang="en-US" altLang="zh-CN" sz="2400" dirty="0">
                <a:solidFill>
                  <a:srgbClr val="0000CC"/>
                </a:solidFill>
                <a:ea typeface="SimSun" panose="02010600030101010101" pitchFamily="2" charset="-122"/>
              </a:rPr>
              <a:t>“potential” data hazards</a:t>
            </a:r>
            <a:r>
              <a:rPr lang="en-US" altLang="zh-CN" sz="2400" dirty="0">
                <a:ea typeface="SimSun" panose="02010600030101010101" pitchFamily="2" charset="-122"/>
              </a:rPr>
              <a:t>, where the </a:t>
            </a:r>
            <a:r>
              <a:rPr lang="en-US" altLang="zh-CN" sz="2400" dirty="0">
                <a:solidFill>
                  <a:srgbClr val="0000CC"/>
                </a:solidFill>
                <a:ea typeface="SimSun" panose="02010600030101010101" pitchFamily="2" charset="-122"/>
              </a:rPr>
              <a:t>forwarding unit</a:t>
            </a:r>
            <a:r>
              <a:rPr lang="en-US" altLang="zh-CN" sz="2400" dirty="0">
                <a:ea typeface="SimSun" panose="02010600030101010101" pitchFamily="2" charset="-122"/>
              </a:rPr>
              <a:t> was able to detect and resolve them without affecting the performance of the pipeline. </a:t>
            </a:r>
          </a:p>
          <a:p>
            <a:endParaRPr lang="en-US" altLang="zh-CN" sz="2400" dirty="0">
              <a:solidFill>
                <a:srgbClr val="339933"/>
              </a:solidFill>
              <a:ea typeface="SimSun" panose="02010600030101010101" pitchFamily="2" charset="-122"/>
            </a:endParaRPr>
          </a:p>
          <a:p>
            <a:r>
              <a:rPr lang="en-US" altLang="zh-CN" sz="2400" dirty="0">
                <a:ea typeface="SimSun" panose="02010600030101010101" pitchFamily="2" charset="-122"/>
              </a:rPr>
              <a:t>There are also </a:t>
            </a:r>
            <a:r>
              <a:rPr lang="en-US" altLang="zh-CN" sz="2400" dirty="0">
                <a:solidFill>
                  <a:srgbClr val="0000CC"/>
                </a:solidFill>
                <a:ea typeface="SimSun" panose="02010600030101010101" pitchFamily="2" charset="-122"/>
              </a:rPr>
              <a:t>“unavoidable” data hazards</a:t>
            </a:r>
            <a:r>
              <a:rPr lang="en-US" altLang="zh-CN" sz="2400" dirty="0">
                <a:ea typeface="SimSun" panose="02010600030101010101" pitchFamily="2" charset="-122"/>
              </a:rPr>
              <a:t>, which the forwarding unit cannot resolve, and whose resolution does affect pipeline performance. </a:t>
            </a:r>
          </a:p>
          <a:p>
            <a:endParaRPr lang="en-US" altLang="zh-CN" sz="2400" dirty="0">
              <a:ea typeface="SimSun" panose="02010600030101010101" pitchFamily="2" charset="-122"/>
            </a:endParaRPr>
          </a:p>
          <a:p>
            <a:r>
              <a:rPr lang="en-US" altLang="zh-CN" sz="2400" dirty="0">
                <a:ea typeface="SimSun" panose="02010600030101010101" pitchFamily="2" charset="-122"/>
              </a:rPr>
              <a:t>We thus add a (unavoidable) </a:t>
            </a:r>
            <a:r>
              <a:rPr lang="en-US" altLang="zh-CN" sz="2400" dirty="0">
                <a:solidFill>
                  <a:srgbClr val="0000CC"/>
                </a:solidFill>
                <a:ea typeface="SimSun" panose="02010600030101010101" pitchFamily="2" charset="-122"/>
              </a:rPr>
              <a:t>hazard detection unit</a:t>
            </a:r>
            <a:r>
              <a:rPr lang="en-US" altLang="zh-CN" sz="2400" dirty="0">
                <a:ea typeface="SimSun" panose="02010600030101010101" pitchFamily="2" charset="-122"/>
              </a:rPr>
              <a:t>, which detects them and introduces </a:t>
            </a:r>
            <a:r>
              <a:rPr lang="en-US" altLang="zh-CN" sz="2400" dirty="0">
                <a:solidFill>
                  <a:srgbClr val="CC0000"/>
                </a:solidFill>
                <a:ea typeface="SimSun" panose="02010600030101010101" pitchFamily="2" charset="-122"/>
              </a:rPr>
              <a:t>stalls</a:t>
            </a:r>
            <a:r>
              <a:rPr lang="en-US" altLang="zh-CN" sz="2400" dirty="0">
                <a:ea typeface="SimSun" panose="02010600030101010101" pitchFamily="2" charset="-122"/>
              </a:rPr>
              <a:t> to resolve them.</a:t>
            </a:r>
          </a:p>
        </p:txBody>
      </p:sp>
    </p:spTree>
    <p:extLst>
      <p:ext uri="{BB962C8B-B14F-4D97-AF65-F5344CB8AC3E}">
        <p14:creationId xmlns:p14="http://schemas.microsoft.com/office/powerpoint/2010/main" val="30632185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48227" name="Rectangle 3"/>
          <p:cNvSpPr>
            <a:spLocks noGrp="1" noChangeArrowheads="1"/>
          </p:cNvSpPr>
          <p:nvPr>
            <p:ph type="body" sz="half" idx="1"/>
          </p:nvPr>
        </p:nvSpPr>
        <p:spPr>
          <a:xfrm>
            <a:off x="1903412" y="914400"/>
            <a:ext cx="8763000" cy="2133600"/>
          </a:xfrm>
        </p:spPr>
        <p:txBody>
          <a:bodyPr/>
          <a:lstStyle/>
          <a:p>
            <a:r>
              <a:rPr lang="en-US" altLang="zh-CN" sz="2300">
                <a:solidFill>
                  <a:srgbClr val="0000CC"/>
                </a:solidFill>
                <a:ea typeface="SimSun" panose="02010600030101010101" pitchFamily="2" charset="-122"/>
              </a:rPr>
              <a:t>Identify the true data hazard in this sequence:</a:t>
            </a:r>
          </a:p>
          <a:p>
            <a:pPr>
              <a:buFontTx/>
              <a:buNone/>
            </a:pPr>
            <a:endParaRPr lang="en-US" altLang="zh-CN" sz="2000">
              <a:solidFill>
                <a:srgbClr val="0000CC"/>
              </a:solidFill>
              <a:ea typeface="SimSun" panose="02010600030101010101" pitchFamily="2" charset="-122"/>
            </a:endParaRPr>
          </a:p>
          <a:p>
            <a:pPr>
              <a:buFontTx/>
              <a:buNone/>
            </a:pPr>
            <a:r>
              <a:rPr lang="en-US" altLang="zh-CN" sz="2300">
                <a:solidFill>
                  <a:srgbClr val="0000CC"/>
                </a:solidFill>
                <a:ea typeface="SimSun" panose="02010600030101010101" pitchFamily="2" charset="-122"/>
              </a:rPr>
              <a:t>		</a:t>
            </a:r>
            <a:r>
              <a:rPr lang="en-US" altLang="zh-CN" sz="2300">
                <a:ea typeface="SimSun" panose="02010600030101010101" pitchFamily="2" charset="-122"/>
              </a:rPr>
              <a:t>LW     $s0,   100($t0)        ;$s0 = memory value</a:t>
            </a:r>
          </a:p>
          <a:p>
            <a:pPr>
              <a:buFontTx/>
              <a:buNone/>
            </a:pPr>
            <a:r>
              <a:rPr lang="en-US" altLang="zh-CN" sz="2300">
                <a:ea typeface="SimSun" panose="02010600030101010101" pitchFamily="2" charset="-122"/>
              </a:rPr>
              <a:t>		ADD   $t2,   $s0,   $t3        ;$t2 = $s0 + $t3</a:t>
            </a:r>
          </a:p>
        </p:txBody>
      </p:sp>
      <p:sp>
        <p:nvSpPr>
          <p:cNvPr id="948228"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48229"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val="3784256459"/>
                    </a:ext>
                  </a:extLst>
                </a:gridCol>
                <a:gridCol w="868363">
                  <a:extLst>
                    <a:ext uri="{9D8B030D-6E8A-4147-A177-3AD203B41FA5}">
                      <a16:colId xmlns:a16="http://schemas.microsoft.com/office/drawing/2014/main" val="3508657410"/>
                    </a:ext>
                  </a:extLst>
                </a:gridCol>
                <a:gridCol w="873125">
                  <a:extLst>
                    <a:ext uri="{9D8B030D-6E8A-4147-A177-3AD203B41FA5}">
                      <a16:colId xmlns:a16="http://schemas.microsoft.com/office/drawing/2014/main" val="3474858432"/>
                    </a:ext>
                  </a:extLst>
                </a:gridCol>
                <a:gridCol w="869950">
                  <a:extLst>
                    <a:ext uri="{9D8B030D-6E8A-4147-A177-3AD203B41FA5}">
                      <a16:colId xmlns:a16="http://schemas.microsoft.com/office/drawing/2014/main" val="729279413"/>
                    </a:ext>
                  </a:extLst>
                </a:gridCol>
                <a:gridCol w="869950">
                  <a:extLst>
                    <a:ext uri="{9D8B030D-6E8A-4147-A177-3AD203B41FA5}">
                      <a16:colId xmlns:a16="http://schemas.microsoft.com/office/drawing/2014/main" val="1371640357"/>
                    </a:ext>
                  </a:extLst>
                </a:gridCol>
                <a:gridCol w="871537">
                  <a:extLst>
                    <a:ext uri="{9D8B030D-6E8A-4147-A177-3AD203B41FA5}">
                      <a16:colId xmlns:a16="http://schemas.microsoft.com/office/drawing/2014/main" val="314202192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7417372"/>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1322094976"/>
                  </a:ext>
                </a:extLst>
              </a:tr>
            </a:tbl>
          </a:graphicData>
        </a:graphic>
      </p:graphicFrame>
      <p:sp>
        <p:nvSpPr>
          <p:cNvPr id="948257" name="Text Box 33"/>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8759143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0275" name="Rectangle 3"/>
          <p:cNvSpPr>
            <a:spLocks noGrp="1" noChangeArrowheads="1"/>
          </p:cNvSpPr>
          <p:nvPr>
            <p:ph type="body" sz="half" idx="1"/>
          </p:nvPr>
        </p:nvSpPr>
        <p:spPr>
          <a:xfrm>
            <a:off x="1903412" y="914400"/>
            <a:ext cx="8763000" cy="2133600"/>
          </a:xfrm>
        </p:spPr>
        <p:txBody>
          <a:bodyPr/>
          <a:lstStyle/>
          <a:p>
            <a:r>
              <a:rPr lang="en-US" altLang="zh-CN" sz="2300">
                <a:solidFill>
                  <a:srgbClr val="0000CC"/>
                </a:solidFill>
                <a:ea typeface="SimSun" panose="02010600030101010101" pitchFamily="2" charset="-122"/>
              </a:rPr>
              <a:t>Identify the true data hazard in this sequence:</a:t>
            </a:r>
          </a:p>
          <a:p>
            <a:pPr>
              <a:buFontTx/>
              <a:buNone/>
            </a:pPr>
            <a:endParaRPr lang="en-US" altLang="zh-CN" sz="2000">
              <a:solidFill>
                <a:srgbClr val="0000CC"/>
              </a:solidFill>
              <a:ea typeface="SimSun" panose="02010600030101010101" pitchFamily="2" charset="-122"/>
            </a:endParaRPr>
          </a:p>
          <a:p>
            <a:pPr>
              <a:buFontTx/>
              <a:buNone/>
            </a:pPr>
            <a:r>
              <a:rPr lang="en-US" altLang="zh-CN"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0276"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0277"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val="2498450861"/>
                    </a:ext>
                  </a:extLst>
                </a:gridCol>
                <a:gridCol w="868363">
                  <a:extLst>
                    <a:ext uri="{9D8B030D-6E8A-4147-A177-3AD203B41FA5}">
                      <a16:colId xmlns:a16="http://schemas.microsoft.com/office/drawing/2014/main" val="3809158890"/>
                    </a:ext>
                  </a:extLst>
                </a:gridCol>
                <a:gridCol w="873125">
                  <a:extLst>
                    <a:ext uri="{9D8B030D-6E8A-4147-A177-3AD203B41FA5}">
                      <a16:colId xmlns:a16="http://schemas.microsoft.com/office/drawing/2014/main" val="2583670445"/>
                    </a:ext>
                  </a:extLst>
                </a:gridCol>
                <a:gridCol w="869950">
                  <a:extLst>
                    <a:ext uri="{9D8B030D-6E8A-4147-A177-3AD203B41FA5}">
                      <a16:colId xmlns:a16="http://schemas.microsoft.com/office/drawing/2014/main" val="478519643"/>
                    </a:ext>
                  </a:extLst>
                </a:gridCol>
                <a:gridCol w="869950">
                  <a:extLst>
                    <a:ext uri="{9D8B030D-6E8A-4147-A177-3AD203B41FA5}">
                      <a16:colId xmlns:a16="http://schemas.microsoft.com/office/drawing/2014/main" val="3855573254"/>
                    </a:ext>
                  </a:extLst>
                </a:gridCol>
                <a:gridCol w="871537">
                  <a:extLst>
                    <a:ext uri="{9D8B030D-6E8A-4147-A177-3AD203B41FA5}">
                      <a16:colId xmlns:a16="http://schemas.microsoft.com/office/drawing/2014/main" val="2109659429"/>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6802694"/>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3183328878"/>
                  </a:ext>
                </a:extLst>
              </a:tr>
            </a:tbl>
          </a:graphicData>
        </a:graphic>
      </p:graphicFrame>
      <p:sp>
        <p:nvSpPr>
          <p:cNvPr id="950305" name="AutoShape 33"/>
          <p:cNvSpPr>
            <a:spLocks noChangeArrowheads="1"/>
          </p:cNvSpPr>
          <p:nvPr/>
        </p:nvSpPr>
        <p:spPr bwMode="auto">
          <a:xfrm>
            <a:off x="1674812" y="5638800"/>
            <a:ext cx="88392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LW doesn’t write $s0 to </a:t>
            </a:r>
            <a:r>
              <a:rPr lang="en-US" altLang="zh-CN" sz="2300">
                <a:solidFill>
                  <a:srgbClr val="CC0000"/>
                </a:solidFill>
                <a:ea typeface="SimSun" panose="02010600030101010101" pitchFamily="2" charset="-122"/>
              </a:rPr>
              <a:t>Reg File</a:t>
            </a:r>
            <a:r>
              <a:rPr lang="en-US" altLang="zh-CN" sz="2300">
                <a:solidFill>
                  <a:srgbClr val="0000CC"/>
                </a:solidFill>
                <a:ea typeface="SimSun" panose="02010600030101010101" pitchFamily="2" charset="-122"/>
              </a:rPr>
              <a:t> until the end of CC5, but ADD reads $s0 from Reg File in CC3</a:t>
            </a:r>
          </a:p>
        </p:txBody>
      </p:sp>
      <p:sp>
        <p:nvSpPr>
          <p:cNvPr id="950306"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6738413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2323"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2324"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2325"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val="4217139619"/>
                    </a:ext>
                  </a:extLst>
                </a:gridCol>
                <a:gridCol w="868363">
                  <a:extLst>
                    <a:ext uri="{9D8B030D-6E8A-4147-A177-3AD203B41FA5}">
                      <a16:colId xmlns:a16="http://schemas.microsoft.com/office/drawing/2014/main" val="3855026972"/>
                    </a:ext>
                  </a:extLst>
                </a:gridCol>
                <a:gridCol w="873125">
                  <a:extLst>
                    <a:ext uri="{9D8B030D-6E8A-4147-A177-3AD203B41FA5}">
                      <a16:colId xmlns:a16="http://schemas.microsoft.com/office/drawing/2014/main" val="3026579119"/>
                    </a:ext>
                  </a:extLst>
                </a:gridCol>
                <a:gridCol w="869950">
                  <a:extLst>
                    <a:ext uri="{9D8B030D-6E8A-4147-A177-3AD203B41FA5}">
                      <a16:colId xmlns:a16="http://schemas.microsoft.com/office/drawing/2014/main" val="530472179"/>
                    </a:ext>
                  </a:extLst>
                </a:gridCol>
                <a:gridCol w="869950">
                  <a:extLst>
                    <a:ext uri="{9D8B030D-6E8A-4147-A177-3AD203B41FA5}">
                      <a16:colId xmlns:a16="http://schemas.microsoft.com/office/drawing/2014/main" val="1583356092"/>
                    </a:ext>
                  </a:extLst>
                </a:gridCol>
                <a:gridCol w="871537">
                  <a:extLst>
                    <a:ext uri="{9D8B030D-6E8A-4147-A177-3AD203B41FA5}">
                      <a16:colId xmlns:a16="http://schemas.microsoft.com/office/drawing/2014/main" val="2665803176"/>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46999"/>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2990623187"/>
                  </a:ext>
                </a:extLst>
              </a:tr>
            </a:tbl>
          </a:graphicData>
        </a:graphic>
      </p:graphicFrame>
      <p:sp>
        <p:nvSpPr>
          <p:cNvPr id="952353" name="AutoShape 33"/>
          <p:cNvSpPr>
            <a:spLocks noChangeArrowheads="1"/>
          </p:cNvSpPr>
          <p:nvPr/>
        </p:nvSpPr>
        <p:spPr bwMode="auto">
          <a:xfrm>
            <a:off x="1827212" y="5257800"/>
            <a:ext cx="86106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EX/MEM forwarding won’t work, because  the data isn’t loaded from memory until CC4 (so it’s not in EX/MEM register)</a:t>
            </a:r>
          </a:p>
        </p:txBody>
      </p:sp>
      <p:sp>
        <p:nvSpPr>
          <p:cNvPr id="952354"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3095494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a:t>
            </a:r>
          </a:p>
        </p:txBody>
      </p:sp>
      <p:sp>
        <p:nvSpPr>
          <p:cNvPr id="954371"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4372"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4373" name="Group 5"/>
          <p:cNvGraphicFramePr>
            <a:graphicFrameLocks noGrp="1"/>
          </p:cNvGraphicFramePr>
          <p:nvPr>
            <p:ph sz="half" idx="2"/>
          </p:nvPr>
        </p:nvGraphicFramePr>
        <p:xfrm>
          <a:off x="3879850" y="3238500"/>
          <a:ext cx="5224462" cy="1600200"/>
        </p:xfrm>
        <a:graphic>
          <a:graphicData uri="http://schemas.openxmlformats.org/drawingml/2006/table">
            <a:tbl>
              <a:tblPr/>
              <a:tblGrid>
                <a:gridCol w="871537">
                  <a:extLst>
                    <a:ext uri="{9D8B030D-6E8A-4147-A177-3AD203B41FA5}">
                      <a16:colId xmlns:a16="http://schemas.microsoft.com/office/drawing/2014/main" val="3079777346"/>
                    </a:ext>
                  </a:extLst>
                </a:gridCol>
                <a:gridCol w="868363">
                  <a:extLst>
                    <a:ext uri="{9D8B030D-6E8A-4147-A177-3AD203B41FA5}">
                      <a16:colId xmlns:a16="http://schemas.microsoft.com/office/drawing/2014/main" val="1104437921"/>
                    </a:ext>
                  </a:extLst>
                </a:gridCol>
                <a:gridCol w="873125">
                  <a:extLst>
                    <a:ext uri="{9D8B030D-6E8A-4147-A177-3AD203B41FA5}">
                      <a16:colId xmlns:a16="http://schemas.microsoft.com/office/drawing/2014/main" val="1731124349"/>
                    </a:ext>
                  </a:extLst>
                </a:gridCol>
                <a:gridCol w="869950">
                  <a:extLst>
                    <a:ext uri="{9D8B030D-6E8A-4147-A177-3AD203B41FA5}">
                      <a16:colId xmlns:a16="http://schemas.microsoft.com/office/drawing/2014/main" val="477395303"/>
                    </a:ext>
                  </a:extLst>
                </a:gridCol>
                <a:gridCol w="869950">
                  <a:extLst>
                    <a:ext uri="{9D8B030D-6E8A-4147-A177-3AD203B41FA5}">
                      <a16:colId xmlns:a16="http://schemas.microsoft.com/office/drawing/2014/main" val="4199781452"/>
                    </a:ext>
                  </a:extLst>
                </a:gridCol>
                <a:gridCol w="871537">
                  <a:extLst>
                    <a:ext uri="{9D8B030D-6E8A-4147-A177-3AD203B41FA5}">
                      <a16:colId xmlns:a16="http://schemas.microsoft.com/office/drawing/2014/main" val="392176336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1640501"/>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1800326223"/>
                  </a:ext>
                </a:extLst>
              </a:tr>
            </a:tbl>
          </a:graphicData>
        </a:graphic>
      </p:graphicFrame>
      <p:sp>
        <p:nvSpPr>
          <p:cNvPr id="954401" name="AutoShape 33"/>
          <p:cNvSpPr>
            <a:spLocks noChangeArrowheads="1"/>
          </p:cNvSpPr>
          <p:nvPr/>
        </p:nvSpPr>
        <p:spPr bwMode="auto">
          <a:xfrm>
            <a:off x="1827212" y="5257800"/>
            <a:ext cx="8610600" cy="9906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MEM/WB forwarding won’t work either, because  ADD executes in CC4</a:t>
            </a:r>
          </a:p>
        </p:txBody>
      </p:sp>
      <p:sp>
        <p:nvSpPr>
          <p:cNvPr id="954402" name="Text Box 34"/>
          <p:cNvSpPr txBox="1">
            <a:spLocks noChangeArrowheads="1"/>
          </p:cNvSpPr>
          <p:nvPr/>
        </p:nvSpPr>
        <p:spPr bwMode="auto">
          <a:xfrm>
            <a:off x="3732213" y="2895601"/>
            <a:ext cx="5307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42429584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56419" name="Rectangle 3"/>
          <p:cNvSpPr>
            <a:spLocks noGrp="1" noChangeArrowheads="1"/>
          </p:cNvSpPr>
          <p:nvPr>
            <p:ph type="body" sz="half" idx="1"/>
          </p:nvPr>
        </p:nvSpPr>
        <p:spPr>
          <a:xfrm>
            <a:off x="1903412" y="914400"/>
            <a:ext cx="8763000" cy="2133600"/>
          </a:xfrm>
        </p:spPr>
        <p:txBody>
          <a:bodyPr/>
          <a:lstStyle/>
          <a:p>
            <a:pPr>
              <a:buFontTx/>
              <a:buNone/>
            </a:pPr>
            <a:endParaRPr lang="zh-CN" altLang="en-US" sz="100">
              <a:solidFill>
                <a:srgbClr val="0000CC"/>
              </a:solidFill>
              <a:ea typeface="SimSun" panose="02010600030101010101" pitchFamily="2" charset="-122"/>
            </a:endParaRPr>
          </a:p>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6420"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6421" name="Group 5"/>
          <p:cNvGraphicFramePr>
            <a:graphicFrameLocks noGrp="1"/>
          </p:cNvGraphicFramePr>
          <p:nvPr>
            <p:ph sz="half" idx="2"/>
          </p:nvPr>
        </p:nvGraphicFramePr>
        <p:xfrm>
          <a:off x="3122613" y="3200400"/>
          <a:ext cx="7134225" cy="1600200"/>
        </p:xfrm>
        <a:graphic>
          <a:graphicData uri="http://schemas.openxmlformats.org/drawingml/2006/table">
            <a:tbl>
              <a:tblPr/>
              <a:tblGrid>
                <a:gridCol w="1019175">
                  <a:extLst>
                    <a:ext uri="{9D8B030D-6E8A-4147-A177-3AD203B41FA5}">
                      <a16:colId xmlns:a16="http://schemas.microsoft.com/office/drawing/2014/main" val="424280869"/>
                    </a:ext>
                  </a:extLst>
                </a:gridCol>
                <a:gridCol w="1016000">
                  <a:extLst>
                    <a:ext uri="{9D8B030D-6E8A-4147-A177-3AD203B41FA5}">
                      <a16:colId xmlns:a16="http://schemas.microsoft.com/office/drawing/2014/main" val="3289804484"/>
                    </a:ext>
                  </a:extLst>
                </a:gridCol>
                <a:gridCol w="1022350">
                  <a:extLst>
                    <a:ext uri="{9D8B030D-6E8A-4147-A177-3AD203B41FA5}">
                      <a16:colId xmlns:a16="http://schemas.microsoft.com/office/drawing/2014/main" val="4161915404"/>
                    </a:ext>
                  </a:extLst>
                </a:gridCol>
                <a:gridCol w="1017588">
                  <a:extLst>
                    <a:ext uri="{9D8B030D-6E8A-4147-A177-3AD203B41FA5}">
                      <a16:colId xmlns:a16="http://schemas.microsoft.com/office/drawing/2014/main" val="3239077387"/>
                    </a:ext>
                  </a:extLst>
                </a:gridCol>
                <a:gridCol w="1017587">
                  <a:extLst>
                    <a:ext uri="{9D8B030D-6E8A-4147-A177-3AD203B41FA5}">
                      <a16:colId xmlns:a16="http://schemas.microsoft.com/office/drawing/2014/main" val="1442809467"/>
                    </a:ext>
                  </a:extLst>
                </a:gridCol>
                <a:gridCol w="1020763">
                  <a:extLst>
                    <a:ext uri="{9D8B030D-6E8A-4147-A177-3AD203B41FA5}">
                      <a16:colId xmlns:a16="http://schemas.microsoft.com/office/drawing/2014/main" val="1458883250"/>
                    </a:ext>
                  </a:extLst>
                </a:gridCol>
                <a:gridCol w="1020762">
                  <a:extLst>
                    <a:ext uri="{9D8B030D-6E8A-4147-A177-3AD203B41FA5}">
                      <a16:colId xmlns:a16="http://schemas.microsoft.com/office/drawing/2014/main" val="3963170513"/>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3257797"/>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2548731872"/>
                  </a:ext>
                </a:extLst>
              </a:tr>
            </a:tbl>
          </a:graphicData>
        </a:graphic>
      </p:graphicFrame>
      <p:sp>
        <p:nvSpPr>
          <p:cNvPr id="956453" name="AutoShape 37"/>
          <p:cNvSpPr>
            <a:spLocks noChangeArrowheads="1"/>
          </p:cNvSpPr>
          <p:nvPr/>
        </p:nvSpPr>
        <p:spPr bwMode="auto">
          <a:xfrm>
            <a:off x="1827212" y="5562600"/>
            <a:ext cx="8610600" cy="6858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400">
                <a:solidFill>
                  <a:srgbClr val="0000CC"/>
                </a:solidFill>
                <a:ea typeface="SimSun" panose="02010600030101010101" pitchFamily="2" charset="-122"/>
              </a:rPr>
              <a:t>We must handle this hazard by “</a:t>
            </a:r>
            <a:r>
              <a:rPr lang="en-US" altLang="zh-CN" sz="2400">
                <a:solidFill>
                  <a:srgbClr val="CC0000"/>
                </a:solidFill>
                <a:ea typeface="SimSun" panose="02010600030101010101" pitchFamily="2" charset="-122"/>
              </a:rPr>
              <a:t>stalling</a:t>
            </a:r>
            <a:r>
              <a:rPr lang="en-US" altLang="zh-CN" sz="2400">
                <a:solidFill>
                  <a:srgbClr val="0000CC"/>
                </a:solidFill>
                <a:ea typeface="SimSun" panose="02010600030101010101" pitchFamily="2" charset="-122"/>
              </a:rPr>
              <a:t>” the pipeline for 1 Clock Cycle (</a:t>
            </a:r>
            <a:r>
              <a:rPr lang="en-US" altLang="zh-CN" sz="2400">
                <a:solidFill>
                  <a:srgbClr val="CC0000"/>
                </a:solidFill>
                <a:ea typeface="SimSun" panose="02010600030101010101" pitchFamily="2" charset="-122"/>
              </a:rPr>
              <a:t>bubble</a:t>
            </a:r>
            <a:r>
              <a:rPr lang="en-US" altLang="zh-CN" sz="2400">
                <a:solidFill>
                  <a:srgbClr val="0000CC"/>
                </a:solidFill>
                <a:ea typeface="SimSun" panose="02010600030101010101" pitchFamily="2" charset="-122"/>
              </a:rPr>
              <a:t>)</a:t>
            </a:r>
          </a:p>
        </p:txBody>
      </p:sp>
      <p:sp>
        <p:nvSpPr>
          <p:cNvPr id="956454" name="AutoShape 38"/>
          <p:cNvSpPr>
            <a:spLocks noChangeArrowheads="1"/>
          </p:cNvSpPr>
          <p:nvPr/>
        </p:nvSpPr>
        <p:spPr bwMode="auto">
          <a:xfrm>
            <a:off x="6170612" y="4114800"/>
            <a:ext cx="1066800" cy="609600"/>
          </a:xfrm>
          <a:prstGeom prst="cloudCallout">
            <a:avLst>
              <a:gd name="adj1" fmla="val -41815"/>
              <a:gd name="adj2" fmla="val -1301"/>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56455" name="Text Box 39"/>
          <p:cNvSpPr txBox="1">
            <a:spLocks noChangeArrowheads="1"/>
          </p:cNvSpPr>
          <p:nvPr/>
        </p:nvSpPr>
        <p:spPr bwMode="auto">
          <a:xfrm>
            <a:off x="3046412" y="2819401"/>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9334416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a:xfrm>
            <a:off x="1751012" y="152400"/>
            <a:ext cx="8915400" cy="609600"/>
          </a:xfrm>
        </p:spPr>
        <p:txBody>
          <a:bodyPr>
            <a:normAutofit fontScale="90000"/>
          </a:bodyPr>
          <a:lstStyle/>
          <a:p>
            <a:r>
              <a:rPr lang="en-US" altLang="zh-CN">
                <a:ea typeface="SimSun" panose="02010600030101010101" pitchFamily="2" charset="-122"/>
              </a:rPr>
              <a:t>Data Hazards &amp; Stalls: implementation</a:t>
            </a:r>
          </a:p>
        </p:txBody>
      </p:sp>
      <p:sp>
        <p:nvSpPr>
          <p:cNvPr id="958467" name="Rectangle 3"/>
          <p:cNvSpPr>
            <a:spLocks noGrp="1" noChangeArrowheads="1"/>
          </p:cNvSpPr>
          <p:nvPr>
            <p:ph type="body" sz="half" idx="1"/>
          </p:nvPr>
        </p:nvSpPr>
        <p:spPr>
          <a:xfrm>
            <a:off x="1903412" y="914400"/>
            <a:ext cx="8763000" cy="2133600"/>
          </a:xfrm>
        </p:spPr>
        <p:txBody>
          <a:bodyPr/>
          <a:lstStyle/>
          <a:p>
            <a:pPr>
              <a:buFontTx/>
              <a:buNone/>
            </a:pPr>
            <a:endParaRPr lang="zh-CN" altLang="en-US" sz="2000">
              <a:solidFill>
                <a:srgbClr val="0000CC"/>
              </a:solidFill>
              <a:ea typeface="SimSun" panose="02010600030101010101" pitchFamily="2" charset="-122"/>
            </a:endParaRPr>
          </a:p>
          <a:p>
            <a:pPr>
              <a:buFontTx/>
              <a:buNone/>
            </a:pPr>
            <a:r>
              <a:rPr lang="zh-CN" altLang="en-US" sz="2300">
                <a:solidFill>
                  <a:srgbClr val="0000CC"/>
                </a:solidFill>
                <a:ea typeface="SimSun" panose="02010600030101010101" pitchFamily="2" charset="-122"/>
              </a:rPr>
              <a:t>		</a:t>
            </a:r>
            <a:r>
              <a:rPr lang="en-US" altLang="zh-CN" sz="2300">
                <a:ea typeface="SimSun" panose="02010600030101010101" pitchFamily="2" charset="-122"/>
              </a:rPr>
              <a:t>LW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100($t0)        ;$s0 = memory value</a:t>
            </a:r>
          </a:p>
          <a:p>
            <a:pPr>
              <a:buFontTx/>
              <a:buNone/>
            </a:pPr>
            <a:r>
              <a:rPr lang="en-US" altLang="zh-CN" sz="2300">
                <a:ea typeface="SimSun" panose="02010600030101010101" pitchFamily="2" charset="-122"/>
              </a:rPr>
              <a:t>		ADD   $t2,   </a:t>
            </a:r>
            <a:r>
              <a:rPr lang="en-US" altLang="zh-CN" sz="2300">
                <a:solidFill>
                  <a:srgbClr val="CC0000"/>
                </a:solidFill>
                <a:ea typeface="SimSun" panose="02010600030101010101" pitchFamily="2" charset="-122"/>
              </a:rPr>
              <a:t>$s0</a:t>
            </a:r>
            <a:r>
              <a:rPr lang="en-US" altLang="zh-CN" sz="2300">
                <a:ea typeface="SimSun" panose="02010600030101010101" pitchFamily="2" charset="-122"/>
              </a:rPr>
              <a:t>,   $t3        ;$t2 = $s0 + $t3</a:t>
            </a:r>
          </a:p>
        </p:txBody>
      </p:sp>
      <p:sp>
        <p:nvSpPr>
          <p:cNvPr id="958468" name="Text Box 4"/>
          <p:cNvSpPr txBox="1">
            <a:spLocks noChangeArrowheads="1"/>
          </p:cNvSpPr>
          <p:nvPr/>
        </p:nvSpPr>
        <p:spPr bwMode="auto">
          <a:xfrm>
            <a:off x="1979612" y="3352800"/>
            <a:ext cx="9144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latin typeface="Arial" panose="020B0604020202020204" pitchFamily="34" charset="0"/>
                <a:ea typeface="SimSun" panose="02010600030101010101" pitchFamily="2" charset="-122"/>
              </a:rPr>
              <a:t>LW  </a:t>
            </a:r>
          </a:p>
          <a:p>
            <a:pPr algn="l">
              <a:spcBef>
                <a:spcPct val="50000"/>
              </a:spcBef>
            </a:pPr>
            <a:endParaRPr lang="en-US" altLang="zh-CN" sz="1200">
              <a:latin typeface="Arial" panose="020B0604020202020204" pitchFamily="34" charset="0"/>
              <a:ea typeface="SimSun" panose="02010600030101010101" pitchFamily="2" charset="-122"/>
            </a:endParaRPr>
          </a:p>
          <a:p>
            <a:pPr algn="l">
              <a:spcBef>
                <a:spcPct val="50000"/>
              </a:spcBef>
            </a:pPr>
            <a:r>
              <a:rPr lang="en-US" altLang="zh-CN" sz="2400">
                <a:latin typeface="Arial" panose="020B0604020202020204" pitchFamily="34" charset="0"/>
                <a:ea typeface="SimSun" panose="02010600030101010101" pitchFamily="2" charset="-122"/>
              </a:rPr>
              <a:t>ADD </a:t>
            </a:r>
            <a:endParaRPr lang="en-US" altLang="zh-CN" sz="1200">
              <a:latin typeface="Arial" panose="020B0604020202020204" pitchFamily="34" charset="0"/>
              <a:ea typeface="SimSun" panose="02010600030101010101" pitchFamily="2" charset="-122"/>
            </a:endParaRPr>
          </a:p>
        </p:txBody>
      </p:sp>
      <p:graphicFrame>
        <p:nvGraphicFramePr>
          <p:cNvPr id="958469" name="Group 5"/>
          <p:cNvGraphicFramePr>
            <a:graphicFrameLocks noGrp="1"/>
          </p:cNvGraphicFramePr>
          <p:nvPr>
            <p:ph sz="half" idx="2"/>
          </p:nvPr>
        </p:nvGraphicFramePr>
        <p:xfrm>
          <a:off x="3122613" y="3200400"/>
          <a:ext cx="7134225" cy="1600200"/>
        </p:xfrm>
        <a:graphic>
          <a:graphicData uri="http://schemas.openxmlformats.org/drawingml/2006/table">
            <a:tbl>
              <a:tblPr/>
              <a:tblGrid>
                <a:gridCol w="1019175">
                  <a:extLst>
                    <a:ext uri="{9D8B030D-6E8A-4147-A177-3AD203B41FA5}">
                      <a16:colId xmlns:a16="http://schemas.microsoft.com/office/drawing/2014/main" val="3211605279"/>
                    </a:ext>
                  </a:extLst>
                </a:gridCol>
                <a:gridCol w="1016000">
                  <a:extLst>
                    <a:ext uri="{9D8B030D-6E8A-4147-A177-3AD203B41FA5}">
                      <a16:colId xmlns:a16="http://schemas.microsoft.com/office/drawing/2014/main" val="574822759"/>
                    </a:ext>
                  </a:extLst>
                </a:gridCol>
                <a:gridCol w="1022350">
                  <a:extLst>
                    <a:ext uri="{9D8B030D-6E8A-4147-A177-3AD203B41FA5}">
                      <a16:colId xmlns:a16="http://schemas.microsoft.com/office/drawing/2014/main" val="3236313378"/>
                    </a:ext>
                  </a:extLst>
                </a:gridCol>
                <a:gridCol w="1017588">
                  <a:extLst>
                    <a:ext uri="{9D8B030D-6E8A-4147-A177-3AD203B41FA5}">
                      <a16:colId xmlns:a16="http://schemas.microsoft.com/office/drawing/2014/main" val="1771683939"/>
                    </a:ext>
                  </a:extLst>
                </a:gridCol>
                <a:gridCol w="1017587">
                  <a:extLst>
                    <a:ext uri="{9D8B030D-6E8A-4147-A177-3AD203B41FA5}">
                      <a16:colId xmlns:a16="http://schemas.microsoft.com/office/drawing/2014/main" val="1390509419"/>
                    </a:ext>
                  </a:extLst>
                </a:gridCol>
                <a:gridCol w="1020763">
                  <a:extLst>
                    <a:ext uri="{9D8B030D-6E8A-4147-A177-3AD203B41FA5}">
                      <a16:colId xmlns:a16="http://schemas.microsoft.com/office/drawing/2014/main" val="1042941045"/>
                    </a:ext>
                  </a:extLst>
                </a:gridCol>
                <a:gridCol w="1020762">
                  <a:extLst>
                    <a:ext uri="{9D8B030D-6E8A-4147-A177-3AD203B41FA5}">
                      <a16:colId xmlns:a16="http://schemas.microsoft.com/office/drawing/2014/main" val="3460811639"/>
                    </a:ext>
                  </a:extLst>
                </a:gridCol>
              </a:tblGrid>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rgbClr val="CC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76200" cap="flat" cmpd="sng" algn="ctr">
                      <a:solidFill>
                        <a:srgbClr val="CC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1904753"/>
                  </a:ext>
                </a:extLst>
              </a:tr>
              <a:tr h="800100">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IF</a:t>
                      </a:r>
                      <a:endParaRPr kumimoji="0" lang="zh-CN" altLang="en-US"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txBody>
                  <a:tcPr marL="45720" marR="45720" marT="2286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127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ID</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EX</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MEM</a:t>
                      </a:r>
                    </a:p>
                  </a:txBody>
                  <a:tcPr marL="45720" marR="45720" marT="228600" horzOverflow="overflow">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tc>
                  <a:txBody>
                    <a:bodyPr/>
                    <a:lstStyle>
                      <a:lvl1pPr algn="l">
                        <a:lnSpc>
                          <a:spcPct val="90000"/>
                        </a:lnSpc>
                        <a:spcBef>
                          <a:spcPct val="30000"/>
                        </a:spcBef>
                        <a:buSzPct val="100000"/>
                        <a:defRPr sz="2000" b="1">
                          <a:solidFill>
                            <a:schemeClr val="tx1"/>
                          </a:solidFill>
                          <a:latin typeface="Arial" panose="020B0604020202020204" pitchFamily="34" charset="0"/>
                        </a:defRPr>
                      </a:lvl1pPr>
                      <a:lvl2pPr algn="l">
                        <a:lnSpc>
                          <a:spcPct val="90000"/>
                        </a:lnSpc>
                        <a:spcBef>
                          <a:spcPct val="30000"/>
                        </a:spcBef>
                        <a:buSzPct val="100000"/>
                        <a:defRPr sz="1600" b="1">
                          <a:solidFill>
                            <a:schemeClr val="tx1"/>
                          </a:solidFill>
                          <a:latin typeface="Arial" panose="020B0604020202020204" pitchFamily="34" charset="0"/>
                        </a:defRPr>
                      </a:lvl2pPr>
                      <a:lvl3pPr algn="l">
                        <a:lnSpc>
                          <a:spcPct val="90000"/>
                        </a:lnSpc>
                        <a:spcBef>
                          <a:spcPct val="30000"/>
                        </a:spcBef>
                        <a:buSzPct val="100000"/>
                        <a:defRPr sz="1600" b="1">
                          <a:solidFill>
                            <a:schemeClr val="tx1"/>
                          </a:solidFill>
                          <a:latin typeface="Arial" panose="020B0604020202020204" pitchFamily="34" charset="0"/>
                        </a:defRPr>
                      </a:lvl3pPr>
                      <a:lvl4pPr algn="l">
                        <a:lnSpc>
                          <a:spcPct val="90000"/>
                        </a:lnSpc>
                        <a:spcBef>
                          <a:spcPct val="30000"/>
                        </a:spcBef>
                        <a:buSzPct val="100000"/>
                        <a:defRPr sz="1200" b="1">
                          <a:solidFill>
                            <a:schemeClr val="tx1"/>
                          </a:solidFill>
                          <a:latin typeface="Arial" panose="020B0604020202020204" pitchFamily="34" charset="0"/>
                        </a:defRPr>
                      </a:lvl4pPr>
                      <a:lvl5pPr algn="l">
                        <a:lnSpc>
                          <a:spcPct val="90000"/>
                        </a:lnSpc>
                        <a:spcBef>
                          <a:spcPct val="30000"/>
                        </a:spcBef>
                        <a:buSzPct val="100000"/>
                        <a:defRPr sz="1200" b="1">
                          <a:solidFill>
                            <a:schemeClr val="tx1"/>
                          </a:solidFill>
                          <a:latin typeface="Arial" panose="020B0604020202020204" pitchFamily="34" charset="0"/>
                        </a:defRPr>
                      </a:lvl5pPr>
                      <a:lvl6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WB</a:t>
                      </a:r>
                    </a:p>
                  </a:txBody>
                  <a:tcPr marL="45720" marR="45720" marT="228600" horzOverflow="overflow">
                    <a:lnL w="762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50000"/>
                      </a:srgbClr>
                    </a:solidFill>
                  </a:tcPr>
                </a:tc>
                <a:extLst>
                  <a:ext uri="{0D108BD9-81ED-4DB2-BD59-A6C34878D82A}">
                    <a16:rowId xmlns:a16="http://schemas.microsoft.com/office/drawing/2014/main" val="3629664217"/>
                  </a:ext>
                </a:extLst>
              </a:tr>
            </a:tbl>
          </a:graphicData>
        </a:graphic>
      </p:graphicFrame>
      <p:sp>
        <p:nvSpPr>
          <p:cNvPr id="958501" name="AutoShape 37"/>
          <p:cNvSpPr>
            <a:spLocks noChangeArrowheads="1"/>
          </p:cNvSpPr>
          <p:nvPr/>
        </p:nvSpPr>
        <p:spPr bwMode="auto">
          <a:xfrm>
            <a:off x="1827212" y="5410200"/>
            <a:ext cx="8610600" cy="914400"/>
          </a:xfrm>
          <a:prstGeom prst="roundRect">
            <a:avLst>
              <a:gd name="adj" fmla="val 12486"/>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a:lnSpc>
                <a:spcPct val="90000"/>
              </a:lnSpc>
              <a:spcBef>
                <a:spcPct val="30000"/>
              </a:spcBef>
              <a:buSzPct val="100000"/>
              <a:buChar char="•"/>
              <a:defRPr sz="2000" b="1">
                <a:solidFill>
                  <a:schemeClr val="tx1"/>
                </a:solidFill>
                <a:latin typeface="Arial" panose="020B0604020202020204" pitchFamily="34" charset="0"/>
              </a:defRPr>
            </a:lvl1pPr>
            <a:lvl2pPr marL="685800" indent="-228600" algn="l">
              <a:lnSpc>
                <a:spcPct val="90000"/>
              </a:lnSpc>
              <a:spcBef>
                <a:spcPct val="30000"/>
              </a:spcBef>
              <a:buSzPct val="100000"/>
              <a:buChar char="–"/>
              <a:defRPr sz="1600" b="1">
                <a:solidFill>
                  <a:schemeClr val="tx1"/>
                </a:solidFill>
                <a:latin typeface="Arial" panose="020B0604020202020204" pitchFamily="34" charset="0"/>
              </a:defRPr>
            </a:lvl2pPr>
            <a:lvl3pPr marL="1143000" indent="-228600" algn="l">
              <a:lnSpc>
                <a:spcPct val="90000"/>
              </a:lnSpc>
              <a:spcBef>
                <a:spcPct val="30000"/>
              </a:spcBef>
              <a:buSzPct val="100000"/>
              <a:buChar char="»"/>
              <a:defRPr sz="1600" b="1">
                <a:solidFill>
                  <a:schemeClr val="tx1"/>
                </a:solidFill>
                <a:latin typeface="Arial" panose="020B0604020202020204" pitchFamily="34" charset="0"/>
              </a:defRPr>
            </a:lvl3pPr>
            <a:lvl4pPr marL="1543050" indent="-171450" algn="l">
              <a:lnSpc>
                <a:spcPct val="90000"/>
              </a:lnSpc>
              <a:spcBef>
                <a:spcPct val="30000"/>
              </a:spcBef>
              <a:buSzPct val="100000"/>
              <a:buChar char="•"/>
              <a:defRPr sz="1200" b="1">
                <a:solidFill>
                  <a:schemeClr val="tx1"/>
                </a:solidFill>
                <a:latin typeface="Arial" panose="020B0604020202020204" pitchFamily="34" charset="0"/>
              </a:defRPr>
            </a:lvl4pPr>
            <a:lvl5pPr marL="2000250" indent="-171450" algn="l">
              <a:lnSpc>
                <a:spcPct val="90000"/>
              </a:lnSpc>
              <a:spcBef>
                <a:spcPct val="30000"/>
              </a:spcBef>
              <a:buSzPct val="100000"/>
              <a:buChar char="–"/>
              <a:defRPr sz="12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200" b="1">
                <a:solidFill>
                  <a:schemeClr val="tx1"/>
                </a:solidFill>
                <a:latin typeface="Arial" panose="020B0604020202020204" pitchFamily="34" charset="0"/>
              </a:defRPr>
            </a:lvl9pPr>
          </a:lstStyle>
          <a:p>
            <a:r>
              <a:rPr lang="en-US" altLang="zh-CN" sz="2300">
                <a:solidFill>
                  <a:srgbClr val="0000CC"/>
                </a:solidFill>
                <a:ea typeface="SimSun" panose="02010600030101010101" pitchFamily="2" charset="-122"/>
              </a:rPr>
              <a:t>We can then use MEM/WB forwarding, but of course there is still a performance loss</a:t>
            </a:r>
          </a:p>
        </p:txBody>
      </p:sp>
      <p:sp>
        <p:nvSpPr>
          <p:cNvPr id="958502" name="Line 38"/>
          <p:cNvSpPr>
            <a:spLocks noChangeShapeType="1"/>
          </p:cNvSpPr>
          <p:nvPr/>
        </p:nvSpPr>
        <p:spPr bwMode="auto">
          <a:xfrm flipV="1">
            <a:off x="7237412" y="41910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3" name="Line 39"/>
          <p:cNvSpPr>
            <a:spLocks noChangeShapeType="1"/>
          </p:cNvSpPr>
          <p:nvPr/>
        </p:nvSpPr>
        <p:spPr bwMode="auto">
          <a:xfrm flipV="1">
            <a:off x="7237412" y="4648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4" name="Line 40"/>
          <p:cNvSpPr>
            <a:spLocks noChangeShapeType="1"/>
          </p:cNvSpPr>
          <p:nvPr/>
        </p:nvSpPr>
        <p:spPr bwMode="auto">
          <a:xfrm>
            <a:off x="7389812" y="35814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5" name="Line 41"/>
          <p:cNvSpPr>
            <a:spLocks noChangeShapeType="1"/>
          </p:cNvSpPr>
          <p:nvPr/>
        </p:nvSpPr>
        <p:spPr bwMode="auto">
          <a:xfrm>
            <a:off x="7237412" y="3581400"/>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58506" name="AutoShape 42"/>
          <p:cNvSpPr>
            <a:spLocks noChangeArrowheads="1"/>
          </p:cNvSpPr>
          <p:nvPr/>
        </p:nvSpPr>
        <p:spPr bwMode="auto">
          <a:xfrm>
            <a:off x="6094412" y="4114800"/>
            <a:ext cx="1066800" cy="609600"/>
          </a:xfrm>
          <a:prstGeom prst="cloudCallout">
            <a:avLst>
              <a:gd name="adj1" fmla="val -27528"/>
              <a:gd name="adj2" fmla="val 23699"/>
            </a:avLst>
          </a:prstGeom>
          <a:solidFill>
            <a:srgbClr val="B2B2B2"/>
          </a:solidFill>
          <a:ln w="12700">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1500">
                <a:latin typeface="Times New Roman" panose="02020603050405020304" pitchFamily="18" charset="0"/>
                <a:ea typeface="SimSun" panose="02010600030101010101" pitchFamily="2" charset="-122"/>
              </a:rPr>
              <a:t>bubble</a:t>
            </a:r>
          </a:p>
        </p:txBody>
      </p:sp>
      <p:sp>
        <p:nvSpPr>
          <p:cNvPr id="958507" name="Text Box 43"/>
          <p:cNvSpPr txBox="1">
            <a:spLocks noChangeArrowheads="1"/>
          </p:cNvSpPr>
          <p:nvPr/>
        </p:nvSpPr>
        <p:spPr bwMode="auto">
          <a:xfrm>
            <a:off x="3046412" y="2819401"/>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SimSun" panose="02010600030101010101" pitchFamily="2" charset="-122"/>
              </a:rPr>
              <a:t>   </a:t>
            </a:r>
            <a:r>
              <a:rPr lang="en-US" altLang="zh-CN">
                <a:ea typeface="SimSun" panose="02010600030101010101" pitchFamily="2" charset="-122"/>
              </a:rPr>
              <a:t>1        2	    3	     4	      5	      6</a:t>
            </a:r>
          </a:p>
        </p:txBody>
      </p:sp>
    </p:spTree>
    <p:extLst>
      <p:ext uri="{BB962C8B-B14F-4D97-AF65-F5344CB8AC3E}">
        <p14:creationId xmlns:p14="http://schemas.microsoft.com/office/powerpoint/2010/main" val="1425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23237</TotalTime>
  <Words>6470</Words>
  <Application>Microsoft Office PowerPoint</Application>
  <PresentationFormat>Custom</PresentationFormat>
  <Paragraphs>2253</Paragraphs>
  <Slides>124</Slides>
  <Notes>89</Notes>
  <HiddenSlides>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9" baseType="lpstr">
      <vt:lpstr>SimSun</vt:lpstr>
      <vt:lpstr>Arial</vt:lpstr>
      <vt:lpstr>Calibri</vt:lpstr>
      <vt:lpstr>Courier New</vt:lpstr>
      <vt:lpstr>FranklinGothic-Heavy</vt:lpstr>
      <vt:lpstr>Gulim</vt:lpstr>
      <vt:lpstr>Helvetica</vt:lpstr>
      <vt:lpstr>Nimbus Roman No9 L</vt:lpstr>
      <vt:lpstr>Nimbus Sans L</vt:lpstr>
      <vt:lpstr>Tahoma</vt:lpstr>
      <vt:lpstr>Times New Roman</vt:lpstr>
      <vt:lpstr>Trebuchet MS</vt:lpstr>
      <vt:lpstr>Wingdings</vt:lpstr>
      <vt:lpstr>GaneshTemplate</vt:lpstr>
      <vt:lpstr>Equation</vt:lpstr>
      <vt:lpstr>15CSE301  Computer Organization and Architecture</vt:lpstr>
      <vt:lpstr>Overview</vt:lpstr>
      <vt:lpstr>Basic Concepts</vt:lpstr>
      <vt:lpstr>Making the Execution of Programs Faster</vt:lpstr>
      <vt:lpstr>Traditional Pipeline Concept</vt:lpstr>
      <vt:lpstr>Traditional Pipeline Concept</vt:lpstr>
      <vt:lpstr>Traditional Pipeline Concept</vt:lpstr>
      <vt:lpstr>Traditional Pipeline Concept</vt:lpstr>
      <vt:lpstr>Use the Idea of Pipelining in a Computer</vt:lpstr>
      <vt:lpstr>Use the Idea of Pipelining in a Computer</vt:lpstr>
      <vt:lpstr>Characteristics Of Pipelining</vt:lpstr>
      <vt:lpstr>Problem</vt:lpstr>
      <vt:lpstr>Answer</vt:lpstr>
      <vt:lpstr>Answer</vt:lpstr>
      <vt:lpstr>Answer</vt:lpstr>
      <vt:lpstr>Answer</vt:lpstr>
      <vt:lpstr>Answer</vt:lpstr>
      <vt:lpstr>Answer</vt:lpstr>
      <vt:lpstr>More problems</vt:lpstr>
      <vt:lpstr>Characteristics Of Pipelining</vt:lpstr>
      <vt:lpstr>RISC Instruction Set Implementation</vt:lpstr>
      <vt:lpstr>Looking At The Big Picture</vt:lpstr>
      <vt:lpstr>The Classical RISC 5 Stage Pipeline</vt:lpstr>
      <vt:lpstr>Instruction execution review</vt:lpstr>
      <vt:lpstr>Example: Instruction Fetch (IF)</vt:lpstr>
      <vt:lpstr>Instruction Decode (ID)</vt:lpstr>
      <vt:lpstr>Execute (EX)</vt:lpstr>
      <vt:lpstr>Memory (MEM)</vt:lpstr>
      <vt:lpstr>Writeback (WB)</vt:lpstr>
      <vt:lpstr>A bunch of lazy functional units</vt:lpstr>
      <vt:lpstr>Putting those slackers to work</vt:lpstr>
      <vt:lpstr>Decoding and fetching together</vt:lpstr>
      <vt:lpstr>Executing, decoding and fetching</vt:lpstr>
      <vt:lpstr>Making Pipelining Work</vt:lpstr>
      <vt:lpstr>Break datapath into 5 stages</vt:lpstr>
      <vt:lpstr>Pipelining Loads</vt:lpstr>
      <vt:lpstr>A pipeline diagram</vt:lpstr>
      <vt:lpstr>Pipeline terminology</vt:lpstr>
      <vt:lpstr>Pipelining Performance</vt:lpstr>
      <vt:lpstr>Pipeline Datapath: Resource Requirements</vt:lpstr>
      <vt:lpstr>Pipelining other instruction types</vt:lpstr>
      <vt:lpstr>Important Observation</vt:lpstr>
      <vt:lpstr>A solution: Insert NOP stages</vt:lpstr>
      <vt:lpstr>Summary</vt:lpstr>
      <vt:lpstr>Pipeline: Hazards</vt:lpstr>
      <vt:lpstr>Pipeline Hazards</vt:lpstr>
      <vt:lpstr>Structural Hazards</vt:lpstr>
      <vt:lpstr>Pipelined Example -  Executing Multiple Instructions</vt:lpstr>
      <vt:lpstr>Executing Multiple Instructions Clock Cycle 1</vt:lpstr>
      <vt:lpstr>Executing Multiple Instructions Clock Cycle 2</vt:lpstr>
      <vt:lpstr>Executing Multiple Instructions Clock Cycle 3</vt:lpstr>
      <vt:lpstr>Executing Multiple Instructions Clock Cycle 4</vt:lpstr>
      <vt:lpstr>Executing Multiple Instructions Clock Cycle 5</vt:lpstr>
      <vt:lpstr>Executing Multiple Instructions Clock Cycle 6</vt:lpstr>
      <vt:lpstr>Executing Multiple Instructions Clock Cycle 7</vt:lpstr>
      <vt:lpstr>Executing Multiple Instructions Clock Cycle 8</vt:lpstr>
      <vt:lpstr>Alternative View - Multicycle Diagram</vt:lpstr>
      <vt:lpstr>Alternative View - Multicycle Diagram</vt:lpstr>
      <vt:lpstr>One Memory Port Structural Hazards</vt:lpstr>
      <vt:lpstr>Structural Hazards</vt:lpstr>
      <vt:lpstr>Structural Hazards</vt:lpstr>
      <vt:lpstr>Structural Hazards</vt:lpstr>
      <vt:lpstr>Structural Hazards</vt:lpstr>
      <vt:lpstr>Speed Up Equations for Pipelining</vt:lpstr>
      <vt:lpstr>Structural Hazards</vt:lpstr>
      <vt:lpstr>Pipelining Summary</vt:lpstr>
      <vt:lpstr>Review</vt:lpstr>
      <vt:lpstr>Data Hazards</vt:lpstr>
      <vt:lpstr>Data Hazards</vt:lpstr>
      <vt:lpstr>Data Hazards</vt:lpstr>
      <vt:lpstr>Data Hazards</vt:lpstr>
      <vt:lpstr>Data Hazard Detection in MIPS (1)</vt:lpstr>
      <vt:lpstr>Data Hazards</vt:lpstr>
      <vt:lpstr>Data Hazard - Stalling</vt:lpstr>
      <vt:lpstr>Data Hazards - Stalling</vt:lpstr>
      <vt:lpstr>Data Hazards - Forwarding</vt:lpstr>
      <vt:lpstr>Data Hazards - Forwarding</vt:lpstr>
      <vt:lpstr>Data Hazards</vt:lpstr>
      <vt:lpstr>Forwarding</vt:lpstr>
      <vt:lpstr>No Forwarding</vt:lpstr>
      <vt:lpstr>Data Hazard Solution: Forwarding</vt:lpstr>
      <vt:lpstr>Data Hazard Summary</vt:lpstr>
      <vt:lpstr>Data Hazard Review</vt:lpstr>
      <vt:lpstr>Review: Data Hazards &amp; Forwarding</vt:lpstr>
      <vt:lpstr>Review: Data Hazards &amp; Forwarding</vt:lpstr>
      <vt:lpstr>Review: Data Hazards &amp; Forwarding</vt:lpstr>
      <vt:lpstr>Review: Data Hazards &amp; Forwarding</vt:lpstr>
      <vt:lpstr>Data Hazard Solution: Forwarding</vt:lpstr>
      <vt:lpstr>Forwarding</vt:lpstr>
      <vt:lpstr>Controlling Forwarding</vt:lpstr>
      <vt:lpstr>Forwarding Unit Detail -  EX Hazard</vt:lpstr>
      <vt:lpstr>Forwarding Unit Detail -  MEM Hazard</vt:lpstr>
      <vt:lpstr>Data Hazards and Stalls</vt:lpstr>
      <vt:lpstr>Data Hazards &amp; Stalls</vt:lpstr>
      <vt:lpstr>Data Hazards &amp; Stalls</vt:lpstr>
      <vt:lpstr>Data Hazards &amp; Stalls</vt:lpstr>
      <vt:lpstr>Data Hazards &amp; Stalls</vt:lpstr>
      <vt:lpstr>Data Hazards &amp; Stalls: implementation</vt:lpstr>
      <vt:lpstr>Data Hazards &amp; Stalls: implementation</vt:lpstr>
      <vt:lpstr>Data Hazards &amp; Stalls: implementation</vt:lpstr>
      <vt:lpstr>Data Hazards &amp; Stalls: implementation</vt:lpstr>
      <vt:lpstr>Data Hazards &amp; Stalls: implementation</vt:lpstr>
      <vt:lpstr>Data Hazards: A Classic Example</vt:lpstr>
      <vt:lpstr>Data Hazards - Reordering Instructions</vt:lpstr>
      <vt:lpstr>Data Hazard Summary</vt:lpstr>
      <vt:lpstr>Control Hazards</vt:lpstr>
      <vt:lpstr>Control Hazard on Branches Three Stage Stall</vt:lpstr>
      <vt:lpstr>Branch Hazards</vt:lpstr>
      <vt:lpstr>Basic Pipelined Processor</vt:lpstr>
      <vt:lpstr>Reducing Branch Delay </vt:lpstr>
      <vt:lpstr>Reducing Branch Delay </vt:lpstr>
      <vt:lpstr>Control Hazard Solutions</vt:lpstr>
      <vt:lpstr>PowerPoint Presentation</vt:lpstr>
      <vt:lpstr>Static Branch Prediction</vt:lpstr>
      <vt:lpstr>Control Hazard - Stall</vt:lpstr>
      <vt:lpstr>Control Hazard - Correct Prediction</vt:lpstr>
      <vt:lpstr>Control Hazard - Incorrect Prediction</vt:lpstr>
      <vt:lpstr>1-Bit Branch Prediction</vt:lpstr>
      <vt:lpstr>1-Bit Branch Prediction</vt:lpstr>
      <vt:lpstr>2-Bit Branch Prediction (Jim Smith, 1981)</vt:lpstr>
      <vt:lpstr>n-bit Saturating Counter</vt:lpstr>
      <vt:lpstr>Control Hazards - Solutions</vt:lpstr>
      <vt:lpstr>Summary - Control Hazard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Ganesh Iyer</cp:lastModifiedBy>
  <cp:revision>298</cp:revision>
  <dcterms:created xsi:type="dcterms:W3CDTF">2018-06-04T08:25:54Z</dcterms:created>
  <dcterms:modified xsi:type="dcterms:W3CDTF">2019-08-30T07:32:29Z</dcterms:modified>
</cp:coreProperties>
</file>